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308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 snapToGrid="0" snapToObjects="1">
      <p:cViewPr>
        <p:scale>
          <a:sx n="104" d="100"/>
          <a:sy n="104" d="100"/>
        </p:scale>
        <p:origin x="-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08F8A-0C0A-4C39-87C8-7CECD002708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EFAA1-C7FA-43BF-BB07-464956A5B066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/>
            <a:t>Кримінальні</a:t>
          </a:r>
          <a:r>
            <a:rPr lang="ru-RU" dirty="0"/>
            <a:t> </a:t>
          </a:r>
          <a:r>
            <a:rPr lang="ru-RU" dirty="0" err="1"/>
            <a:t>правопорушення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визнаються</a:t>
          </a:r>
          <a:r>
            <a:rPr lang="ru-RU" dirty="0"/>
            <a:t> </a:t>
          </a:r>
          <a:r>
            <a:rPr lang="ru-RU" dirty="0" err="1"/>
            <a:t>корупційними</a:t>
          </a:r>
          <a:r>
            <a:rPr lang="ru-RU" dirty="0"/>
            <a:t> в </a:t>
          </a:r>
          <a:r>
            <a:rPr lang="ru-RU" dirty="0" err="1"/>
            <a:t>усіх</a:t>
          </a:r>
          <a:r>
            <a:rPr lang="ru-RU" dirty="0"/>
            <a:t> </a:t>
          </a:r>
          <a:r>
            <a:rPr lang="ru-RU" dirty="0" err="1"/>
            <a:t>випадках</a:t>
          </a:r>
          <a:r>
            <a:rPr lang="ru-RU" dirty="0"/>
            <a:t>;</a:t>
          </a:r>
          <a:endParaRPr lang="en-US" dirty="0"/>
        </a:p>
        <a:p>
          <a:pPr marL="0" lvl="0" defTabSz="71120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1BFDAAF4-CE96-4274-91C4-FCB89C62EECD}" type="parTrans" cxnId="{CADCCA6C-2018-4EA1-999C-5B15EF99BA19}">
      <dgm:prSet/>
      <dgm:spPr/>
      <dgm:t>
        <a:bodyPr/>
        <a:lstStyle/>
        <a:p>
          <a:endParaRPr lang="en-US"/>
        </a:p>
      </dgm:t>
    </dgm:pt>
    <dgm:pt modelId="{D2D83AF3-C6B2-42DA-9102-AD06A77BC822}" type="sibTrans" cxnId="{CADCCA6C-2018-4EA1-999C-5B15EF99BA19}">
      <dgm:prSet/>
      <dgm:spPr/>
      <dgm:t>
        <a:bodyPr/>
        <a:lstStyle/>
        <a:p>
          <a:endParaRPr lang="en-US"/>
        </a:p>
      </dgm:t>
    </dgm:pt>
    <dgm:pt modelId="{A6C6C891-E03C-427C-A71B-6E9E1E3D0937}">
      <dgm:prSet/>
      <dgm:spPr/>
      <dgm:t>
        <a:bodyPr/>
        <a:lstStyle/>
        <a:p>
          <a:r>
            <a:rPr lang="ru-RU" dirty="0" err="1"/>
            <a:t>Кримінальні</a:t>
          </a:r>
          <a:r>
            <a:rPr lang="ru-RU" dirty="0"/>
            <a:t> </a:t>
          </a:r>
          <a:r>
            <a:rPr lang="ru-RU" dirty="0" err="1"/>
            <a:t>правопорушення</a:t>
          </a:r>
          <a:r>
            <a:rPr lang="ru-RU" dirty="0"/>
            <a:t>, </a:t>
          </a:r>
          <a:r>
            <a:rPr lang="ru-RU" dirty="0" err="1"/>
            <a:t>пов’язані</a:t>
          </a:r>
          <a:r>
            <a:rPr lang="ru-RU" dirty="0"/>
            <a:t> з </a:t>
          </a:r>
          <a:r>
            <a:rPr lang="ru-RU" dirty="0" err="1"/>
            <a:t>корупцією</a:t>
          </a:r>
          <a:endParaRPr lang="en-US" dirty="0"/>
        </a:p>
      </dgm:t>
    </dgm:pt>
    <dgm:pt modelId="{D4C7D116-6D79-484C-957D-60E40FF76011}" type="parTrans" cxnId="{91E0870D-8F4D-40CF-A06B-A83EB28506A5}">
      <dgm:prSet/>
      <dgm:spPr/>
      <dgm:t>
        <a:bodyPr/>
        <a:lstStyle/>
        <a:p>
          <a:endParaRPr lang="en-US"/>
        </a:p>
      </dgm:t>
    </dgm:pt>
    <dgm:pt modelId="{A4BA3CBC-10B2-4EC0-8F02-E753D5A702D9}" type="sibTrans" cxnId="{91E0870D-8F4D-40CF-A06B-A83EB28506A5}">
      <dgm:prSet/>
      <dgm:spPr/>
      <dgm:t>
        <a:bodyPr/>
        <a:lstStyle/>
        <a:p>
          <a:endParaRPr lang="en-US"/>
        </a:p>
      </dgm:t>
    </dgm:pt>
    <dgm:pt modelId="{8D11557F-8C73-4249-8A61-655610961F6D}">
      <dgm:prSet/>
      <dgm:spPr/>
      <dgm:t>
        <a:bodyPr/>
        <a:lstStyle/>
        <a:p>
          <a:r>
            <a:rPr lang="ru-RU"/>
            <a:t>Кримінальні правопорушення, які визнаються корупційними у випадку їх вчинення шляхом зловживання службовим становищем;</a:t>
          </a:r>
          <a:endParaRPr lang="en-US" dirty="0"/>
        </a:p>
      </dgm:t>
    </dgm:pt>
    <dgm:pt modelId="{E3ECE203-D998-1348-B7FA-C63686F45DB2}" type="parTrans" cxnId="{E3B89D91-9411-7344-B469-FD026C44A96F}">
      <dgm:prSet/>
      <dgm:spPr/>
      <dgm:t>
        <a:bodyPr/>
        <a:lstStyle/>
        <a:p>
          <a:endParaRPr lang="ru-RU"/>
        </a:p>
      </dgm:t>
    </dgm:pt>
    <dgm:pt modelId="{73A2B398-3C91-9E41-BE28-E7D4F3512CDF}" type="sibTrans" cxnId="{E3B89D91-9411-7344-B469-FD026C44A96F}">
      <dgm:prSet/>
      <dgm:spPr/>
      <dgm:t>
        <a:bodyPr/>
        <a:lstStyle/>
        <a:p>
          <a:endParaRPr lang="ru-RU"/>
        </a:p>
      </dgm:t>
    </dgm:pt>
    <dgm:pt modelId="{0F2899BF-55CC-A94C-A84A-5542B4C92FEB}" type="pres">
      <dgm:prSet presAssocID="{F7308F8A-0C0A-4C39-87C8-7CECD00270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4B8994-DADF-6542-B673-61A9F8267F92}" type="pres">
      <dgm:prSet presAssocID="{B28EFAA1-C7FA-43BF-BB07-464956A5B066}" presName="hierRoot1" presStyleCnt="0"/>
      <dgm:spPr/>
    </dgm:pt>
    <dgm:pt modelId="{3018B503-672B-8543-8342-B0B7944BE90E}" type="pres">
      <dgm:prSet presAssocID="{B28EFAA1-C7FA-43BF-BB07-464956A5B066}" presName="composite" presStyleCnt="0"/>
      <dgm:spPr/>
    </dgm:pt>
    <dgm:pt modelId="{45430064-56B2-3345-8D75-14A8FB75B87D}" type="pres">
      <dgm:prSet presAssocID="{B28EFAA1-C7FA-43BF-BB07-464956A5B066}" presName="background" presStyleLbl="node0" presStyleIdx="0" presStyleCnt="3"/>
      <dgm:spPr/>
    </dgm:pt>
    <dgm:pt modelId="{381F85CB-9FEA-4947-9326-B9A0835DA949}" type="pres">
      <dgm:prSet presAssocID="{B28EFAA1-C7FA-43BF-BB07-464956A5B066}" presName="text" presStyleLbl="fgAcc0" presStyleIdx="0" presStyleCnt="3">
        <dgm:presLayoutVars>
          <dgm:chPref val="3"/>
        </dgm:presLayoutVars>
      </dgm:prSet>
      <dgm:spPr/>
    </dgm:pt>
    <dgm:pt modelId="{96CA5DE5-9377-294E-97E5-5E1127F98E02}" type="pres">
      <dgm:prSet presAssocID="{B28EFAA1-C7FA-43BF-BB07-464956A5B066}" presName="hierChild2" presStyleCnt="0"/>
      <dgm:spPr/>
    </dgm:pt>
    <dgm:pt modelId="{4225D8D6-7044-4D44-ABB1-0AFA75A0D6F8}" type="pres">
      <dgm:prSet presAssocID="{8D11557F-8C73-4249-8A61-655610961F6D}" presName="hierRoot1" presStyleCnt="0"/>
      <dgm:spPr/>
    </dgm:pt>
    <dgm:pt modelId="{17E6D3F5-B836-D74C-BB54-9485BF8A31B8}" type="pres">
      <dgm:prSet presAssocID="{8D11557F-8C73-4249-8A61-655610961F6D}" presName="composite" presStyleCnt="0"/>
      <dgm:spPr/>
    </dgm:pt>
    <dgm:pt modelId="{7CDF2A03-4BED-E94A-9F3B-F4F9A5C1FDD0}" type="pres">
      <dgm:prSet presAssocID="{8D11557F-8C73-4249-8A61-655610961F6D}" presName="background" presStyleLbl="node0" presStyleIdx="1" presStyleCnt="3"/>
      <dgm:spPr/>
    </dgm:pt>
    <dgm:pt modelId="{E9EFE3D8-5EBE-D54B-AA9E-4283CF91E7AA}" type="pres">
      <dgm:prSet presAssocID="{8D11557F-8C73-4249-8A61-655610961F6D}" presName="text" presStyleLbl="fgAcc0" presStyleIdx="1" presStyleCnt="3">
        <dgm:presLayoutVars>
          <dgm:chPref val="3"/>
        </dgm:presLayoutVars>
      </dgm:prSet>
      <dgm:spPr/>
    </dgm:pt>
    <dgm:pt modelId="{EE1A1029-DE3E-A94E-AE84-F1697194107C}" type="pres">
      <dgm:prSet presAssocID="{8D11557F-8C73-4249-8A61-655610961F6D}" presName="hierChild2" presStyleCnt="0"/>
      <dgm:spPr/>
    </dgm:pt>
    <dgm:pt modelId="{65227DED-4B55-264B-BA58-EABCFDFE7C62}" type="pres">
      <dgm:prSet presAssocID="{A6C6C891-E03C-427C-A71B-6E9E1E3D0937}" presName="hierRoot1" presStyleCnt="0"/>
      <dgm:spPr/>
    </dgm:pt>
    <dgm:pt modelId="{557B654F-96CD-044E-9406-2AB23985FE25}" type="pres">
      <dgm:prSet presAssocID="{A6C6C891-E03C-427C-A71B-6E9E1E3D0937}" presName="composite" presStyleCnt="0"/>
      <dgm:spPr/>
    </dgm:pt>
    <dgm:pt modelId="{DF00F069-ACC7-0944-9703-D6062CEEC090}" type="pres">
      <dgm:prSet presAssocID="{A6C6C891-E03C-427C-A71B-6E9E1E3D0937}" presName="background" presStyleLbl="node0" presStyleIdx="2" presStyleCnt="3"/>
      <dgm:spPr/>
    </dgm:pt>
    <dgm:pt modelId="{3E698C15-AD71-534D-8FCE-65E968CAE0EC}" type="pres">
      <dgm:prSet presAssocID="{A6C6C891-E03C-427C-A71B-6E9E1E3D0937}" presName="text" presStyleLbl="fgAcc0" presStyleIdx="2" presStyleCnt="3">
        <dgm:presLayoutVars>
          <dgm:chPref val="3"/>
        </dgm:presLayoutVars>
      </dgm:prSet>
      <dgm:spPr/>
    </dgm:pt>
    <dgm:pt modelId="{83635CB1-1D3F-834B-8D56-6D1B1028B2BE}" type="pres">
      <dgm:prSet presAssocID="{A6C6C891-E03C-427C-A71B-6E9E1E3D0937}" presName="hierChild2" presStyleCnt="0"/>
      <dgm:spPr/>
    </dgm:pt>
  </dgm:ptLst>
  <dgm:cxnLst>
    <dgm:cxn modelId="{1F75BE0C-637F-FA49-A955-844412B4F203}" type="presOf" srcId="{F7308F8A-0C0A-4C39-87C8-7CECD0027082}" destId="{0F2899BF-55CC-A94C-A84A-5542B4C92FEB}" srcOrd="0" destOrd="0" presId="urn:microsoft.com/office/officeart/2005/8/layout/hierarchy1"/>
    <dgm:cxn modelId="{91E0870D-8F4D-40CF-A06B-A83EB28506A5}" srcId="{F7308F8A-0C0A-4C39-87C8-7CECD0027082}" destId="{A6C6C891-E03C-427C-A71B-6E9E1E3D0937}" srcOrd="2" destOrd="0" parTransId="{D4C7D116-6D79-484C-957D-60E40FF76011}" sibTransId="{A4BA3CBC-10B2-4EC0-8F02-E753D5A702D9}"/>
    <dgm:cxn modelId="{2CCA5641-8474-D742-8619-AFCA5FE1E8E3}" type="presOf" srcId="{A6C6C891-E03C-427C-A71B-6E9E1E3D0937}" destId="{3E698C15-AD71-534D-8FCE-65E968CAE0EC}" srcOrd="0" destOrd="0" presId="urn:microsoft.com/office/officeart/2005/8/layout/hierarchy1"/>
    <dgm:cxn modelId="{A28D5E44-4303-E445-873A-BFC5D0FA81FC}" type="presOf" srcId="{8D11557F-8C73-4249-8A61-655610961F6D}" destId="{E9EFE3D8-5EBE-D54B-AA9E-4283CF91E7AA}" srcOrd="0" destOrd="0" presId="urn:microsoft.com/office/officeart/2005/8/layout/hierarchy1"/>
    <dgm:cxn modelId="{CADCCA6C-2018-4EA1-999C-5B15EF99BA19}" srcId="{F7308F8A-0C0A-4C39-87C8-7CECD0027082}" destId="{B28EFAA1-C7FA-43BF-BB07-464956A5B066}" srcOrd="0" destOrd="0" parTransId="{1BFDAAF4-CE96-4274-91C4-FCB89C62EECD}" sibTransId="{D2D83AF3-C6B2-42DA-9102-AD06A77BC822}"/>
    <dgm:cxn modelId="{E3B89D91-9411-7344-B469-FD026C44A96F}" srcId="{F7308F8A-0C0A-4C39-87C8-7CECD0027082}" destId="{8D11557F-8C73-4249-8A61-655610961F6D}" srcOrd="1" destOrd="0" parTransId="{E3ECE203-D998-1348-B7FA-C63686F45DB2}" sibTransId="{73A2B398-3C91-9E41-BE28-E7D4F3512CDF}"/>
    <dgm:cxn modelId="{1DAD44C5-ABF0-854A-8791-545258005A44}" type="presOf" srcId="{B28EFAA1-C7FA-43BF-BB07-464956A5B066}" destId="{381F85CB-9FEA-4947-9326-B9A0835DA949}" srcOrd="0" destOrd="0" presId="urn:microsoft.com/office/officeart/2005/8/layout/hierarchy1"/>
    <dgm:cxn modelId="{4B3E9819-0ECA-F346-8187-09B4C0FB16FE}" type="presParOf" srcId="{0F2899BF-55CC-A94C-A84A-5542B4C92FEB}" destId="{6B4B8994-DADF-6542-B673-61A9F8267F92}" srcOrd="0" destOrd="0" presId="urn:microsoft.com/office/officeart/2005/8/layout/hierarchy1"/>
    <dgm:cxn modelId="{DEE53020-A4C7-5347-A90D-EDD0808929F0}" type="presParOf" srcId="{6B4B8994-DADF-6542-B673-61A9F8267F92}" destId="{3018B503-672B-8543-8342-B0B7944BE90E}" srcOrd="0" destOrd="0" presId="urn:microsoft.com/office/officeart/2005/8/layout/hierarchy1"/>
    <dgm:cxn modelId="{3D273F46-5242-1D4F-9CDE-0ABBC756E259}" type="presParOf" srcId="{3018B503-672B-8543-8342-B0B7944BE90E}" destId="{45430064-56B2-3345-8D75-14A8FB75B87D}" srcOrd="0" destOrd="0" presId="urn:microsoft.com/office/officeart/2005/8/layout/hierarchy1"/>
    <dgm:cxn modelId="{DA5BA390-B294-B347-A581-47827BE7D5D5}" type="presParOf" srcId="{3018B503-672B-8543-8342-B0B7944BE90E}" destId="{381F85CB-9FEA-4947-9326-B9A0835DA949}" srcOrd="1" destOrd="0" presId="urn:microsoft.com/office/officeart/2005/8/layout/hierarchy1"/>
    <dgm:cxn modelId="{9CBDA178-C158-D044-BFB3-7AF770D48446}" type="presParOf" srcId="{6B4B8994-DADF-6542-B673-61A9F8267F92}" destId="{96CA5DE5-9377-294E-97E5-5E1127F98E02}" srcOrd="1" destOrd="0" presId="urn:microsoft.com/office/officeart/2005/8/layout/hierarchy1"/>
    <dgm:cxn modelId="{195BF22C-8164-2740-9918-7816D78FD696}" type="presParOf" srcId="{0F2899BF-55CC-A94C-A84A-5542B4C92FEB}" destId="{4225D8D6-7044-4D44-ABB1-0AFA75A0D6F8}" srcOrd="1" destOrd="0" presId="urn:microsoft.com/office/officeart/2005/8/layout/hierarchy1"/>
    <dgm:cxn modelId="{C6CC5B97-5FA5-E248-A79E-F25C90876401}" type="presParOf" srcId="{4225D8D6-7044-4D44-ABB1-0AFA75A0D6F8}" destId="{17E6D3F5-B836-D74C-BB54-9485BF8A31B8}" srcOrd="0" destOrd="0" presId="urn:microsoft.com/office/officeart/2005/8/layout/hierarchy1"/>
    <dgm:cxn modelId="{1151A003-B0C2-6C48-B29E-E014A95F8ACB}" type="presParOf" srcId="{17E6D3F5-B836-D74C-BB54-9485BF8A31B8}" destId="{7CDF2A03-4BED-E94A-9F3B-F4F9A5C1FDD0}" srcOrd="0" destOrd="0" presId="urn:microsoft.com/office/officeart/2005/8/layout/hierarchy1"/>
    <dgm:cxn modelId="{9D472F54-ADA5-654D-B794-EEB5BF5AD9AB}" type="presParOf" srcId="{17E6D3F5-B836-D74C-BB54-9485BF8A31B8}" destId="{E9EFE3D8-5EBE-D54B-AA9E-4283CF91E7AA}" srcOrd="1" destOrd="0" presId="urn:microsoft.com/office/officeart/2005/8/layout/hierarchy1"/>
    <dgm:cxn modelId="{2DDB68D5-D1F4-1441-843F-41F1709D409D}" type="presParOf" srcId="{4225D8D6-7044-4D44-ABB1-0AFA75A0D6F8}" destId="{EE1A1029-DE3E-A94E-AE84-F1697194107C}" srcOrd="1" destOrd="0" presId="urn:microsoft.com/office/officeart/2005/8/layout/hierarchy1"/>
    <dgm:cxn modelId="{22E08FF1-1C90-B44B-994E-7D9729A2D647}" type="presParOf" srcId="{0F2899BF-55CC-A94C-A84A-5542B4C92FEB}" destId="{65227DED-4B55-264B-BA58-EABCFDFE7C62}" srcOrd="2" destOrd="0" presId="urn:microsoft.com/office/officeart/2005/8/layout/hierarchy1"/>
    <dgm:cxn modelId="{AC947668-9028-6749-823D-0627C07F8C4B}" type="presParOf" srcId="{65227DED-4B55-264B-BA58-EABCFDFE7C62}" destId="{557B654F-96CD-044E-9406-2AB23985FE25}" srcOrd="0" destOrd="0" presId="urn:microsoft.com/office/officeart/2005/8/layout/hierarchy1"/>
    <dgm:cxn modelId="{278EF95B-32D5-A444-886C-372AD00E5F00}" type="presParOf" srcId="{557B654F-96CD-044E-9406-2AB23985FE25}" destId="{DF00F069-ACC7-0944-9703-D6062CEEC090}" srcOrd="0" destOrd="0" presId="urn:microsoft.com/office/officeart/2005/8/layout/hierarchy1"/>
    <dgm:cxn modelId="{7248D07E-BA74-6C43-A61E-13336E57C804}" type="presParOf" srcId="{557B654F-96CD-044E-9406-2AB23985FE25}" destId="{3E698C15-AD71-534D-8FCE-65E968CAE0EC}" srcOrd="1" destOrd="0" presId="urn:microsoft.com/office/officeart/2005/8/layout/hierarchy1"/>
    <dgm:cxn modelId="{65630AAA-7509-F34E-8E92-6C811FAEB390}" type="presParOf" srcId="{65227DED-4B55-264B-BA58-EABCFDFE7C62}" destId="{83635CB1-1D3F-834B-8D56-6D1B1028B2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D5E25-3F74-4CDD-B072-F57291AA42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8539DF-DC33-4466-BCA0-400ED25CB60C}">
      <dgm:prSet/>
      <dgm:spPr/>
      <dgm:t>
        <a:bodyPr/>
        <a:lstStyle/>
        <a:p>
          <a:r>
            <a:rPr lang="uk-UA" dirty="0"/>
            <a:t>Врахування природної суперечливості корупційних правопорушень, яка полягає у невідповідності між їх суспільною небезпечністю суспільною небезпечністю осіб, які їх вчинили (принаймні у традиційному розумінні особи злочинця)</a:t>
          </a:r>
          <a:endParaRPr lang="en-US" dirty="0"/>
        </a:p>
      </dgm:t>
    </dgm:pt>
    <dgm:pt modelId="{BFDD7585-0EA2-42A1-92E0-3BCF4C0FBDDD}" type="parTrans" cxnId="{E50E3B2C-3751-49FC-B520-25310B0299B9}">
      <dgm:prSet/>
      <dgm:spPr/>
      <dgm:t>
        <a:bodyPr/>
        <a:lstStyle/>
        <a:p>
          <a:endParaRPr lang="en-US"/>
        </a:p>
      </dgm:t>
    </dgm:pt>
    <dgm:pt modelId="{4CF9AC3B-8ECF-4874-8583-6FBACD23AE7A}" type="sibTrans" cxnId="{E50E3B2C-3751-49FC-B520-25310B0299B9}">
      <dgm:prSet/>
      <dgm:spPr/>
      <dgm:t>
        <a:bodyPr/>
        <a:lstStyle/>
        <a:p>
          <a:endParaRPr lang="en-US"/>
        </a:p>
      </dgm:t>
    </dgm:pt>
    <dgm:pt modelId="{7B155CE2-0A91-4518-AB52-AE6060961763}">
      <dgm:prSet/>
      <dgm:spPr/>
      <dgm:t>
        <a:bodyPr/>
        <a:lstStyle/>
        <a:p>
          <a:r>
            <a:rPr lang="uk-UA"/>
            <a:t>“Оптимальні”  рішення мають означати рішення, які мінімізують соціальні втрати внаслідок вчинення злочинів (Гері Беккер, «Злочин і покарання: математичний підхід»);</a:t>
          </a:r>
          <a:endParaRPr lang="en-US"/>
        </a:p>
      </dgm:t>
    </dgm:pt>
    <dgm:pt modelId="{7D4D083F-2278-4B82-B71E-B5CBF1CD8CC4}" type="parTrans" cxnId="{2AA9AFB6-C85F-45A0-AB0F-F3472FD65F67}">
      <dgm:prSet/>
      <dgm:spPr/>
      <dgm:t>
        <a:bodyPr/>
        <a:lstStyle/>
        <a:p>
          <a:endParaRPr lang="en-US"/>
        </a:p>
      </dgm:t>
    </dgm:pt>
    <dgm:pt modelId="{9974AD60-A930-4051-9819-EB1B259EE1AF}" type="sibTrans" cxnId="{2AA9AFB6-C85F-45A0-AB0F-F3472FD65F67}">
      <dgm:prSet/>
      <dgm:spPr/>
      <dgm:t>
        <a:bodyPr/>
        <a:lstStyle/>
        <a:p>
          <a:endParaRPr lang="en-US"/>
        </a:p>
      </dgm:t>
    </dgm:pt>
    <dgm:pt modelId="{891AE923-6D65-467D-9DED-C8205248B53A}">
      <dgm:prSet/>
      <dgm:spPr/>
      <dgm:t>
        <a:bodyPr/>
        <a:lstStyle/>
        <a:p>
          <a:r>
            <a:rPr lang="uk-UA"/>
            <a:t>Кримінально-правове регулювання має бути спроможним підвищити рівень безпеки в суспільстві, захист основних прав і свобод людини. </a:t>
          </a:r>
          <a:endParaRPr lang="en-US"/>
        </a:p>
      </dgm:t>
    </dgm:pt>
    <dgm:pt modelId="{933D664A-268E-4B0A-A83D-A35CCD8D22B4}" type="parTrans" cxnId="{4B7B983C-7E7D-4183-87A0-358C42A306FA}">
      <dgm:prSet/>
      <dgm:spPr/>
      <dgm:t>
        <a:bodyPr/>
        <a:lstStyle/>
        <a:p>
          <a:endParaRPr lang="en-US"/>
        </a:p>
      </dgm:t>
    </dgm:pt>
    <dgm:pt modelId="{E9AB244D-3234-4F11-86F5-41B1B19171B1}" type="sibTrans" cxnId="{4B7B983C-7E7D-4183-87A0-358C42A306FA}">
      <dgm:prSet/>
      <dgm:spPr/>
      <dgm:t>
        <a:bodyPr/>
        <a:lstStyle/>
        <a:p>
          <a:endParaRPr lang="en-US"/>
        </a:p>
      </dgm:t>
    </dgm:pt>
    <dgm:pt modelId="{223DC26B-219A-204E-BA4F-BDBF851C8B6B}" type="pres">
      <dgm:prSet presAssocID="{723D5E25-3F74-4CDD-B072-F57291AA4297}" presName="outerComposite" presStyleCnt="0">
        <dgm:presLayoutVars>
          <dgm:chMax val="5"/>
          <dgm:dir/>
          <dgm:resizeHandles val="exact"/>
        </dgm:presLayoutVars>
      </dgm:prSet>
      <dgm:spPr/>
    </dgm:pt>
    <dgm:pt modelId="{76B9250B-3079-EF49-A136-2A9446261011}" type="pres">
      <dgm:prSet presAssocID="{723D5E25-3F74-4CDD-B072-F57291AA4297}" presName="dummyMaxCanvas" presStyleCnt="0">
        <dgm:presLayoutVars/>
      </dgm:prSet>
      <dgm:spPr/>
    </dgm:pt>
    <dgm:pt modelId="{77C1DAB3-E8B6-5841-8964-9AF83C958C87}" type="pres">
      <dgm:prSet presAssocID="{723D5E25-3F74-4CDD-B072-F57291AA4297}" presName="ThreeNodes_1" presStyleLbl="node1" presStyleIdx="0" presStyleCnt="3">
        <dgm:presLayoutVars>
          <dgm:bulletEnabled val="1"/>
        </dgm:presLayoutVars>
      </dgm:prSet>
      <dgm:spPr/>
    </dgm:pt>
    <dgm:pt modelId="{6D63A88F-DD5E-0E42-82DD-FE2CA03CF1DC}" type="pres">
      <dgm:prSet presAssocID="{723D5E25-3F74-4CDD-B072-F57291AA4297}" presName="ThreeNodes_2" presStyleLbl="node1" presStyleIdx="1" presStyleCnt="3">
        <dgm:presLayoutVars>
          <dgm:bulletEnabled val="1"/>
        </dgm:presLayoutVars>
      </dgm:prSet>
      <dgm:spPr/>
    </dgm:pt>
    <dgm:pt modelId="{D1C0F0C6-6F25-B740-94B0-003F09EAF725}" type="pres">
      <dgm:prSet presAssocID="{723D5E25-3F74-4CDD-B072-F57291AA4297}" presName="ThreeNodes_3" presStyleLbl="node1" presStyleIdx="2" presStyleCnt="3">
        <dgm:presLayoutVars>
          <dgm:bulletEnabled val="1"/>
        </dgm:presLayoutVars>
      </dgm:prSet>
      <dgm:spPr/>
    </dgm:pt>
    <dgm:pt modelId="{C087A9C6-F60F-224A-84FD-BF3E74EBB12A}" type="pres">
      <dgm:prSet presAssocID="{723D5E25-3F74-4CDD-B072-F57291AA4297}" presName="ThreeConn_1-2" presStyleLbl="fgAccFollowNode1" presStyleIdx="0" presStyleCnt="2">
        <dgm:presLayoutVars>
          <dgm:bulletEnabled val="1"/>
        </dgm:presLayoutVars>
      </dgm:prSet>
      <dgm:spPr/>
    </dgm:pt>
    <dgm:pt modelId="{6180AA31-D149-E749-B170-0916574F0CE4}" type="pres">
      <dgm:prSet presAssocID="{723D5E25-3F74-4CDD-B072-F57291AA4297}" presName="ThreeConn_2-3" presStyleLbl="fgAccFollowNode1" presStyleIdx="1" presStyleCnt="2">
        <dgm:presLayoutVars>
          <dgm:bulletEnabled val="1"/>
        </dgm:presLayoutVars>
      </dgm:prSet>
      <dgm:spPr/>
    </dgm:pt>
    <dgm:pt modelId="{F0099E49-C038-AA4B-9F6A-9DEED3719639}" type="pres">
      <dgm:prSet presAssocID="{723D5E25-3F74-4CDD-B072-F57291AA4297}" presName="ThreeNodes_1_text" presStyleLbl="node1" presStyleIdx="2" presStyleCnt="3">
        <dgm:presLayoutVars>
          <dgm:bulletEnabled val="1"/>
        </dgm:presLayoutVars>
      </dgm:prSet>
      <dgm:spPr/>
    </dgm:pt>
    <dgm:pt modelId="{FD74851E-638C-3D41-A298-A59E1E60DFA7}" type="pres">
      <dgm:prSet presAssocID="{723D5E25-3F74-4CDD-B072-F57291AA4297}" presName="ThreeNodes_2_text" presStyleLbl="node1" presStyleIdx="2" presStyleCnt="3">
        <dgm:presLayoutVars>
          <dgm:bulletEnabled val="1"/>
        </dgm:presLayoutVars>
      </dgm:prSet>
      <dgm:spPr/>
    </dgm:pt>
    <dgm:pt modelId="{34CC0920-E4EE-2247-8C6F-889440C3428A}" type="pres">
      <dgm:prSet presAssocID="{723D5E25-3F74-4CDD-B072-F57291AA42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7DD9B0D-5832-3E42-8A1B-03FDC0A9B393}" type="presOf" srcId="{7B155CE2-0A91-4518-AB52-AE6060961763}" destId="{FD74851E-638C-3D41-A298-A59E1E60DFA7}" srcOrd="1" destOrd="0" presId="urn:microsoft.com/office/officeart/2005/8/layout/vProcess5"/>
    <dgm:cxn modelId="{40DB7E19-32A3-3B4A-B9F3-DED2496400A0}" type="presOf" srcId="{723D5E25-3F74-4CDD-B072-F57291AA4297}" destId="{223DC26B-219A-204E-BA4F-BDBF851C8B6B}" srcOrd="0" destOrd="0" presId="urn:microsoft.com/office/officeart/2005/8/layout/vProcess5"/>
    <dgm:cxn modelId="{E50E3B2C-3751-49FC-B520-25310B0299B9}" srcId="{723D5E25-3F74-4CDD-B072-F57291AA4297}" destId="{278539DF-DC33-4466-BCA0-400ED25CB60C}" srcOrd="0" destOrd="0" parTransId="{BFDD7585-0EA2-42A1-92E0-3BCF4C0FBDDD}" sibTransId="{4CF9AC3B-8ECF-4874-8583-6FBACD23AE7A}"/>
    <dgm:cxn modelId="{E81D432E-F965-EA46-ABA7-41ECBD60E4FC}" type="presOf" srcId="{9974AD60-A930-4051-9819-EB1B259EE1AF}" destId="{6180AA31-D149-E749-B170-0916574F0CE4}" srcOrd="0" destOrd="0" presId="urn:microsoft.com/office/officeart/2005/8/layout/vProcess5"/>
    <dgm:cxn modelId="{4B7B983C-7E7D-4183-87A0-358C42A306FA}" srcId="{723D5E25-3F74-4CDD-B072-F57291AA4297}" destId="{891AE923-6D65-467D-9DED-C8205248B53A}" srcOrd="2" destOrd="0" parTransId="{933D664A-268E-4B0A-A83D-A35CCD8D22B4}" sibTransId="{E9AB244D-3234-4F11-86F5-41B1B19171B1}"/>
    <dgm:cxn modelId="{AD41B35F-9686-7E48-9392-7AED5534DB7F}" type="presOf" srcId="{891AE923-6D65-467D-9DED-C8205248B53A}" destId="{D1C0F0C6-6F25-B740-94B0-003F09EAF725}" srcOrd="0" destOrd="0" presId="urn:microsoft.com/office/officeart/2005/8/layout/vProcess5"/>
    <dgm:cxn modelId="{CCF5E66E-FB50-0345-B180-63C082D796BD}" type="presOf" srcId="{278539DF-DC33-4466-BCA0-400ED25CB60C}" destId="{F0099E49-C038-AA4B-9F6A-9DEED3719639}" srcOrd="1" destOrd="0" presId="urn:microsoft.com/office/officeart/2005/8/layout/vProcess5"/>
    <dgm:cxn modelId="{5C7327A1-C1DC-2242-94EC-D5A4D95D0121}" type="presOf" srcId="{891AE923-6D65-467D-9DED-C8205248B53A}" destId="{34CC0920-E4EE-2247-8C6F-889440C3428A}" srcOrd="1" destOrd="0" presId="urn:microsoft.com/office/officeart/2005/8/layout/vProcess5"/>
    <dgm:cxn modelId="{2AA9AFB6-C85F-45A0-AB0F-F3472FD65F67}" srcId="{723D5E25-3F74-4CDD-B072-F57291AA4297}" destId="{7B155CE2-0A91-4518-AB52-AE6060961763}" srcOrd="1" destOrd="0" parTransId="{7D4D083F-2278-4B82-B71E-B5CBF1CD8CC4}" sibTransId="{9974AD60-A930-4051-9819-EB1B259EE1AF}"/>
    <dgm:cxn modelId="{2262A4D8-0357-7D4E-97D0-7F1B40F36AB8}" type="presOf" srcId="{278539DF-DC33-4466-BCA0-400ED25CB60C}" destId="{77C1DAB3-E8B6-5841-8964-9AF83C958C87}" srcOrd="0" destOrd="0" presId="urn:microsoft.com/office/officeart/2005/8/layout/vProcess5"/>
    <dgm:cxn modelId="{F5E18EF2-5AAB-D94A-927F-F3A19FD486EE}" type="presOf" srcId="{4CF9AC3B-8ECF-4874-8583-6FBACD23AE7A}" destId="{C087A9C6-F60F-224A-84FD-BF3E74EBB12A}" srcOrd="0" destOrd="0" presId="urn:microsoft.com/office/officeart/2005/8/layout/vProcess5"/>
    <dgm:cxn modelId="{781FA0F5-B5ED-3D4E-82FD-AFB756E3702C}" type="presOf" srcId="{7B155CE2-0A91-4518-AB52-AE6060961763}" destId="{6D63A88F-DD5E-0E42-82DD-FE2CA03CF1DC}" srcOrd="0" destOrd="0" presId="urn:microsoft.com/office/officeart/2005/8/layout/vProcess5"/>
    <dgm:cxn modelId="{21743006-D95E-CA42-8063-3C255A631EEB}" type="presParOf" srcId="{223DC26B-219A-204E-BA4F-BDBF851C8B6B}" destId="{76B9250B-3079-EF49-A136-2A9446261011}" srcOrd="0" destOrd="0" presId="urn:microsoft.com/office/officeart/2005/8/layout/vProcess5"/>
    <dgm:cxn modelId="{5369FA92-00A9-3E46-9DDA-4E8D4E035B43}" type="presParOf" srcId="{223DC26B-219A-204E-BA4F-BDBF851C8B6B}" destId="{77C1DAB3-E8B6-5841-8964-9AF83C958C87}" srcOrd="1" destOrd="0" presId="urn:microsoft.com/office/officeart/2005/8/layout/vProcess5"/>
    <dgm:cxn modelId="{BE0C8486-AB3F-AA41-B4DD-581040733B10}" type="presParOf" srcId="{223DC26B-219A-204E-BA4F-BDBF851C8B6B}" destId="{6D63A88F-DD5E-0E42-82DD-FE2CA03CF1DC}" srcOrd="2" destOrd="0" presId="urn:microsoft.com/office/officeart/2005/8/layout/vProcess5"/>
    <dgm:cxn modelId="{0A22B400-F0FB-E84A-9924-F0A29DDE9B5D}" type="presParOf" srcId="{223DC26B-219A-204E-BA4F-BDBF851C8B6B}" destId="{D1C0F0C6-6F25-B740-94B0-003F09EAF725}" srcOrd="3" destOrd="0" presId="urn:microsoft.com/office/officeart/2005/8/layout/vProcess5"/>
    <dgm:cxn modelId="{50C8C5AC-08C3-F448-822A-ABF700722109}" type="presParOf" srcId="{223DC26B-219A-204E-BA4F-BDBF851C8B6B}" destId="{C087A9C6-F60F-224A-84FD-BF3E74EBB12A}" srcOrd="4" destOrd="0" presId="urn:microsoft.com/office/officeart/2005/8/layout/vProcess5"/>
    <dgm:cxn modelId="{7DBF0EC8-C018-1248-BA5E-A554AFCFC43C}" type="presParOf" srcId="{223DC26B-219A-204E-BA4F-BDBF851C8B6B}" destId="{6180AA31-D149-E749-B170-0916574F0CE4}" srcOrd="5" destOrd="0" presId="urn:microsoft.com/office/officeart/2005/8/layout/vProcess5"/>
    <dgm:cxn modelId="{F08B83E2-4D07-304D-A4BE-E8857EF2EF96}" type="presParOf" srcId="{223DC26B-219A-204E-BA4F-BDBF851C8B6B}" destId="{F0099E49-C038-AA4B-9F6A-9DEED3719639}" srcOrd="6" destOrd="0" presId="urn:microsoft.com/office/officeart/2005/8/layout/vProcess5"/>
    <dgm:cxn modelId="{F25A662B-07A0-5647-A337-11BD28B230F4}" type="presParOf" srcId="{223DC26B-219A-204E-BA4F-BDBF851C8B6B}" destId="{FD74851E-638C-3D41-A298-A59E1E60DFA7}" srcOrd="7" destOrd="0" presId="urn:microsoft.com/office/officeart/2005/8/layout/vProcess5"/>
    <dgm:cxn modelId="{983488F3-F417-B340-927B-59D6A87DFB8F}" type="presParOf" srcId="{223DC26B-219A-204E-BA4F-BDBF851C8B6B}" destId="{34CC0920-E4EE-2247-8C6F-889440C342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43F73A-03DD-4C97-9371-5F0EF0B5A6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B45838-93B4-49F6-9BCA-10901AD87167}">
      <dgm:prSet/>
      <dgm:spPr/>
      <dgm:t>
        <a:bodyPr/>
        <a:lstStyle/>
        <a:p>
          <a:r>
            <a:rPr lang="ru-RU"/>
            <a:t>Позбавлення волі</a:t>
          </a:r>
          <a:endParaRPr lang="en-US"/>
        </a:p>
      </dgm:t>
    </dgm:pt>
    <dgm:pt modelId="{C2C2B89B-270F-48C3-A8FE-351BC09D1D7D}" type="parTrans" cxnId="{DD935E5E-0CBA-40E8-8727-02110E9436FB}">
      <dgm:prSet/>
      <dgm:spPr/>
      <dgm:t>
        <a:bodyPr/>
        <a:lstStyle/>
        <a:p>
          <a:endParaRPr lang="en-US"/>
        </a:p>
      </dgm:t>
    </dgm:pt>
    <dgm:pt modelId="{849FC273-3D0A-4D23-BF95-C6B467A431DC}" type="sibTrans" cxnId="{DD935E5E-0CBA-40E8-8727-02110E9436FB}">
      <dgm:prSet/>
      <dgm:spPr/>
      <dgm:t>
        <a:bodyPr/>
        <a:lstStyle/>
        <a:p>
          <a:endParaRPr lang="en-US"/>
        </a:p>
      </dgm:t>
    </dgm:pt>
    <dgm:pt modelId="{4AFB4C6F-7B97-46F2-A539-8F2A4A3C5A73}">
      <dgm:prSet/>
      <dgm:spPr/>
      <dgm:t>
        <a:bodyPr/>
        <a:lstStyle/>
        <a:p>
          <a:r>
            <a:rPr lang="ru-RU"/>
            <a:t>Обмеження волі</a:t>
          </a:r>
          <a:endParaRPr lang="en-US"/>
        </a:p>
      </dgm:t>
    </dgm:pt>
    <dgm:pt modelId="{701F29FE-3C58-4EAF-8E19-E630268FF3E1}" type="parTrans" cxnId="{C4170CD6-C21F-41EB-ADA5-6CFD0BA8CBEE}">
      <dgm:prSet/>
      <dgm:spPr/>
      <dgm:t>
        <a:bodyPr/>
        <a:lstStyle/>
        <a:p>
          <a:endParaRPr lang="en-US"/>
        </a:p>
      </dgm:t>
    </dgm:pt>
    <dgm:pt modelId="{58BB90F1-38FA-44C0-9DAD-5AF79AFCA6D0}" type="sibTrans" cxnId="{C4170CD6-C21F-41EB-ADA5-6CFD0BA8CBEE}">
      <dgm:prSet/>
      <dgm:spPr/>
      <dgm:t>
        <a:bodyPr/>
        <a:lstStyle/>
        <a:p>
          <a:endParaRPr lang="en-US"/>
        </a:p>
      </dgm:t>
    </dgm:pt>
    <dgm:pt modelId="{4ACB6C31-04FB-47F9-82DB-D8057B7C486B}">
      <dgm:prSet/>
      <dgm:spPr/>
      <dgm:t>
        <a:bodyPr/>
        <a:lstStyle/>
        <a:p>
          <a:r>
            <a:rPr lang="ru-RU"/>
            <a:t>Арешт</a:t>
          </a:r>
          <a:endParaRPr lang="en-US"/>
        </a:p>
      </dgm:t>
    </dgm:pt>
    <dgm:pt modelId="{34697B51-279E-41EC-BAFB-AA30E8CD8705}" type="parTrans" cxnId="{C48B551C-5864-453B-88B6-F1A0F6796648}">
      <dgm:prSet/>
      <dgm:spPr/>
      <dgm:t>
        <a:bodyPr/>
        <a:lstStyle/>
        <a:p>
          <a:endParaRPr lang="en-US"/>
        </a:p>
      </dgm:t>
    </dgm:pt>
    <dgm:pt modelId="{DAA31A72-55A1-40F3-BBD9-4A446712737E}" type="sibTrans" cxnId="{C48B551C-5864-453B-88B6-F1A0F6796648}">
      <dgm:prSet/>
      <dgm:spPr/>
      <dgm:t>
        <a:bodyPr/>
        <a:lstStyle/>
        <a:p>
          <a:endParaRPr lang="en-US"/>
        </a:p>
      </dgm:t>
    </dgm:pt>
    <dgm:pt modelId="{7A5275F9-7E29-4F72-9055-5C64DC74B053}">
      <dgm:prSet/>
      <dgm:spPr/>
      <dgm:t>
        <a:bodyPr/>
        <a:lstStyle/>
        <a:p>
          <a:r>
            <a:rPr lang="ru-RU"/>
            <a:t>Виправні роботи</a:t>
          </a:r>
          <a:endParaRPr lang="en-US"/>
        </a:p>
      </dgm:t>
    </dgm:pt>
    <dgm:pt modelId="{8A51A050-D0FF-4604-8320-F990EF1F4E8E}" type="parTrans" cxnId="{1438C709-8810-494A-88BB-7B2BC1463C1A}">
      <dgm:prSet/>
      <dgm:spPr/>
      <dgm:t>
        <a:bodyPr/>
        <a:lstStyle/>
        <a:p>
          <a:endParaRPr lang="en-US"/>
        </a:p>
      </dgm:t>
    </dgm:pt>
    <dgm:pt modelId="{396AA8AA-8D38-4459-9E1E-E5FD8DF1CB67}" type="sibTrans" cxnId="{1438C709-8810-494A-88BB-7B2BC1463C1A}">
      <dgm:prSet/>
      <dgm:spPr/>
      <dgm:t>
        <a:bodyPr/>
        <a:lstStyle/>
        <a:p>
          <a:endParaRPr lang="en-US"/>
        </a:p>
      </dgm:t>
    </dgm:pt>
    <dgm:pt modelId="{8AF84220-0F7F-45FB-96BA-CF08C082EEBE}">
      <dgm:prSet/>
      <dgm:spPr/>
      <dgm:t>
        <a:bodyPr/>
        <a:lstStyle/>
        <a:p>
          <a:r>
            <a:rPr lang="ru-RU"/>
            <a:t>Громадські роботи</a:t>
          </a:r>
          <a:endParaRPr lang="en-US"/>
        </a:p>
      </dgm:t>
    </dgm:pt>
    <dgm:pt modelId="{FC4E7209-5DF9-49C8-B57D-6FADF1BDF624}" type="parTrans" cxnId="{41269DF6-6E53-42BA-A034-5B6F7E973F31}">
      <dgm:prSet/>
      <dgm:spPr/>
      <dgm:t>
        <a:bodyPr/>
        <a:lstStyle/>
        <a:p>
          <a:endParaRPr lang="en-US"/>
        </a:p>
      </dgm:t>
    </dgm:pt>
    <dgm:pt modelId="{1A6F9B0A-96B4-406B-B1F3-58A2832D19F0}" type="sibTrans" cxnId="{41269DF6-6E53-42BA-A034-5B6F7E973F31}">
      <dgm:prSet/>
      <dgm:spPr/>
      <dgm:t>
        <a:bodyPr/>
        <a:lstStyle/>
        <a:p>
          <a:endParaRPr lang="en-US"/>
        </a:p>
      </dgm:t>
    </dgm:pt>
    <dgm:pt modelId="{CA8B3B78-EF8D-48D3-B681-AD7F34935067}">
      <dgm:prSet/>
      <dgm:spPr/>
      <dgm:t>
        <a:bodyPr/>
        <a:lstStyle/>
        <a:p>
          <a:r>
            <a:rPr lang="ru-RU"/>
            <a:t>Штраф</a:t>
          </a:r>
          <a:endParaRPr lang="en-US"/>
        </a:p>
      </dgm:t>
    </dgm:pt>
    <dgm:pt modelId="{C9391ECE-8F70-4EEA-8244-FEC41D13C799}" type="parTrans" cxnId="{9236E29A-91F7-4ACA-86B3-CB03025326D6}">
      <dgm:prSet/>
      <dgm:spPr/>
      <dgm:t>
        <a:bodyPr/>
        <a:lstStyle/>
        <a:p>
          <a:endParaRPr lang="en-US"/>
        </a:p>
      </dgm:t>
    </dgm:pt>
    <dgm:pt modelId="{C8919014-C736-4DE8-9C3F-E01C725B1733}" type="sibTrans" cxnId="{9236E29A-91F7-4ACA-86B3-CB03025326D6}">
      <dgm:prSet/>
      <dgm:spPr/>
      <dgm:t>
        <a:bodyPr/>
        <a:lstStyle/>
        <a:p>
          <a:endParaRPr lang="en-US"/>
        </a:p>
      </dgm:t>
    </dgm:pt>
    <dgm:pt modelId="{F33CCB3B-9B16-764C-BA7D-23C54515E730}" type="pres">
      <dgm:prSet presAssocID="{CB43F73A-03DD-4C97-9371-5F0EF0B5A6BE}" presName="diagram" presStyleCnt="0">
        <dgm:presLayoutVars>
          <dgm:dir/>
          <dgm:resizeHandles val="exact"/>
        </dgm:presLayoutVars>
      </dgm:prSet>
      <dgm:spPr/>
    </dgm:pt>
    <dgm:pt modelId="{37E3E851-E6B1-0E42-860C-3BAFB0B3A5D8}" type="pres">
      <dgm:prSet presAssocID="{BBB45838-93B4-49F6-9BCA-10901AD87167}" presName="node" presStyleLbl="node1" presStyleIdx="0" presStyleCnt="6">
        <dgm:presLayoutVars>
          <dgm:bulletEnabled val="1"/>
        </dgm:presLayoutVars>
      </dgm:prSet>
      <dgm:spPr/>
    </dgm:pt>
    <dgm:pt modelId="{CF1F8F43-1F8C-764D-9AD9-775BE4FDA598}" type="pres">
      <dgm:prSet presAssocID="{849FC273-3D0A-4D23-BF95-C6B467A431DC}" presName="sibTrans" presStyleCnt="0"/>
      <dgm:spPr/>
    </dgm:pt>
    <dgm:pt modelId="{756970DF-9066-7F44-BBDA-A379C68B3AC4}" type="pres">
      <dgm:prSet presAssocID="{4AFB4C6F-7B97-46F2-A539-8F2A4A3C5A73}" presName="node" presStyleLbl="node1" presStyleIdx="1" presStyleCnt="6">
        <dgm:presLayoutVars>
          <dgm:bulletEnabled val="1"/>
        </dgm:presLayoutVars>
      </dgm:prSet>
      <dgm:spPr/>
    </dgm:pt>
    <dgm:pt modelId="{C5E94E28-1D37-0241-B3EE-6F05B76B7F42}" type="pres">
      <dgm:prSet presAssocID="{58BB90F1-38FA-44C0-9DAD-5AF79AFCA6D0}" presName="sibTrans" presStyleCnt="0"/>
      <dgm:spPr/>
    </dgm:pt>
    <dgm:pt modelId="{C94483DC-7A2E-6C49-9770-CC2FA7DB8DE8}" type="pres">
      <dgm:prSet presAssocID="{4ACB6C31-04FB-47F9-82DB-D8057B7C486B}" presName="node" presStyleLbl="node1" presStyleIdx="2" presStyleCnt="6">
        <dgm:presLayoutVars>
          <dgm:bulletEnabled val="1"/>
        </dgm:presLayoutVars>
      </dgm:prSet>
      <dgm:spPr/>
    </dgm:pt>
    <dgm:pt modelId="{491BC60B-134A-004D-BDD8-488652F31C8C}" type="pres">
      <dgm:prSet presAssocID="{DAA31A72-55A1-40F3-BBD9-4A446712737E}" presName="sibTrans" presStyleCnt="0"/>
      <dgm:spPr/>
    </dgm:pt>
    <dgm:pt modelId="{274139D7-5445-4248-9FA3-67C95095E502}" type="pres">
      <dgm:prSet presAssocID="{7A5275F9-7E29-4F72-9055-5C64DC74B053}" presName="node" presStyleLbl="node1" presStyleIdx="3" presStyleCnt="6">
        <dgm:presLayoutVars>
          <dgm:bulletEnabled val="1"/>
        </dgm:presLayoutVars>
      </dgm:prSet>
      <dgm:spPr/>
    </dgm:pt>
    <dgm:pt modelId="{C9C1262A-B84F-A04E-A3FF-C2AFF3379FFE}" type="pres">
      <dgm:prSet presAssocID="{396AA8AA-8D38-4459-9E1E-E5FD8DF1CB67}" presName="sibTrans" presStyleCnt="0"/>
      <dgm:spPr/>
    </dgm:pt>
    <dgm:pt modelId="{88ACA386-D976-F64D-831A-6E836A517311}" type="pres">
      <dgm:prSet presAssocID="{8AF84220-0F7F-45FB-96BA-CF08C082EEBE}" presName="node" presStyleLbl="node1" presStyleIdx="4" presStyleCnt="6">
        <dgm:presLayoutVars>
          <dgm:bulletEnabled val="1"/>
        </dgm:presLayoutVars>
      </dgm:prSet>
      <dgm:spPr/>
    </dgm:pt>
    <dgm:pt modelId="{FB673390-619C-9E4F-9763-1450A0D37F8E}" type="pres">
      <dgm:prSet presAssocID="{1A6F9B0A-96B4-406B-B1F3-58A2832D19F0}" presName="sibTrans" presStyleCnt="0"/>
      <dgm:spPr/>
    </dgm:pt>
    <dgm:pt modelId="{053BF5C4-C7D3-8B43-8FC8-E686A50D3808}" type="pres">
      <dgm:prSet presAssocID="{CA8B3B78-EF8D-48D3-B681-AD7F34935067}" presName="node" presStyleLbl="node1" presStyleIdx="5" presStyleCnt="6">
        <dgm:presLayoutVars>
          <dgm:bulletEnabled val="1"/>
        </dgm:presLayoutVars>
      </dgm:prSet>
      <dgm:spPr/>
    </dgm:pt>
  </dgm:ptLst>
  <dgm:cxnLst>
    <dgm:cxn modelId="{BAE19E03-4C78-024D-9844-FF07CD7373A0}" type="presOf" srcId="{7A5275F9-7E29-4F72-9055-5C64DC74B053}" destId="{274139D7-5445-4248-9FA3-67C95095E502}" srcOrd="0" destOrd="0" presId="urn:microsoft.com/office/officeart/2005/8/layout/default"/>
    <dgm:cxn modelId="{1438C709-8810-494A-88BB-7B2BC1463C1A}" srcId="{CB43F73A-03DD-4C97-9371-5F0EF0B5A6BE}" destId="{7A5275F9-7E29-4F72-9055-5C64DC74B053}" srcOrd="3" destOrd="0" parTransId="{8A51A050-D0FF-4604-8320-F990EF1F4E8E}" sibTransId="{396AA8AA-8D38-4459-9E1E-E5FD8DF1CB67}"/>
    <dgm:cxn modelId="{C48B551C-5864-453B-88B6-F1A0F6796648}" srcId="{CB43F73A-03DD-4C97-9371-5F0EF0B5A6BE}" destId="{4ACB6C31-04FB-47F9-82DB-D8057B7C486B}" srcOrd="2" destOrd="0" parTransId="{34697B51-279E-41EC-BAFB-AA30E8CD8705}" sibTransId="{DAA31A72-55A1-40F3-BBD9-4A446712737E}"/>
    <dgm:cxn modelId="{59D37B2C-74C2-8F45-9B2B-9B3866CE1F8B}" type="presOf" srcId="{4AFB4C6F-7B97-46F2-A539-8F2A4A3C5A73}" destId="{756970DF-9066-7F44-BBDA-A379C68B3AC4}" srcOrd="0" destOrd="0" presId="urn:microsoft.com/office/officeart/2005/8/layout/default"/>
    <dgm:cxn modelId="{6D528B54-33EE-0A4A-A384-68E747F83B53}" type="presOf" srcId="{BBB45838-93B4-49F6-9BCA-10901AD87167}" destId="{37E3E851-E6B1-0E42-860C-3BAFB0B3A5D8}" srcOrd="0" destOrd="0" presId="urn:microsoft.com/office/officeart/2005/8/layout/default"/>
    <dgm:cxn modelId="{51F2CF54-3EB4-0947-B26D-F3DA109C54A4}" type="presOf" srcId="{8AF84220-0F7F-45FB-96BA-CF08C082EEBE}" destId="{88ACA386-D976-F64D-831A-6E836A517311}" srcOrd="0" destOrd="0" presId="urn:microsoft.com/office/officeart/2005/8/layout/default"/>
    <dgm:cxn modelId="{7045BC5B-6C6D-C940-BD0D-2D643463D93F}" type="presOf" srcId="{4ACB6C31-04FB-47F9-82DB-D8057B7C486B}" destId="{C94483DC-7A2E-6C49-9770-CC2FA7DB8DE8}" srcOrd="0" destOrd="0" presId="urn:microsoft.com/office/officeart/2005/8/layout/default"/>
    <dgm:cxn modelId="{DD935E5E-0CBA-40E8-8727-02110E9436FB}" srcId="{CB43F73A-03DD-4C97-9371-5F0EF0B5A6BE}" destId="{BBB45838-93B4-49F6-9BCA-10901AD87167}" srcOrd="0" destOrd="0" parTransId="{C2C2B89B-270F-48C3-A8FE-351BC09D1D7D}" sibTransId="{849FC273-3D0A-4D23-BF95-C6B467A431DC}"/>
    <dgm:cxn modelId="{487E2688-BA5B-5B48-B988-5DCD480FBDA6}" type="presOf" srcId="{CB43F73A-03DD-4C97-9371-5F0EF0B5A6BE}" destId="{F33CCB3B-9B16-764C-BA7D-23C54515E730}" srcOrd="0" destOrd="0" presId="urn:microsoft.com/office/officeart/2005/8/layout/default"/>
    <dgm:cxn modelId="{9236E29A-91F7-4ACA-86B3-CB03025326D6}" srcId="{CB43F73A-03DD-4C97-9371-5F0EF0B5A6BE}" destId="{CA8B3B78-EF8D-48D3-B681-AD7F34935067}" srcOrd="5" destOrd="0" parTransId="{C9391ECE-8F70-4EEA-8244-FEC41D13C799}" sibTransId="{C8919014-C736-4DE8-9C3F-E01C725B1733}"/>
    <dgm:cxn modelId="{545782B5-CAAC-9047-B342-58BD9CD034A5}" type="presOf" srcId="{CA8B3B78-EF8D-48D3-B681-AD7F34935067}" destId="{053BF5C4-C7D3-8B43-8FC8-E686A50D3808}" srcOrd="0" destOrd="0" presId="urn:microsoft.com/office/officeart/2005/8/layout/default"/>
    <dgm:cxn modelId="{C4170CD6-C21F-41EB-ADA5-6CFD0BA8CBEE}" srcId="{CB43F73A-03DD-4C97-9371-5F0EF0B5A6BE}" destId="{4AFB4C6F-7B97-46F2-A539-8F2A4A3C5A73}" srcOrd="1" destOrd="0" parTransId="{701F29FE-3C58-4EAF-8E19-E630268FF3E1}" sibTransId="{58BB90F1-38FA-44C0-9DAD-5AF79AFCA6D0}"/>
    <dgm:cxn modelId="{41269DF6-6E53-42BA-A034-5B6F7E973F31}" srcId="{CB43F73A-03DD-4C97-9371-5F0EF0B5A6BE}" destId="{8AF84220-0F7F-45FB-96BA-CF08C082EEBE}" srcOrd="4" destOrd="0" parTransId="{FC4E7209-5DF9-49C8-B57D-6FADF1BDF624}" sibTransId="{1A6F9B0A-96B4-406B-B1F3-58A2832D19F0}"/>
    <dgm:cxn modelId="{6E2C8F7E-6EFE-C841-B292-EAF90D221654}" type="presParOf" srcId="{F33CCB3B-9B16-764C-BA7D-23C54515E730}" destId="{37E3E851-E6B1-0E42-860C-3BAFB0B3A5D8}" srcOrd="0" destOrd="0" presId="urn:microsoft.com/office/officeart/2005/8/layout/default"/>
    <dgm:cxn modelId="{8C78E6A5-5144-5049-9DBB-DEE7FF33267D}" type="presParOf" srcId="{F33CCB3B-9B16-764C-BA7D-23C54515E730}" destId="{CF1F8F43-1F8C-764D-9AD9-775BE4FDA598}" srcOrd="1" destOrd="0" presId="urn:microsoft.com/office/officeart/2005/8/layout/default"/>
    <dgm:cxn modelId="{517606AA-894E-4143-BAC1-C8D54C5F8C95}" type="presParOf" srcId="{F33CCB3B-9B16-764C-BA7D-23C54515E730}" destId="{756970DF-9066-7F44-BBDA-A379C68B3AC4}" srcOrd="2" destOrd="0" presId="urn:microsoft.com/office/officeart/2005/8/layout/default"/>
    <dgm:cxn modelId="{086909E5-1732-FD49-AA8C-8E9ED91D8564}" type="presParOf" srcId="{F33CCB3B-9B16-764C-BA7D-23C54515E730}" destId="{C5E94E28-1D37-0241-B3EE-6F05B76B7F42}" srcOrd="3" destOrd="0" presId="urn:microsoft.com/office/officeart/2005/8/layout/default"/>
    <dgm:cxn modelId="{3A42AA18-D790-E94F-8ED7-2B6D66F0FC75}" type="presParOf" srcId="{F33CCB3B-9B16-764C-BA7D-23C54515E730}" destId="{C94483DC-7A2E-6C49-9770-CC2FA7DB8DE8}" srcOrd="4" destOrd="0" presId="urn:microsoft.com/office/officeart/2005/8/layout/default"/>
    <dgm:cxn modelId="{FDE38932-73DE-434D-B170-BACC4E049C54}" type="presParOf" srcId="{F33CCB3B-9B16-764C-BA7D-23C54515E730}" destId="{491BC60B-134A-004D-BDD8-488652F31C8C}" srcOrd="5" destOrd="0" presId="urn:microsoft.com/office/officeart/2005/8/layout/default"/>
    <dgm:cxn modelId="{9DCE9162-861D-1343-A371-B3C8952A1912}" type="presParOf" srcId="{F33CCB3B-9B16-764C-BA7D-23C54515E730}" destId="{274139D7-5445-4248-9FA3-67C95095E502}" srcOrd="6" destOrd="0" presId="urn:microsoft.com/office/officeart/2005/8/layout/default"/>
    <dgm:cxn modelId="{F228B358-1B60-5941-AFF7-9108239CD586}" type="presParOf" srcId="{F33CCB3B-9B16-764C-BA7D-23C54515E730}" destId="{C9C1262A-B84F-A04E-A3FF-C2AFF3379FFE}" srcOrd="7" destOrd="0" presId="urn:microsoft.com/office/officeart/2005/8/layout/default"/>
    <dgm:cxn modelId="{2E3B7A4D-E122-FD49-8E4F-7B7A5DA67A6C}" type="presParOf" srcId="{F33CCB3B-9B16-764C-BA7D-23C54515E730}" destId="{88ACA386-D976-F64D-831A-6E836A517311}" srcOrd="8" destOrd="0" presId="urn:microsoft.com/office/officeart/2005/8/layout/default"/>
    <dgm:cxn modelId="{BF74F415-EE26-A542-8425-21468FF9A622}" type="presParOf" srcId="{F33CCB3B-9B16-764C-BA7D-23C54515E730}" destId="{FB673390-619C-9E4F-9763-1450A0D37F8E}" srcOrd="9" destOrd="0" presId="urn:microsoft.com/office/officeart/2005/8/layout/default"/>
    <dgm:cxn modelId="{1BB75727-89A1-8E40-8F12-A809154786C4}" type="presParOf" srcId="{F33CCB3B-9B16-764C-BA7D-23C54515E730}" destId="{053BF5C4-C7D3-8B43-8FC8-E686A50D38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8E54C-D477-4C57-BAC9-9F85870AB5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2FBCA7-78F4-452D-BF92-78065F31C6BC}">
      <dgm:prSet/>
      <dgm:spPr/>
      <dgm:t>
        <a:bodyPr/>
        <a:lstStyle/>
        <a:p>
          <a:r>
            <a:rPr lang="ru-RU"/>
            <a:t>Позбавлення права обіймати певні посади або займатися певною діяльністю</a:t>
          </a:r>
          <a:endParaRPr lang="en-US"/>
        </a:p>
      </dgm:t>
    </dgm:pt>
    <dgm:pt modelId="{D31CDADB-3376-4B9A-A41B-1372465EDCBA}" type="parTrans" cxnId="{3D0F39DD-F920-441B-BA76-C877843C893A}">
      <dgm:prSet/>
      <dgm:spPr/>
      <dgm:t>
        <a:bodyPr/>
        <a:lstStyle/>
        <a:p>
          <a:endParaRPr lang="en-US"/>
        </a:p>
      </dgm:t>
    </dgm:pt>
    <dgm:pt modelId="{6C3D7F71-6E29-4BA1-9B49-7D915BA5585A}" type="sibTrans" cxnId="{3D0F39DD-F920-441B-BA76-C877843C893A}">
      <dgm:prSet/>
      <dgm:spPr/>
      <dgm:t>
        <a:bodyPr/>
        <a:lstStyle/>
        <a:p>
          <a:endParaRPr lang="en-US"/>
        </a:p>
      </dgm:t>
    </dgm:pt>
    <dgm:pt modelId="{6550D169-8497-4055-8C15-05355810CF32}">
      <dgm:prSet/>
      <dgm:spPr/>
      <dgm:t>
        <a:bodyPr/>
        <a:lstStyle/>
        <a:p>
          <a:r>
            <a:rPr lang="ru-RU"/>
            <a:t>Конфіскація майна</a:t>
          </a:r>
          <a:endParaRPr lang="en-US"/>
        </a:p>
      </dgm:t>
    </dgm:pt>
    <dgm:pt modelId="{DFE13D88-B8EB-43E9-AC31-A1F8BB1CAA87}" type="parTrans" cxnId="{42C8B74F-A025-4547-BAFB-6CBC9D56B1D5}">
      <dgm:prSet/>
      <dgm:spPr/>
      <dgm:t>
        <a:bodyPr/>
        <a:lstStyle/>
        <a:p>
          <a:endParaRPr lang="en-US"/>
        </a:p>
      </dgm:t>
    </dgm:pt>
    <dgm:pt modelId="{A12E6677-7208-4264-8882-0E5BD46B9FC4}" type="sibTrans" cxnId="{42C8B74F-A025-4547-BAFB-6CBC9D56B1D5}">
      <dgm:prSet/>
      <dgm:spPr/>
      <dgm:t>
        <a:bodyPr/>
        <a:lstStyle/>
        <a:p>
          <a:endParaRPr lang="en-US"/>
        </a:p>
      </dgm:t>
    </dgm:pt>
    <dgm:pt modelId="{5696AE7F-23B5-487D-BF65-B4A426D86B8C}">
      <dgm:prSet/>
      <dgm:spPr/>
      <dgm:t>
        <a:bodyPr/>
        <a:lstStyle/>
        <a:p>
          <a:r>
            <a:rPr lang="ru-RU"/>
            <a:t>Штраф</a:t>
          </a:r>
          <a:endParaRPr lang="en-US"/>
        </a:p>
      </dgm:t>
    </dgm:pt>
    <dgm:pt modelId="{703C484B-481C-46E4-9307-B18270801E76}" type="parTrans" cxnId="{FA2D0D28-3900-4959-916F-D79A63F0F78C}">
      <dgm:prSet/>
      <dgm:spPr/>
      <dgm:t>
        <a:bodyPr/>
        <a:lstStyle/>
        <a:p>
          <a:endParaRPr lang="en-US"/>
        </a:p>
      </dgm:t>
    </dgm:pt>
    <dgm:pt modelId="{1E589CE1-1707-4A66-A1AF-0A50BA5EE6FD}" type="sibTrans" cxnId="{FA2D0D28-3900-4959-916F-D79A63F0F78C}">
      <dgm:prSet/>
      <dgm:spPr/>
      <dgm:t>
        <a:bodyPr/>
        <a:lstStyle/>
        <a:p>
          <a:endParaRPr lang="en-US"/>
        </a:p>
      </dgm:t>
    </dgm:pt>
    <dgm:pt modelId="{E48AAAF7-022A-534D-90EE-11384841192E}" type="pres">
      <dgm:prSet presAssocID="{8778E54C-D477-4C57-BAC9-9F85870AB5BF}" presName="linear" presStyleCnt="0">
        <dgm:presLayoutVars>
          <dgm:animLvl val="lvl"/>
          <dgm:resizeHandles val="exact"/>
        </dgm:presLayoutVars>
      </dgm:prSet>
      <dgm:spPr/>
    </dgm:pt>
    <dgm:pt modelId="{9819D79F-F521-D042-8696-614E0F9E00A9}" type="pres">
      <dgm:prSet presAssocID="{F92FBCA7-78F4-452D-BF92-78065F31C6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1F1C63-5AB3-2443-866F-3BDA866CC620}" type="pres">
      <dgm:prSet presAssocID="{6C3D7F71-6E29-4BA1-9B49-7D915BA5585A}" presName="spacer" presStyleCnt="0"/>
      <dgm:spPr/>
    </dgm:pt>
    <dgm:pt modelId="{98A189F9-3949-B94D-88BC-A0065C9EC0C4}" type="pres">
      <dgm:prSet presAssocID="{6550D169-8497-4055-8C15-05355810CF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8F38B5-5CBE-314B-9B6F-388C378F7702}" type="pres">
      <dgm:prSet presAssocID="{A12E6677-7208-4264-8882-0E5BD46B9FC4}" presName="spacer" presStyleCnt="0"/>
      <dgm:spPr/>
    </dgm:pt>
    <dgm:pt modelId="{6B9F9217-872D-C743-A1DB-3A0A900BA1D6}" type="pres">
      <dgm:prSet presAssocID="{5696AE7F-23B5-487D-BF65-B4A426D86B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69FD08-B652-8A4E-981C-3E645505CFF1}" type="presOf" srcId="{6550D169-8497-4055-8C15-05355810CF32}" destId="{98A189F9-3949-B94D-88BC-A0065C9EC0C4}" srcOrd="0" destOrd="0" presId="urn:microsoft.com/office/officeart/2005/8/layout/vList2"/>
    <dgm:cxn modelId="{FA2D0D28-3900-4959-916F-D79A63F0F78C}" srcId="{8778E54C-D477-4C57-BAC9-9F85870AB5BF}" destId="{5696AE7F-23B5-487D-BF65-B4A426D86B8C}" srcOrd="2" destOrd="0" parTransId="{703C484B-481C-46E4-9307-B18270801E76}" sibTransId="{1E589CE1-1707-4A66-A1AF-0A50BA5EE6FD}"/>
    <dgm:cxn modelId="{7C362943-8495-824C-A7E2-22BFDCB87B97}" type="presOf" srcId="{8778E54C-D477-4C57-BAC9-9F85870AB5BF}" destId="{E48AAAF7-022A-534D-90EE-11384841192E}" srcOrd="0" destOrd="0" presId="urn:microsoft.com/office/officeart/2005/8/layout/vList2"/>
    <dgm:cxn modelId="{42C8B74F-A025-4547-BAFB-6CBC9D56B1D5}" srcId="{8778E54C-D477-4C57-BAC9-9F85870AB5BF}" destId="{6550D169-8497-4055-8C15-05355810CF32}" srcOrd="1" destOrd="0" parTransId="{DFE13D88-B8EB-43E9-AC31-A1F8BB1CAA87}" sibTransId="{A12E6677-7208-4264-8882-0E5BD46B9FC4}"/>
    <dgm:cxn modelId="{182EA9CD-1BB3-8A47-BC61-7E584E954F57}" type="presOf" srcId="{5696AE7F-23B5-487D-BF65-B4A426D86B8C}" destId="{6B9F9217-872D-C743-A1DB-3A0A900BA1D6}" srcOrd="0" destOrd="0" presId="urn:microsoft.com/office/officeart/2005/8/layout/vList2"/>
    <dgm:cxn modelId="{3D0F39DD-F920-441B-BA76-C877843C893A}" srcId="{8778E54C-D477-4C57-BAC9-9F85870AB5BF}" destId="{F92FBCA7-78F4-452D-BF92-78065F31C6BC}" srcOrd="0" destOrd="0" parTransId="{D31CDADB-3376-4B9A-A41B-1372465EDCBA}" sibTransId="{6C3D7F71-6E29-4BA1-9B49-7D915BA5585A}"/>
    <dgm:cxn modelId="{428734FE-6A58-CA4B-A7D3-8A477E66E6C7}" type="presOf" srcId="{F92FBCA7-78F4-452D-BF92-78065F31C6BC}" destId="{9819D79F-F521-D042-8696-614E0F9E00A9}" srcOrd="0" destOrd="0" presId="urn:microsoft.com/office/officeart/2005/8/layout/vList2"/>
    <dgm:cxn modelId="{13F602C5-AD14-C248-B080-CCCB34AE842A}" type="presParOf" srcId="{E48AAAF7-022A-534D-90EE-11384841192E}" destId="{9819D79F-F521-D042-8696-614E0F9E00A9}" srcOrd="0" destOrd="0" presId="urn:microsoft.com/office/officeart/2005/8/layout/vList2"/>
    <dgm:cxn modelId="{74009A29-2D9E-214F-8712-CA5598195F02}" type="presParOf" srcId="{E48AAAF7-022A-534D-90EE-11384841192E}" destId="{D31F1C63-5AB3-2443-866F-3BDA866CC620}" srcOrd="1" destOrd="0" presId="urn:microsoft.com/office/officeart/2005/8/layout/vList2"/>
    <dgm:cxn modelId="{B4AF9EF0-A955-2440-8B3B-B3100B8B922F}" type="presParOf" srcId="{E48AAAF7-022A-534D-90EE-11384841192E}" destId="{98A189F9-3949-B94D-88BC-A0065C9EC0C4}" srcOrd="2" destOrd="0" presId="urn:microsoft.com/office/officeart/2005/8/layout/vList2"/>
    <dgm:cxn modelId="{A9EEAD91-0C9C-334B-BB42-0EC1C2A56461}" type="presParOf" srcId="{E48AAAF7-022A-534D-90EE-11384841192E}" destId="{AB8F38B5-5CBE-314B-9B6F-388C378F7702}" srcOrd="3" destOrd="0" presId="urn:microsoft.com/office/officeart/2005/8/layout/vList2"/>
    <dgm:cxn modelId="{34AC1765-CE45-7046-8227-DE7EC3313B85}" type="presParOf" srcId="{E48AAAF7-022A-534D-90EE-11384841192E}" destId="{6B9F9217-872D-C743-A1DB-3A0A900BA1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0064-56B2-3345-8D75-14A8FB75B87D}">
      <dsp:nvSpPr>
        <dsp:cNvPr id="0" name=""/>
        <dsp:cNvSpPr/>
      </dsp:nvSpPr>
      <dsp:spPr>
        <a:xfrm>
          <a:off x="0" y="844325"/>
          <a:ext cx="2954940" cy="187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F85CB-9FEA-4947-9326-B9A0835DA949}">
      <dsp:nvSpPr>
        <dsp:cNvPr id="0" name=""/>
        <dsp:cNvSpPr/>
      </dsp:nvSpPr>
      <dsp:spPr>
        <a:xfrm>
          <a:off x="328326" y="1156235"/>
          <a:ext cx="2954940" cy="187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/>
            <a:t>Кримінальні</a:t>
          </a:r>
          <a:r>
            <a:rPr lang="ru-RU" sz="1800" kern="1200" dirty="0"/>
            <a:t> </a:t>
          </a:r>
          <a:r>
            <a:rPr lang="ru-RU" sz="1800" kern="1200" dirty="0" err="1"/>
            <a:t>правопорушення</a:t>
          </a:r>
          <a:r>
            <a:rPr lang="ru-RU" sz="1800" kern="1200" dirty="0"/>
            <a:t>, </a:t>
          </a:r>
          <a:r>
            <a:rPr lang="ru-RU" sz="1800" kern="1200" dirty="0" err="1"/>
            <a:t>які</a:t>
          </a:r>
          <a:r>
            <a:rPr lang="ru-RU" sz="1800" kern="1200" dirty="0"/>
            <a:t> </a:t>
          </a:r>
          <a:r>
            <a:rPr lang="ru-RU" sz="1800" kern="1200" dirty="0" err="1"/>
            <a:t>визнаються</a:t>
          </a:r>
          <a:r>
            <a:rPr lang="ru-RU" sz="1800" kern="1200" dirty="0"/>
            <a:t> </a:t>
          </a:r>
          <a:r>
            <a:rPr lang="ru-RU" sz="1800" kern="1200" dirty="0" err="1"/>
            <a:t>корупційними</a:t>
          </a:r>
          <a:r>
            <a:rPr lang="ru-RU" sz="1800" kern="1200" dirty="0"/>
            <a:t> в </a:t>
          </a:r>
          <a:r>
            <a:rPr lang="ru-RU" sz="1800" kern="1200" dirty="0" err="1"/>
            <a:t>усіх</a:t>
          </a:r>
          <a:r>
            <a:rPr lang="ru-RU" sz="1800" kern="1200" dirty="0"/>
            <a:t> </a:t>
          </a:r>
          <a:r>
            <a:rPr lang="ru-RU" sz="1800" kern="1200" dirty="0" err="1"/>
            <a:t>випадках</a:t>
          </a:r>
          <a:r>
            <a:rPr lang="ru-RU" sz="1800" kern="1200" dirty="0"/>
            <a:t>;</a:t>
          </a:r>
          <a:endParaRPr lang="en-US" sz="1800" kern="120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83283" y="1211192"/>
        <a:ext cx="2845026" cy="1766473"/>
      </dsp:txXfrm>
    </dsp:sp>
    <dsp:sp modelId="{7CDF2A03-4BED-E94A-9F3B-F4F9A5C1FDD0}">
      <dsp:nvSpPr>
        <dsp:cNvPr id="0" name=""/>
        <dsp:cNvSpPr/>
      </dsp:nvSpPr>
      <dsp:spPr>
        <a:xfrm>
          <a:off x="3611594" y="844325"/>
          <a:ext cx="2954940" cy="187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E3D8-5EBE-D54B-AA9E-4283CF91E7AA}">
      <dsp:nvSpPr>
        <dsp:cNvPr id="0" name=""/>
        <dsp:cNvSpPr/>
      </dsp:nvSpPr>
      <dsp:spPr>
        <a:xfrm>
          <a:off x="3939920" y="1156235"/>
          <a:ext cx="2954940" cy="187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Кримінальні правопорушення, які визнаються корупційними у випадку їх вчинення шляхом зловживання службовим становищем;</a:t>
          </a:r>
          <a:endParaRPr lang="en-US" sz="1800" kern="1200" dirty="0"/>
        </a:p>
      </dsp:txBody>
      <dsp:txXfrm>
        <a:off x="3994877" y="1211192"/>
        <a:ext cx="2845026" cy="1766473"/>
      </dsp:txXfrm>
    </dsp:sp>
    <dsp:sp modelId="{DF00F069-ACC7-0944-9703-D6062CEEC090}">
      <dsp:nvSpPr>
        <dsp:cNvPr id="0" name=""/>
        <dsp:cNvSpPr/>
      </dsp:nvSpPr>
      <dsp:spPr>
        <a:xfrm>
          <a:off x="7223188" y="844325"/>
          <a:ext cx="2954940" cy="187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98C15-AD71-534D-8FCE-65E968CAE0EC}">
      <dsp:nvSpPr>
        <dsp:cNvPr id="0" name=""/>
        <dsp:cNvSpPr/>
      </dsp:nvSpPr>
      <dsp:spPr>
        <a:xfrm>
          <a:off x="7551515" y="1156235"/>
          <a:ext cx="2954940" cy="187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Кримінальні</a:t>
          </a:r>
          <a:r>
            <a:rPr lang="ru-RU" sz="1800" kern="1200" dirty="0"/>
            <a:t> </a:t>
          </a:r>
          <a:r>
            <a:rPr lang="ru-RU" sz="1800" kern="1200" dirty="0" err="1"/>
            <a:t>правопорушення</a:t>
          </a:r>
          <a:r>
            <a:rPr lang="ru-RU" sz="1800" kern="1200" dirty="0"/>
            <a:t>, </a:t>
          </a:r>
          <a:r>
            <a:rPr lang="ru-RU" sz="1800" kern="1200" dirty="0" err="1"/>
            <a:t>пов’язані</a:t>
          </a:r>
          <a:r>
            <a:rPr lang="ru-RU" sz="1800" kern="1200" dirty="0"/>
            <a:t> з </a:t>
          </a:r>
          <a:r>
            <a:rPr lang="ru-RU" sz="1800" kern="1200" dirty="0" err="1"/>
            <a:t>корупцією</a:t>
          </a:r>
          <a:endParaRPr lang="en-US" sz="1800" kern="1200" dirty="0"/>
        </a:p>
      </dsp:txBody>
      <dsp:txXfrm>
        <a:off x="7606472" y="1211192"/>
        <a:ext cx="2845026" cy="176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1DAB3-E8B6-5841-8964-9AF83C958C87}">
      <dsp:nvSpPr>
        <dsp:cNvPr id="0" name=""/>
        <dsp:cNvSpPr/>
      </dsp:nvSpPr>
      <dsp:spPr>
        <a:xfrm>
          <a:off x="0" y="0"/>
          <a:ext cx="8642908" cy="110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Врахування природної суперечливості корупційних правопорушень, яка полягає у невідповідності між їх суспільною небезпечністю суспільною небезпечністю осіб, які їх вчинили (принаймні у традиційному розумінні особи злочинця)</a:t>
          </a:r>
          <a:endParaRPr lang="en-US" sz="1600" kern="1200" dirty="0"/>
        </a:p>
      </dsp:txBody>
      <dsp:txXfrm>
        <a:off x="32460" y="32460"/>
        <a:ext cx="7447016" cy="1043332"/>
      </dsp:txXfrm>
    </dsp:sp>
    <dsp:sp modelId="{6D63A88F-DD5E-0E42-82DD-FE2CA03CF1DC}">
      <dsp:nvSpPr>
        <dsp:cNvPr id="0" name=""/>
        <dsp:cNvSpPr/>
      </dsp:nvSpPr>
      <dsp:spPr>
        <a:xfrm>
          <a:off x="762609" y="1292961"/>
          <a:ext cx="8642908" cy="110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“Оптимальні”  рішення мають означати рішення, які мінімізують соціальні втрати внаслідок вчинення злочинів (Гері Беккер, «Злочин і покарання: математичний підхід»);</a:t>
          </a:r>
          <a:endParaRPr lang="en-US" sz="1600" kern="1200"/>
        </a:p>
      </dsp:txBody>
      <dsp:txXfrm>
        <a:off x="795069" y="1325421"/>
        <a:ext cx="7095014" cy="1043332"/>
      </dsp:txXfrm>
    </dsp:sp>
    <dsp:sp modelId="{D1C0F0C6-6F25-B740-94B0-003F09EAF725}">
      <dsp:nvSpPr>
        <dsp:cNvPr id="0" name=""/>
        <dsp:cNvSpPr/>
      </dsp:nvSpPr>
      <dsp:spPr>
        <a:xfrm>
          <a:off x="1525219" y="2585923"/>
          <a:ext cx="8642908" cy="110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Кримінально-правове регулювання має бути спроможним підвищити рівень безпеки в суспільстві, захист основних прав і свобод людини. </a:t>
          </a:r>
          <a:endParaRPr lang="en-US" sz="1600" kern="1200"/>
        </a:p>
      </dsp:txBody>
      <dsp:txXfrm>
        <a:off x="1557679" y="2618383"/>
        <a:ext cx="7095014" cy="1043332"/>
      </dsp:txXfrm>
    </dsp:sp>
    <dsp:sp modelId="{C087A9C6-F60F-224A-84FD-BF3E74EBB12A}">
      <dsp:nvSpPr>
        <dsp:cNvPr id="0" name=""/>
        <dsp:cNvSpPr/>
      </dsp:nvSpPr>
      <dsp:spPr>
        <a:xfrm>
          <a:off x="7922544" y="840425"/>
          <a:ext cx="720364" cy="72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84626" y="840425"/>
        <a:ext cx="396200" cy="542074"/>
      </dsp:txXfrm>
    </dsp:sp>
    <dsp:sp modelId="{6180AA31-D149-E749-B170-0916574F0CE4}">
      <dsp:nvSpPr>
        <dsp:cNvPr id="0" name=""/>
        <dsp:cNvSpPr/>
      </dsp:nvSpPr>
      <dsp:spPr>
        <a:xfrm>
          <a:off x="8685154" y="2125998"/>
          <a:ext cx="720364" cy="72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847236" y="2125998"/>
        <a:ext cx="396200" cy="542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E851-E6B1-0E42-860C-3BAFB0B3A5D8}">
      <dsp:nvSpPr>
        <dsp:cNvPr id="0" name=""/>
        <dsp:cNvSpPr/>
      </dsp:nvSpPr>
      <dsp:spPr>
        <a:xfrm>
          <a:off x="500276" y="3143"/>
          <a:ext cx="2767488" cy="166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Позбавлення волі</a:t>
          </a:r>
          <a:endParaRPr lang="en-US" sz="3500" kern="1200"/>
        </a:p>
      </dsp:txBody>
      <dsp:txXfrm>
        <a:off x="500276" y="3143"/>
        <a:ext cx="2767488" cy="1660493"/>
      </dsp:txXfrm>
    </dsp:sp>
    <dsp:sp modelId="{756970DF-9066-7F44-BBDA-A379C68B3AC4}">
      <dsp:nvSpPr>
        <dsp:cNvPr id="0" name=""/>
        <dsp:cNvSpPr/>
      </dsp:nvSpPr>
      <dsp:spPr>
        <a:xfrm>
          <a:off x="3544514" y="3143"/>
          <a:ext cx="2767488" cy="1660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Обмеження волі</a:t>
          </a:r>
          <a:endParaRPr lang="en-US" sz="3500" kern="1200"/>
        </a:p>
      </dsp:txBody>
      <dsp:txXfrm>
        <a:off x="3544514" y="3143"/>
        <a:ext cx="2767488" cy="1660493"/>
      </dsp:txXfrm>
    </dsp:sp>
    <dsp:sp modelId="{C94483DC-7A2E-6C49-9770-CC2FA7DB8DE8}">
      <dsp:nvSpPr>
        <dsp:cNvPr id="0" name=""/>
        <dsp:cNvSpPr/>
      </dsp:nvSpPr>
      <dsp:spPr>
        <a:xfrm>
          <a:off x="500276" y="1940385"/>
          <a:ext cx="2767488" cy="1660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Арешт</a:t>
          </a:r>
          <a:endParaRPr lang="en-US" sz="3500" kern="1200"/>
        </a:p>
      </dsp:txBody>
      <dsp:txXfrm>
        <a:off x="500276" y="1940385"/>
        <a:ext cx="2767488" cy="1660493"/>
      </dsp:txXfrm>
    </dsp:sp>
    <dsp:sp modelId="{274139D7-5445-4248-9FA3-67C95095E502}">
      <dsp:nvSpPr>
        <dsp:cNvPr id="0" name=""/>
        <dsp:cNvSpPr/>
      </dsp:nvSpPr>
      <dsp:spPr>
        <a:xfrm>
          <a:off x="3544514" y="1940385"/>
          <a:ext cx="2767488" cy="1660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Виправні роботи</a:t>
          </a:r>
          <a:endParaRPr lang="en-US" sz="3500" kern="1200"/>
        </a:p>
      </dsp:txBody>
      <dsp:txXfrm>
        <a:off x="3544514" y="1940385"/>
        <a:ext cx="2767488" cy="1660493"/>
      </dsp:txXfrm>
    </dsp:sp>
    <dsp:sp modelId="{88ACA386-D976-F64D-831A-6E836A517311}">
      <dsp:nvSpPr>
        <dsp:cNvPr id="0" name=""/>
        <dsp:cNvSpPr/>
      </dsp:nvSpPr>
      <dsp:spPr>
        <a:xfrm>
          <a:off x="500276" y="3877627"/>
          <a:ext cx="2767488" cy="16604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Громадські роботи</a:t>
          </a:r>
          <a:endParaRPr lang="en-US" sz="3500" kern="1200"/>
        </a:p>
      </dsp:txBody>
      <dsp:txXfrm>
        <a:off x="500276" y="3877627"/>
        <a:ext cx="2767488" cy="1660493"/>
      </dsp:txXfrm>
    </dsp:sp>
    <dsp:sp modelId="{053BF5C4-C7D3-8B43-8FC8-E686A50D3808}">
      <dsp:nvSpPr>
        <dsp:cNvPr id="0" name=""/>
        <dsp:cNvSpPr/>
      </dsp:nvSpPr>
      <dsp:spPr>
        <a:xfrm>
          <a:off x="3544514" y="3877627"/>
          <a:ext cx="2767488" cy="166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Штраф</a:t>
          </a:r>
          <a:endParaRPr lang="en-US" sz="3500" kern="1200"/>
        </a:p>
      </dsp:txBody>
      <dsp:txXfrm>
        <a:off x="3544514" y="3877627"/>
        <a:ext cx="2767488" cy="1660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D79F-F521-D042-8696-614E0F9E00A9}">
      <dsp:nvSpPr>
        <dsp:cNvPr id="0" name=""/>
        <dsp:cNvSpPr/>
      </dsp:nvSpPr>
      <dsp:spPr>
        <a:xfrm>
          <a:off x="0" y="1080"/>
          <a:ext cx="6967728" cy="179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Позбавлення права обіймати певні посади або займатися певною діяльністю</a:t>
          </a:r>
          <a:endParaRPr lang="en-US" sz="3200" kern="1200"/>
        </a:p>
      </dsp:txBody>
      <dsp:txXfrm>
        <a:off x="87728" y="88808"/>
        <a:ext cx="6792272" cy="1621664"/>
      </dsp:txXfrm>
    </dsp:sp>
    <dsp:sp modelId="{98A189F9-3949-B94D-88BC-A0065C9EC0C4}">
      <dsp:nvSpPr>
        <dsp:cNvPr id="0" name=""/>
        <dsp:cNvSpPr/>
      </dsp:nvSpPr>
      <dsp:spPr>
        <a:xfrm>
          <a:off x="0" y="1890360"/>
          <a:ext cx="6967728" cy="1797120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Конфіскація майна</a:t>
          </a:r>
          <a:endParaRPr lang="en-US" sz="3200" kern="1200"/>
        </a:p>
      </dsp:txBody>
      <dsp:txXfrm>
        <a:off x="87728" y="1978088"/>
        <a:ext cx="6792272" cy="1621664"/>
      </dsp:txXfrm>
    </dsp:sp>
    <dsp:sp modelId="{6B9F9217-872D-C743-A1DB-3A0A900BA1D6}">
      <dsp:nvSpPr>
        <dsp:cNvPr id="0" name=""/>
        <dsp:cNvSpPr/>
      </dsp:nvSpPr>
      <dsp:spPr>
        <a:xfrm>
          <a:off x="0" y="3779640"/>
          <a:ext cx="6967728" cy="179712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Штраф</a:t>
          </a:r>
          <a:endParaRPr lang="en-US" sz="3200" kern="1200"/>
        </a:p>
      </dsp:txBody>
      <dsp:txXfrm>
        <a:off x="87728" y="3867368"/>
        <a:ext cx="6792272" cy="162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5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hyperlink" Target="https://reyestr.court.gov.ua/Review/999266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hyperlink" Target="https://hcac.court.gov.ua/hcac/pres-centr/news/1138571/?fbclid=IwAR3qAyQf_rW5v23D76vCB3RbibLFUy8WTRd_nkJa-pf4Ddu72GByGmwJYI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criminalcode.org.ua/criminal-code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upreme.court.gov.ua/userfiles/media/new_folder_for_uploads/supreme/Oglyad_KKS_VS_za_2021.pdf%20-%20&#1057;.%2012-14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supreme.court.gov.ua/userfiles/media/new_folder_for_uploads/supreme/Oglyad_KKS_2020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supreme.court.gov.ua/userfiles/media/ogljad_kks_vs.pdf" TargetMode="External"/><Relationship Id="rId10" Type="http://schemas.openxmlformats.org/officeDocument/2006/relationships/hyperlink" Target="https://doi.org/10.25143/socr.11.2018.2.100-116" TargetMode="External"/><Relationship Id="rId4" Type="http://schemas.openxmlformats.org/officeDocument/2006/relationships/hyperlink" Target="https://www.osce.org/files/f/documents/8/9/358166.pdf" TargetMode="External"/><Relationship Id="rId9" Type="http://schemas.openxmlformats.org/officeDocument/2006/relationships/hyperlink" Target="https://www.academia.edu/4488777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2341-14#n2179" TargetMode="External"/><Relationship Id="rId13" Type="http://schemas.openxmlformats.org/officeDocument/2006/relationships/hyperlink" Target="https://zakon.rada.gov.ua/laws/show/2341-14#n2436" TargetMode="External"/><Relationship Id="rId18" Type="http://schemas.openxmlformats.org/officeDocument/2006/relationships/hyperlink" Target="https://zakon.rada.gov.ua/laws/show/2341-14#n3761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zakon.rada.gov.ua/laws/show/2341-14#n2171" TargetMode="External"/><Relationship Id="rId12" Type="http://schemas.openxmlformats.org/officeDocument/2006/relationships/hyperlink" Target="https://zakon.rada.gov.ua/laws/show/2341-14#n1432" TargetMode="External"/><Relationship Id="rId17" Type="http://schemas.openxmlformats.org/officeDocument/2006/relationships/hyperlink" Target="https://zakon.rada.gov.ua/laws/show/2341-14#n2583" TargetMode="External"/><Relationship Id="rId2" Type="http://schemas.openxmlformats.org/officeDocument/2006/relationships/audio" Target="../media/media4.m4a"/><Relationship Id="rId16" Type="http://schemas.openxmlformats.org/officeDocument/2006/relationships/hyperlink" Target="https://zakon.rada.gov.ua/laws/show/2341-14#n2563" TargetMode="External"/><Relationship Id="rId20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hyperlink" Target="https://zakon.rada.gov.ua/laws/show/2341-14#n2140" TargetMode="External"/><Relationship Id="rId11" Type="http://schemas.openxmlformats.org/officeDocument/2006/relationships/hyperlink" Target="https://zakon.rada.gov.ua/laws/show/2341-14#n2898" TargetMode="External"/><Relationship Id="rId5" Type="http://schemas.openxmlformats.org/officeDocument/2006/relationships/hyperlink" Target="https://zakon.rada.gov.ua/laws/show/2341-14#n1773" TargetMode="External"/><Relationship Id="rId15" Type="http://schemas.openxmlformats.org/officeDocument/2006/relationships/hyperlink" Target="https://zakon.rada.gov.ua/laws/show/2341-14#n2547" TargetMode="External"/><Relationship Id="rId10" Type="http://schemas.openxmlformats.org/officeDocument/2006/relationships/hyperlink" Target="https://zakon.rada.gov.ua/laws/show/2341-14#n2462" TargetMode="External"/><Relationship Id="rId19" Type="http://schemas.openxmlformats.org/officeDocument/2006/relationships/hyperlink" Target="https://zakon.rada.gov.ua/laws/show/2341-14#n3767" TargetMode="External"/><Relationship Id="rId4" Type="http://schemas.openxmlformats.org/officeDocument/2006/relationships/hyperlink" Target="https://zakon.rada.gov.ua/laws/show/2341-14#n1273" TargetMode="External"/><Relationship Id="rId9" Type="http://schemas.openxmlformats.org/officeDocument/2006/relationships/hyperlink" Target="https://zakon.rada.gov.ua/laws/show/2341-14#n2221" TargetMode="External"/><Relationship Id="rId14" Type="http://schemas.openxmlformats.org/officeDocument/2006/relationships/hyperlink" Target="https://zakon.rada.gov.ua/laws/show/2341-14#n253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орупційне правопорушення? Довірте свій захист професіоналу! – стаття від  Слинько та партнери">
            <a:extLst>
              <a:ext uri="{FF2B5EF4-FFF2-40B4-BE49-F238E27FC236}">
                <a16:creationId xmlns:a16="http://schemas.microsoft.com/office/drawing/2014/main" id="{86B65FB0-86A7-3E41-B99B-39183CA1E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1689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086FD-81D7-D34B-9809-0E061DA2E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uk-UA" sz="3700" b="1" dirty="0"/>
              <a:t>Особливості реалізації кримінальної відповідальності за корупційні правопорушення</a:t>
            </a:r>
            <a:endParaRPr lang="ru-RU" sz="3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B0C89A-E6DE-5343-90C9-1C1C1C2EE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uk-UA" sz="2000"/>
              <a:t>Проф. Наталія Гуторова</a:t>
            </a:r>
            <a:endParaRPr lang="ru-RU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io Recording 3 мая 2022 г., 16:52:46" descr="Audio Recording 3 мая 2022 г., 16:52:46">
            <a:hlinkClick r:id="" action="ppaction://media"/>
            <a:extLst>
              <a:ext uri="{FF2B5EF4-FFF2-40B4-BE49-F238E27FC236}">
                <a16:creationId xmlns:a16="http://schemas.microsoft.com/office/drawing/2014/main" id="{BC0C638F-B0EE-9B44-8B0C-B149CFC05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3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9BB1B-5D13-DB44-9CB7-73BFD786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uk-UA" sz="3100" dirty="0"/>
              <a:t>Види кримінальних покарань, які встановлені за корупційні правопорушення. </a:t>
            </a:r>
            <a:r>
              <a:rPr lang="ru-RU" sz="3100" dirty="0" err="1"/>
              <a:t>Основні</a:t>
            </a:r>
            <a:r>
              <a:rPr lang="ru-RU" sz="3100" dirty="0"/>
              <a:t> </a:t>
            </a:r>
            <a:r>
              <a:rPr lang="ru-RU" sz="3100" dirty="0" err="1"/>
              <a:t>покарання</a:t>
            </a:r>
            <a:r>
              <a:rPr lang="ru-RU" sz="3100" dirty="0"/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0D77E2B-4472-117B-AC36-CF8CC2FE2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367686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3 мая 2022 г., 17:28:52" descr="Audio Recording 3 мая 2022 г., 17:28:52">
            <a:hlinkClick r:id="" action="ppaction://media"/>
            <a:extLst>
              <a:ext uri="{FF2B5EF4-FFF2-40B4-BE49-F238E27FC236}">
                <a16:creationId xmlns:a16="http://schemas.microsoft.com/office/drawing/2014/main" id="{E6BF1A8D-4CC2-7343-89E9-3DA015524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BF658-2314-B04B-BF09-545434C2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ru-RU" sz="3100"/>
              <a:t>Додаткові покарання за корупційні кримінальні првопорушення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D6E5C5F-3D82-6CD8-5E1E-371E08626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5998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3 мая 2022 г., 17:31:43" descr="Audio Recording 3 мая 2022 г., 17:31:43">
            <a:hlinkClick r:id="" action="ppaction://media"/>
            <a:extLst>
              <a:ext uri="{FF2B5EF4-FFF2-40B4-BE49-F238E27FC236}">
                <a16:creationId xmlns:a16="http://schemas.microsoft.com/office/drawing/2014/main" id="{2F024599-0ADA-EA4B-9D99-D20F87A2D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B366C-BCD5-8A43-8AB6-ED7758C1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uk-UA" sz="3400"/>
              <a:t>Законодавчі обмеження щодо застосування судової дискреції за корупційні правопорушення: заборона щодо:</a:t>
            </a:r>
            <a:endParaRPr lang="ru-RU" sz="3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B6875-4212-C349-BA1C-ADEC26AF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1) </a:t>
            </a:r>
            <a:r>
              <a:rPr lang="ru-RU" sz="1400"/>
              <a:t>Звільнення</a:t>
            </a:r>
            <a:r>
              <a:rPr lang="ru-RU" sz="1400" dirty="0"/>
              <a:t> </a:t>
            </a:r>
            <a:r>
              <a:rPr lang="ru-RU" sz="1400"/>
              <a:t>від</a:t>
            </a:r>
            <a:r>
              <a:rPr lang="ru-RU" sz="1400" dirty="0"/>
              <a:t> </a:t>
            </a:r>
            <a:r>
              <a:rPr lang="ru-RU" sz="1400"/>
              <a:t>кримінальної</a:t>
            </a:r>
            <a:r>
              <a:rPr lang="ru-RU" sz="1400" dirty="0"/>
              <a:t> </a:t>
            </a:r>
            <a:r>
              <a:rPr lang="ru-RU" sz="1400"/>
              <a:t>відповідальності</a:t>
            </a:r>
            <a:r>
              <a:rPr lang="ru-RU" sz="1400" dirty="0"/>
              <a:t> у </a:t>
            </a:r>
            <a:r>
              <a:rPr lang="ru-RU" sz="1400"/>
              <a:t>звʼязку</a:t>
            </a:r>
            <a:r>
              <a:rPr lang="ru-RU" sz="1400" dirty="0"/>
              <a:t> з: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/>
              <a:t>дійовим</a:t>
            </a:r>
            <a:r>
              <a:rPr lang="ru-RU" sz="1400" dirty="0"/>
              <a:t> </a:t>
            </a:r>
            <a:r>
              <a:rPr lang="ru-RU" sz="1400"/>
              <a:t>каяттям</a:t>
            </a:r>
            <a:r>
              <a:rPr lang="ru-RU" sz="1400" dirty="0"/>
              <a:t> (ст. 45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/>
              <a:t>примиренням</a:t>
            </a:r>
            <a:r>
              <a:rPr lang="ru-RU" sz="1400" dirty="0"/>
              <a:t> винного з </a:t>
            </a:r>
            <a:r>
              <a:rPr lang="ru-RU" sz="1400"/>
              <a:t>потерпілим</a:t>
            </a:r>
            <a:r>
              <a:rPr lang="ru-RU" sz="1400" dirty="0"/>
              <a:t> (ст. 46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передачею особи на поруки (ст. 47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/>
              <a:t>зміною</a:t>
            </a:r>
            <a:r>
              <a:rPr lang="ru-RU" sz="1400" dirty="0"/>
              <a:t> обстановки (ст. 48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2) </a:t>
            </a:r>
            <a:r>
              <a:rPr lang="ru-RU" sz="1400"/>
              <a:t>Призначення</a:t>
            </a:r>
            <a:r>
              <a:rPr lang="ru-RU" sz="1400" dirty="0"/>
              <a:t> </a:t>
            </a:r>
            <a:r>
              <a:rPr lang="ru-RU" sz="1400"/>
              <a:t>більш</a:t>
            </a:r>
            <a:r>
              <a:rPr lang="ru-RU" sz="1400" dirty="0"/>
              <a:t> </a:t>
            </a:r>
            <a:r>
              <a:rPr lang="ru-RU" sz="1400"/>
              <a:t>м'якого</a:t>
            </a:r>
            <a:r>
              <a:rPr lang="ru-RU" sz="1400" dirty="0"/>
              <a:t> </a:t>
            </a:r>
            <a:r>
              <a:rPr lang="ru-RU" sz="1400"/>
              <a:t>покарання</a:t>
            </a:r>
            <a:r>
              <a:rPr lang="ru-RU" sz="1400" dirty="0"/>
              <a:t>, </a:t>
            </a:r>
            <a:r>
              <a:rPr lang="ru-RU" sz="1400"/>
              <a:t>ніж</a:t>
            </a:r>
            <a:r>
              <a:rPr lang="ru-RU" sz="1400" dirty="0"/>
              <a:t> </a:t>
            </a:r>
            <a:r>
              <a:rPr lang="ru-RU" sz="1400"/>
              <a:t>передбачено</a:t>
            </a:r>
            <a:r>
              <a:rPr lang="ru-RU" sz="1400" dirty="0"/>
              <a:t> законом (ст. 69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3) </a:t>
            </a:r>
            <a:r>
              <a:rPr lang="ru-RU" sz="1400"/>
              <a:t>Звільнення</a:t>
            </a:r>
            <a:r>
              <a:rPr lang="ru-RU" sz="1400" dirty="0"/>
              <a:t> </a:t>
            </a:r>
            <a:r>
              <a:rPr lang="ru-RU" sz="1400"/>
              <a:t>від</a:t>
            </a:r>
            <a:r>
              <a:rPr lang="ru-RU" sz="1400" dirty="0"/>
              <a:t> </a:t>
            </a:r>
            <a:r>
              <a:rPr lang="ru-RU" sz="1400"/>
              <a:t>покарання</a:t>
            </a:r>
            <a:r>
              <a:rPr lang="ru-RU" sz="1400" dirty="0"/>
              <a:t> особи, яку на час </a:t>
            </a:r>
            <a:r>
              <a:rPr lang="ru-RU" sz="1400"/>
              <a:t>розгляду</a:t>
            </a:r>
            <a:r>
              <a:rPr lang="ru-RU" sz="1400" dirty="0"/>
              <a:t> </a:t>
            </a:r>
            <a:r>
              <a:rPr lang="ru-RU" sz="1400"/>
              <a:t>справи</a:t>
            </a:r>
            <a:r>
              <a:rPr lang="ru-RU" sz="1400" dirty="0"/>
              <a:t> в </a:t>
            </a:r>
            <a:r>
              <a:rPr lang="ru-RU" sz="1400"/>
              <a:t>суді</a:t>
            </a:r>
            <a:r>
              <a:rPr lang="ru-RU" sz="1400" dirty="0"/>
              <a:t> не </a:t>
            </a:r>
            <a:r>
              <a:rPr lang="ru-RU" sz="1400"/>
              <a:t>можна</a:t>
            </a:r>
            <a:r>
              <a:rPr lang="ru-RU" sz="1400" dirty="0"/>
              <a:t> </a:t>
            </a:r>
            <a:r>
              <a:rPr lang="ru-RU" sz="1400"/>
              <a:t>вважати</a:t>
            </a:r>
            <a:r>
              <a:rPr lang="ru-RU" sz="1400" dirty="0"/>
              <a:t> </a:t>
            </a:r>
            <a:r>
              <a:rPr lang="ru-RU" sz="1400"/>
              <a:t>суспільно</a:t>
            </a:r>
            <a:r>
              <a:rPr lang="ru-RU" sz="1400" dirty="0"/>
              <a:t> </a:t>
            </a:r>
            <a:r>
              <a:rPr lang="ru-RU" sz="1400"/>
              <a:t>небезпечною</a:t>
            </a:r>
            <a:r>
              <a:rPr lang="ru-RU" sz="1400" dirty="0"/>
              <a:t> (ч. 4 ст. 74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4) </a:t>
            </a:r>
            <a:r>
              <a:rPr lang="ru-RU" sz="1400"/>
              <a:t>Звільнення</a:t>
            </a:r>
            <a:r>
              <a:rPr lang="ru-RU" sz="1400" dirty="0"/>
              <a:t> </a:t>
            </a:r>
            <a:r>
              <a:rPr lang="ru-RU" sz="1400"/>
              <a:t>від</a:t>
            </a:r>
            <a:r>
              <a:rPr lang="ru-RU" sz="1400" dirty="0"/>
              <a:t> </a:t>
            </a:r>
            <a:r>
              <a:rPr lang="ru-RU" sz="1400"/>
              <a:t>відбування</a:t>
            </a:r>
            <a:r>
              <a:rPr lang="ru-RU" sz="1400" dirty="0"/>
              <a:t> </a:t>
            </a:r>
            <a:r>
              <a:rPr lang="ru-RU" sz="1400"/>
              <a:t>покарання</a:t>
            </a:r>
            <a:r>
              <a:rPr lang="ru-RU" sz="1400" dirty="0"/>
              <a:t> з </a:t>
            </a:r>
            <a:r>
              <a:rPr lang="ru-RU" sz="1400"/>
              <a:t>випробування</a:t>
            </a:r>
            <a:r>
              <a:rPr lang="ru-RU" sz="1400" dirty="0"/>
              <a:t> (ст. 75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5) </a:t>
            </a:r>
            <a:r>
              <a:rPr lang="ru-RU" sz="1400"/>
              <a:t>Звільнення</a:t>
            </a:r>
            <a:r>
              <a:rPr lang="ru-RU" sz="1400" dirty="0"/>
              <a:t> </a:t>
            </a:r>
            <a:r>
              <a:rPr lang="ru-RU" sz="1400"/>
              <a:t>від</a:t>
            </a:r>
            <a:r>
              <a:rPr lang="ru-RU" sz="1400" dirty="0"/>
              <a:t> </a:t>
            </a:r>
            <a:r>
              <a:rPr lang="ru-RU" sz="1400"/>
              <a:t>відбування</a:t>
            </a:r>
            <a:r>
              <a:rPr lang="ru-RU" sz="1400" dirty="0"/>
              <a:t> </a:t>
            </a:r>
            <a:r>
              <a:rPr lang="ru-RU" sz="1400"/>
              <a:t>покарання</a:t>
            </a:r>
            <a:r>
              <a:rPr lang="ru-RU" sz="1400" dirty="0"/>
              <a:t> з </a:t>
            </a:r>
            <a:r>
              <a:rPr lang="ru-RU" sz="1400"/>
              <a:t>випробуванням</a:t>
            </a:r>
            <a:r>
              <a:rPr lang="ru-RU" sz="1400" dirty="0"/>
              <a:t> </a:t>
            </a:r>
            <a:r>
              <a:rPr lang="ru-RU" sz="1400"/>
              <a:t>вагітних</a:t>
            </a:r>
            <a:r>
              <a:rPr lang="ru-RU" sz="1400" dirty="0"/>
              <a:t> </a:t>
            </a:r>
            <a:r>
              <a:rPr lang="ru-RU" sz="1400"/>
              <a:t>жінок</a:t>
            </a:r>
            <a:r>
              <a:rPr lang="ru-RU" sz="1400" dirty="0"/>
              <a:t> і </a:t>
            </a:r>
            <a:r>
              <a:rPr lang="ru-RU" sz="1400"/>
              <a:t>жінок</a:t>
            </a:r>
            <a:r>
              <a:rPr lang="ru-RU" sz="1400" dirty="0"/>
              <a:t>, </a:t>
            </a:r>
            <a:r>
              <a:rPr lang="ru-RU" sz="1400"/>
              <a:t>які</a:t>
            </a:r>
            <a:r>
              <a:rPr lang="ru-RU" sz="1400" dirty="0"/>
              <a:t> </a:t>
            </a:r>
            <a:r>
              <a:rPr lang="ru-RU" sz="1400"/>
              <a:t>мають</a:t>
            </a:r>
            <a:r>
              <a:rPr lang="ru-RU" sz="1400" dirty="0"/>
              <a:t> </a:t>
            </a:r>
            <a:r>
              <a:rPr lang="ru-RU" sz="1400"/>
              <a:t>дітей</a:t>
            </a:r>
            <a:r>
              <a:rPr lang="ru-RU" sz="1400" dirty="0"/>
              <a:t> </a:t>
            </a:r>
            <a:r>
              <a:rPr lang="ru-RU" sz="1400"/>
              <a:t>віком</a:t>
            </a:r>
            <a:r>
              <a:rPr lang="ru-RU" sz="1400" dirty="0"/>
              <a:t> до семи </a:t>
            </a:r>
            <a:r>
              <a:rPr lang="ru-RU" sz="1400"/>
              <a:t>років</a:t>
            </a:r>
            <a:r>
              <a:rPr lang="ru-RU" sz="1400" dirty="0"/>
              <a:t> (ст. 79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6) </a:t>
            </a:r>
            <a:r>
              <a:rPr lang="ru-RU" sz="1400"/>
              <a:t>Звільненн</a:t>
            </a:r>
            <a:r>
              <a:rPr lang="ru-RU" sz="1400" dirty="0"/>
              <a:t> </a:t>
            </a:r>
            <a:r>
              <a:rPr lang="ru-RU" sz="1400"/>
              <a:t>від</a:t>
            </a:r>
            <a:r>
              <a:rPr lang="ru-RU" sz="1400" dirty="0"/>
              <a:t> </a:t>
            </a:r>
            <a:r>
              <a:rPr lang="ru-RU" sz="1400"/>
              <a:t>відбування</a:t>
            </a:r>
            <a:r>
              <a:rPr lang="ru-RU" sz="1400" dirty="0"/>
              <a:t> </a:t>
            </a:r>
            <a:r>
              <a:rPr lang="ru-RU" sz="1400"/>
              <a:t>поарання</a:t>
            </a:r>
            <a:r>
              <a:rPr lang="ru-RU" sz="1400" dirty="0"/>
              <a:t> за </a:t>
            </a:r>
            <a:r>
              <a:rPr lang="ru-RU" sz="1400"/>
              <a:t>амністією</a:t>
            </a:r>
            <a:r>
              <a:rPr lang="ru-RU" sz="1400" dirty="0"/>
              <a:t> (ст. 86 КК);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7) </a:t>
            </a:r>
            <a:r>
              <a:rPr lang="ru-RU" sz="1400"/>
              <a:t>Зняття</a:t>
            </a:r>
            <a:r>
              <a:rPr lang="ru-RU" sz="1400" dirty="0"/>
              <a:t> </a:t>
            </a:r>
            <a:r>
              <a:rPr lang="ru-RU" sz="1400"/>
              <a:t>судимості</a:t>
            </a:r>
            <a:r>
              <a:rPr lang="ru-RU" sz="1400" dirty="0"/>
              <a:t> (ст. 91 КК).</a:t>
            </a:r>
          </a:p>
        </p:txBody>
      </p:sp>
      <p:pic>
        <p:nvPicPr>
          <p:cNvPr id="4" name="Audio Recording 3 мая 2022 г., 17:36:21" descr="Audio Recording 3 мая 2022 г., 17:36:21">
            <a:hlinkClick r:id="" action="ppaction://media"/>
            <a:extLst>
              <a:ext uri="{FF2B5EF4-FFF2-40B4-BE49-F238E27FC236}">
                <a16:creationId xmlns:a16="http://schemas.microsoft.com/office/drawing/2014/main" id="{D214D60A-A1F4-E64A-9B73-964810ACF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A5A68-26B2-5A41-BB12-01896D2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Постанова ВС </a:t>
            </a:r>
            <a:r>
              <a:rPr lang="ru-RU" dirty="0" err="1"/>
              <a:t>від</a:t>
            </a:r>
            <a:r>
              <a:rPr lang="ru-RU" dirty="0"/>
              <a:t> 27.09.2021 у </a:t>
            </a:r>
            <a:r>
              <a:rPr lang="ru-RU" dirty="0" err="1"/>
              <a:t>справі</a:t>
            </a:r>
            <a:r>
              <a:rPr lang="ru-RU" dirty="0"/>
              <a:t> № 234/1940/20 (</a:t>
            </a:r>
            <a:r>
              <a:rPr lang="ru-RU" dirty="0" err="1"/>
              <a:t>провадження</a:t>
            </a:r>
            <a:r>
              <a:rPr lang="ru-RU" dirty="0"/>
              <a:t> № 51-1866км21)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005CC-6363-D446-A242-2129C342F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Вчинення</a:t>
            </a:r>
            <a:r>
              <a:rPr lang="ru-RU" dirty="0"/>
              <a:t> особою </a:t>
            </a:r>
            <a:r>
              <a:rPr lang="ru-RU" dirty="0" err="1"/>
              <a:t>корупційного</a:t>
            </a:r>
            <a:r>
              <a:rPr lang="ru-RU" dirty="0"/>
              <a:t> </a:t>
            </a:r>
            <a:r>
              <a:rPr lang="ru-RU" dirty="0" err="1"/>
              <a:t>кримінального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ч. 1 ст. 369 КК, </a:t>
            </a:r>
            <a:r>
              <a:rPr lang="ru-RU" dirty="0" err="1"/>
              <a:t>унеможливлює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відбування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з </a:t>
            </a:r>
            <a:r>
              <a:rPr lang="ru-RU" dirty="0" err="1"/>
              <a:t>випробуванням</a:t>
            </a:r>
            <a:r>
              <a:rPr lang="ru-RU" dirty="0"/>
              <a:t> (ст. 75 КК)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остаточного </a:t>
            </a:r>
            <a:r>
              <a:rPr lang="ru-RU" dirty="0" err="1"/>
              <a:t>покарання</a:t>
            </a:r>
            <a:r>
              <a:rPr lang="ru-RU" dirty="0"/>
              <a:t> судом за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не </a:t>
            </a:r>
            <a:r>
              <a:rPr lang="ru-RU" dirty="0" err="1"/>
              <a:t>корупційним</a:t>
            </a:r>
            <a:r>
              <a:rPr lang="ru-RU" dirty="0"/>
              <a:t> </a:t>
            </a:r>
            <a:r>
              <a:rPr lang="ru-RU" dirty="0" err="1"/>
              <a:t>Детальніше</a:t>
            </a:r>
            <a:r>
              <a:rPr lang="ru-RU" dirty="0"/>
              <a:t> з текстом постанови ВС </a:t>
            </a:r>
            <a:r>
              <a:rPr lang="ru-RU" dirty="0" err="1"/>
              <a:t>від</a:t>
            </a:r>
            <a:r>
              <a:rPr lang="ru-RU" dirty="0"/>
              <a:t> 27.09.2021 у </a:t>
            </a:r>
            <a:r>
              <a:rPr lang="ru-RU" dirty="0" err="1"/>
              <a:t>справі</a:t>
            </a:r>
            <a:r>
              <a:rPr lang="ru-RU" dirty="0"/>
              <a:t> № 234/1940/20 (</a:t>
            </a:r>
            <a:r>
              <a:rPr lang="ru-RU" dirty="0" err="1"/>
              <a:t>провадження</a:t>
            </a:r>
            <a:r>
              <a:rPr lang="ru-RU" dirty="0"/>
              <a:t> № 51-1866км21)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 </a:t>
            </a:r>
            <a:r>
              <a:rPr lang="en-US" dirty="0">
                <a:hlinkClick r:id="rId4"/>
              </a:rPr>
              <a:t>https://reyestr.court.gov.ua/Review/99926673</a:t>
            </a:r>
            <a:endParaRPr lang="uk-UA" dirty="0"/>
          </a:p>
          <a:p>
            <a:r>
              <a:rPr lang="en-US" dirty="0"/>
              <a:t>http://</a:t>
            </a:r>
            <a:r>
              <a:rPr lang="en-US" dirty="0" err="1"/>
              <a:t>iplex.com.ua</a:t>
            </a:r>
            <a:r>
              <a:rPr lang="en-US" dirty="0"/>
              <a:t>/</a:t>
            </a:r>
            <a:r>
              <a:rPr lang="en-US" dirty="0" err="1"/>
              <a:t>doc.php?regnum</a:t>
            </a:r>
            <a:r>
              <a:rPr lang="en-US" dirty="0"/>
              <a:t>=99926673&amp;red=1000030215dbd2f8acecdee94cde25a0d122de&amp;d=5</a:t>
            </a:r>
            <a:endParaRPr lang="ru-RU" dirty="0"/>
          </a:p>
        </p:txBody>
      </p:sp>
      <p:pic>
        <p:nvPicPr>
          <p:cNvPr id="4" name="Audio Recording 3 мая 2022 г., 17:43:28" descr="Audio Recording 3 мая 2022 г., 17:43:28">
            <a:hlinkClick r:id="" action="ppaction://media"/>
            <a:extLst>
              <a:ext uri="{FF2B5EF4-FFF2-40B4-BE49-F238E27FC236}">
                <a16:creationId xmlns:a16="http://schemas.microsoft.com/office/drawing/2014/main" id="{EAD4C275-4D87-F149-AC26-0FC3CADF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57336E-2AF6-D74A-ABDD-EE236408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2800"/>
              <a:t>Збільшення, порівняно з кримінальними правопорушеннями відповідного ступеня тяжності, строків: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70503-5C8E-6840-8A2D-0379D0AD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ru-RU" sz="2000"/>
              <a:t>Умовно-дострокового звільнення від відбування покарання (ст. 81 КК);</a:t>
            </a:r>
          </a:p>
          <a:p>
            <a:pPr marL="514350" indent="-514350">
              <a:buAutoNum type="arabicParenR"/>
            </a:pPr>
            <a:r>
              <a:rPr lang="ru-RU" sz="2000"/>
              <a:t>Заміни невідбутої частини покарання більш м'яким (ст. 82 КК);</a:t>
            </a:r>
          </a:p>
          <a:p>
            <a:pPr marL="514350" indent="-514350">
              <a:buAutoNum type="arabicParenR"/>
            </a:pPr>
            <a:r>
              <a:rPr lang="ru-RU" sz="2000"/>
              <a:t>Помилування (ст. 87 КК).</a:t>
            </a:r>
          </a:p>
          <a:p>
            <a:pPr marL="0" indent="0">
              <a:buNone/>
            </a:pPr>
            <a:endParaRPr lang="ru-RU" sz="2000"/>
          </a:p>
        </p:txBody>
      </p:sp>
      <p:pic>
        <p:nvPicPr>
          <p:cNvPr id="6" name="Audio Recording 3 мая 2022 г., 17:44:28" descr="Audio Recording 3 мая 2022 г., 17:44:28">
            <a:hlinkClick r:id="" action="ppaction://media"/>
            <a:extLst>
              <a:ext uri="{FF2B5EF4-FFF2-40B4-BE49-F238E27FC236}">
                <a16:creationId xmlns:a16="http://schemas.microsoft.com/office/drawing/2014/main" id="{8FC840AA-01D8-884F-B664-658252446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A19B9-97B7-4941-9720-F1E7E4DD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Практичні проблеми призначення покарань за корупційні правопорушення на підставі угод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7F882-464F-5E4B-88C1-CD57F903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65.</a:t>
            </a:r>
            <a:r>
              <a:rPr lang="ru-RU" dirty="0"/>
              <a:t> </a:t>
            </a:r>
            <a:r>
              <a:rPr lang="ru-RU" dirty="0" err="1"/>
              <a:t>Загальні</a:t>
            </a:r>
            <a:r>
              <a:rPr lang="ru-RU" dirty="0"/>
              <a:t> засади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вироком</a:t>
            </a:r>
            <a:r>
              <a:rPr lang="ru-RU" dirty="0"/>
              <a:t> угоди про </a:t>
            </a:r>
            <a:r>
              <a:rPr lang="ru-RU" dirty="0" err="1"/>
              <a:t>примирення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 </a:t>
            </a:r>
            <a:r>
              <a:rPr lang="ru-RU" dirty="0" err="1"/>
              <a:t>визнання</a:t>
            </a:r>
            <a:r>
              <a:rPr lang="ru-RU" dirty="0"/>
              <a:t> вини суд </a:t>
            </a:r>
            <a:r>
              <a:rPr lang="ru-RU" dirty="0" err="1"/>
              <a:t>призначає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, </a:t>
            </a:r>
            <a:r>
              <a:rPr lang="ru-RU" dirty="0" err="1"/>
              <a:t>узгоджене</a:t>
            </a:r>
            <a:r>
              <a:rPr lang="ru-RU" dirty="0"/>
              <a:t> сторонами угоди.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Питання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суд </a:t>
            </a:r>
            <a:r>
              <a:rPr lang="ru-RU" dirty="0" err="1">
                <a:solidFill>
                  <a:srgbClr val="FF0000"/>
                </a:solidFill>
              </a:rPr>
              <a:t>пизначити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кримінальне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покарання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корупційне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правопорушення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правопорушення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повʼязане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корупцією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зстосуванням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ст.ст</a:t>
            </a:r>
            <a:r>
              <a:rPr lang="ru-RU" dirty="0">
                <a:solidFill>
                  <a:srgbClr val="FF0000"/>
                </a:solidFill>
              </a:rPr>
              <a:t>. 69, 75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79 КК? </a:t>
            </a:r>
          </a:p>
        </p:txBody>
      </p:sp>
      <p:pic>
        <p:nvPicPr>
          <p:cNvPr id="4" name="Audio Recording 3 мая 2022 г., 21:56:27" descr="Audio Recording 3 мая 2022 г., 21:56:27">
            <a:hlinkClick r:id="" action="ppaction://media"/>
            <a:extLst>
              <a:ext uri="{FF2B5EF4-FFF2-40B4-BE49-F238E27FC236}">
                <a16:creationId xmlns:a16="http://schemas.microsoft.com/office/drawing/2014/main" id="{7B6A9199-D562-FD42-9D9E-41ADDD502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DAF8-4E01-464E-B246-E2A86A66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Практика ВАКС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корупційні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угод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3C14B-E9FF-8647-8576-969957D5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17 </a:t>
            </a:r>
            <a:r>
              <a:rPr lang="ru-RU" dirty="0" err="1"/>
              <a:t>червня</a:t>
            </a:r>
            <a:r>
              <a:rPr lang="ru-RU" dirty="0"/>
              <a:t> 2021 р. , </a:t>
            </a:r>
            <a:r>
              <a:rPr lang="ru-RU" dirty="0" err="1"/>
              <a:t>колегія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суду затвердила угоду, </a:t>
            </a:r>
            <a:r>
              <a:rPr lang="ru-RU" dirty="0" err="1"/>
              <a:t>укладену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прокурором САП та </a:t>
            </a:r>
            <a:r>
              <a:rPr lang="ru-RU" dirty="0" err="1"/>
              <a:t>колишньою</a:t>
            </a:r>
            <a:r>
              <a:rPr lang="ru-RU" dirty="0"/>
              <a:t> начальницею департаменту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фіскальної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винуватою</a:t>
            </a:r>
            <a:r>
              <a:rPr lang="ru-RU" dirty="0"/>
              <a:t>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кримінального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передбаченого</a:t>
            </a:r>
            <a:r>
              <a:rPr lang="ru-RU" dirty="0"/>
              <a:t> ч. 4 ст. 369 КК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підставі</a:t>
            </a:r>
            <a:r>
              <a:rPr lang="ru-RU" dirty="0"/>
              <a:t> угоди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винуватості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15.06.2021 суд </a:t>
            </a:r>
            <a:r>
              <a:rPr lang="ru-RU" dirty="0" err="1"/>
              <a:t>призначив</a:t>
            </a:r>
            <a:r>
              <a:rPr lang="ru-RU" dirty="0"/>
              <a:t> </a:t>
            </a:r>
            <a:r>
              <a:rPr lang="ru-RU" dirty="0" err="1"/>
              <a:t>ексчиновниці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без </a:t>
            </a:r>
            <a:r>
              <a:rPr lang="ru-RU" dirty="0" err="1"/>
              <a:t>конфіскації</a:t>
            </a:r>
            <a:r>
              <a:rPr lang="ru-RU" dirty="0"/>
              <a:t> майна.</a:t>
            </a:r>
          </a:p>
          <a:p>
            <a:r>
              <a:rPr lang="ru-RU" dirty="0" err="1"/>
              <a:t>Відповідно</a:t>
            </a:r>
            <a:r>
              <a:rPr lang="ru-RU" dirty="0"/>
              <a:t> до ч. 2, 3 ст. 75 КК </a:t>
            </a:r>
            <a:r>
              <a:rPr lang="ru-RU" dirty="0" err="1"/>
              <a:t>України</a:t>
            </a:r>
            <a:r>
              <a:rPr lang="ru-RU" dirty="0"/>
              <a:t> суд </a:t>
            </a:r>
            <a:r>
              <a:rPr lang="ru-RU" dirty="0" err="1"/>
              <a:t>звільнив</a:t>
            </a:r>
            <a:r>
              <a:rPr lang="ru-RU" dirty="0"/>
              <a:t> </a:t>
            </a:r>
            <a:r>
              <a:rPr lang="ru-RU" dirty="0" err="1"/>
              <a:t>обвинувачену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відбування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з </a:t>
            </a:r>
            <a:r>
              <a:rPr lang="ru-RU" dirty="0" err="1"/>
              <a:t>випробуванням</a:t>
            </a:r>
            <a:r>
              <a:rPr lang="ru-RU" dirty="0"/>
              <a:t> та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іспитовий</a:t>
            </a:r>
            <a:r>
              <a:rPr lang="ru-RU" dirty="0"/>
              <a:t> строк </a:t>
            </a:r>
            <a:r>
              <a:rPr lang="ru-RU" dirty="0" err="1"/>
              <a:t>тривалістю</a:t>
            </a:r>
            <a:r>
              <a:rPr lang="ru-RU" dirty="0"/>
              <a:t> 2 роки.</a:t>
            </a:r>
          </a:p>
          <a:p>
            <a:r>
              <a:rPr lang="ru-RU" dirty="0"/>
              <a:t>За </a:t>
            </a:r>
            <a:r>
              <a:rPr lang="ru-RU" dirty="0" err="1"/>
              <a:t>версією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обвинувачення</a:t>
            </a:r>
            <a:r>
              <a:rPr lang="ru-RU" dirty="0"/>
              <a:t>, </a:t>
            </a:r>
            <a:r>
              <a:rPr lang="ru-RU" dirty="0" err="1"/>
              <a:t>ексчиновниця</a:t>
            </a:r>
            <a:r>
              <a:rPr lang="ru-RU" dirty="0"/>
              <a:t> ДФС, </a:t>
            </a:r>
            <a:r>
              <a:rPr lang="ru-RU" dirty="0" err="1"/>
              <a:t>діючи</a:t>
            </a:r>
            <a:r>
              <a:rPr lang="ru-RU" dirty="0"/>
              <a:t> </a:t>
            </a:r>
            <a:r>
              <a:rPr lang="ru-RU" dirty="0" err="1"/>
              <a:t>умисно</a:t>
            </a:r>
            <a:r>
              <a:rPr lang="ru-RU" dirty="0"/>
              <a:t>, з </a:t>
            </a:r>
            <a:r>
              <a:rPr lang="ru-RU" dirty="0" err="1"/>
              <a:t>корисливих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ексміністра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увійшла</a:t>
            </a:r>
            <a:r>
              <a:rPr lang="ru-RU" dirty="0"/>
              <a:t> у </a:t>
            </a:r>
            <a:r>
              <a:rPr lang="ru-RU" dirty="0" err="1"/>
              <a:t>змову</a:t>
            </a:r>
            <a:r>
              <a:rPr lang="ru-RU" dirty="0"/>
              <a:t> з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САП та НАБУ за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кримінального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за </a:t>
            </a:r>
            <a:r>
              <a:rPr lang="ru-RU" dirty="0" err="1"/>
              <a:t>підозрою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. 12 </a:t>
            </a:r>
            <a:r>
              <a:rPr lang="ru-RU" dirty="0" err="1"/>
              <a:t>червня</a:t>
            </a:r>
            <a:r>
              <a:rPr lang="ru-RU" dirty="0"/>
              <a:t> 2020 року, </a:t>
            </a:r>
            <a:r>
              <a:rPr lang="ru-RU" dirty="0" err="1"/>
              <a:t>правоохоронні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задокументували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антикорупційних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 5 млн </a:t>
            </a:r>
            <a:r>
              <a:rPr lang="ru-RU" dirty="0" err="1"/>
              <a:t>доларів</a:t>
            </a:r>
            <a:r>
              <a:rPr lang="ru-RU" dirty="0"/>
              <a:t> США.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https://hcac.court.gov.ua/hcac/pres-centr/news/1138571/?fbclid=IwAR3qAyQf_rW5v23D76vCB3RbibLFUy8WTRd_nkJa-pf4Ddu72GByGmwJYIs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Audio Recording 3 мая 2022 г., 22:13:41" descr="Audio Recording 3 мая 2022 г., 22:13:41">
            <a:hlinkClick r:id="" action="ppaction://media"/>
            <a:extLst>
              <a:ext uri="{FF2B5EF4-FFF2-40B4-BE49-F238E27FC236}">
                <a16:creationId xmlns:a16="http://schemas.microsoft.com/office/drawing/2014/main" id="{DD406A28-583E-B94A-9A2C-610E95E6A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F24DD-3A76-A440-885A-327EBBE1C93B}"/>
              </a:ext>
            </a:extLst>
          </p:cNvPr>
          <p:cNvSpPr txBox="1"/>
          <p:nvPr/>
        </p:nvSpPr>
        <p:spPr>
          <a:xfrm>
            <a:off x="1804988" y="1442172"/>
            <a:ext cx="8582025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72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3 мая 2022 г., 22:16:31" descr="Audio Recording 3 мая 2022 г., 22:16:31">
            <a:hlinkClick r:id="" action="ppaction://media"/>
            <a:extLst>
              <a:ext uri="{FF2B5EF4-FFF2-40B4-BE49-F238E27FC236}">
                <a16:creationId xmlns:a16="http://schemas.microsoft.com/office/drawing/2014/main" id="{8E413A78-737C-D748-A005-8B8CC7977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0F437-EB59-E541-A94F-8A88F279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/>
              <a:t>План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23921-51A9-B142-B36E-7F89366C7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fontScale="92500"/>
          </a:bodyPr>
          <a:lstStyle/>
          <a:p>
            <a:pPr marL="457200" lvl="0" indent="-457200">
              <a:buAutoNum type="arabicPeriod"/>
            </a:pPr>
            <a:r>
              <a:rPr lang="uk-UA" sz="2000" dirty="0"/>
              <a:t>Визначення кола корупційних правопорушень та правопорушень, </a:t>
            </a:r>
            <a:r>
              <a:rPr lang="uk-UA" sz="2000" dirty="0" err="1"/>
              <a:t>повʼязаних</a:t>
            </a:r>
            <a:r>
              <a:rPr lang="uk-UA" sz="2000" dirty="0"/>
              <a:t> з корупцією, в КК України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000" dirty="0"/>
              <a:t>Практичні проблеми досягнення мети покарання за корупційні правопорушення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000" dirty="0"/>
              <a:t>Види кримінальних покарань, які встановлені за корупційні правопорушення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000" dirty="0"/>
              <a:t> Законодавчі обмеження щодо застосування судової </a:t>
            </a:r>
            <a:r>
              <a:rPr lang="uk-UA" sz="2000" dirty="0" err="1"/>
              <a:t>дискреції</a:t>
            </a:r>
            <a:r>
              <a:rPr lang="uk-UA" sz="2000" dirty="0"/>
              <a:t> за корупційні правопорушення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000" dirty="0"/>
              <a:t>Практичні проблеми призначення покарань за корупційні правопорушення на підставі угод.</a:t>
            </a:r>
            <a:endParaRPr lang="ru-UA" sz="2000" dirty="0"/>
          </a:p>
          <a:p>
            <a:endParaRPr lang="ru-RU" sz="2000" dirty="0"/>
          </a:p>
        </p:txBody>
      </p:sp>
      <p:pic>
        <p:nvPicPr>
          <p:cNvPr id="4" name="Audio Recording 3 мая 2022 г., 16:55:19" descr="Audio Recording 3 мая 2022 г., 16:55:19">
            <a:hlinkClick r:id="" action="ppaction://media"/>
            <a:extLst>
              <a:ext uri="{FF2B5EF4-FFF2-40B4-BE49-F238E27FC236}">
                <a16:creationId xmlns:a16="http://schemas.microsoft.com/office/drawing/2014/main" id="{16ED0355-5ADA-124F-8813-15EB86E1F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2D334-B76E-164F-A9EA-0B1677A8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Література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701F7-2454-B74F-92F2-83A2ADCC0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dirty="0"/>
              <a:t>Кримінальне право України. В 2-х частинах. Загальна частина. Підручник за ред. В.Я. </a:t>
            </a:r>
            <a:r>
              <a:rPr lang="uk-UA" dirty="0" err="1"/>
              <a:t>Тація,В.І</a:t>
            </a:r>
            <a:r>
              <a:rPr lang="uk-UA" dirty="0"/>
              <a:t>. </a:t>
            </a:r>
            <a:r>
              <a:rPr lang="uk-UA" dirty="0" err="1"/>
              <a:t>Тютюгіна</a:t>
            </a:r>
            <a:r>
              <a:rPr lang="uk-UA" dirty="0"/>
              <a:t>, В.І. Борисова. Право, 2020. С. 453-501</a:t>
            </a:r>
          </a:p>
          <a:p>
            <a:pPr marL="514350" indent="-514350">
              <a:buAutoNum type="arabicPeriod"/>
            </a:pPr>
            <a:r>
              <a:rPr lang="uk-UA" dirty="0" err="1"/>
              <a:t>Дудоров</a:t>
            </a:r>
            <a:r>
              <a:rPr lang="uk-UA" dirty="0"/>
              <a:t> О.О., Хавронюк М.І. Кримінальне право: Навчальний посібник / За </a:t>
            </a:r>
            <a:r>
              <a:rPr lang="uk-UA" dirty="0" err="1"/>
              <a:t>заг</a:t>
            </a:r>
            <a:r>
              <a:rPr lang="uk-UA" dirty="0"/>
              <a:t>. ред. М.І. Хавронюка. – </a:t>
            </a:r>
            <a:r>
              <a:rPr lang="uk-UA" dirty="0" err="1"/>
              <a:t>К</a:t>
            </a:r>
            <a:r>
              <a:rPr lang="uk-UA" dirty="0"/>
              <a:t>.: </a:t>
            </a:r>
            <a:r>
              <a:rPr lang="uk-UA" dirty="0" err="1"/>
              <a:t>Ваіте</a:t>
            </a:r>
            <a:r>
              <a:rPr lang="uk-UA" dirty="0"/>
              <a:t>, 2014. – с. 364-426. </a:t>
            </a:r>
            <a:r>
              <a:rPr lang="uk-UA" dirty="0">
                <a:hlinkClick r:id="rId4"/>
              </a:rPr>
              <a:t>https://www.osce.org/files/f/documents/8/9/358166.pdf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/>
              <a:t>ОГЛЯДИ судової практики Касаційного кримінального суду у складі Верховного Суду :</a:t>
            </a:r>
          </a:p>
          <a:p>
            <a:pPr marL="0" indent="0">
              <a:buNone/>
            </a:pPr>
            <a:r>
              <a:rPr lang="uk-UA" dirty="0">
                <a:hlinkClick r:id="rId5"/>
              </a:rPr>
              <a:t>https://supreme.court.gov.ua/userfiles/media/ogljad_kks_vs.pdf</a:t>
            </a:r>
            <a:r>
              <a:rPr lang="uk-UA" dirty="0"/>
              <a:t> - С. 17-18</a:t>
            </a:r>
          </a:p>
          <a:p>
            <a:pPr marL="0" indent="0">
              <a:buNone/>
            </a:pPr>
            <a:r>
              <a:rPr lang="uk-UA" dirty="0">
                <a:hlinkClick r:id="rId6"/>
              </a:rPr>
              <a:t>https://supreme.court.gov.ua/userfiles/media/new_folder_for_uploads/supreme/Oglyad_KKS_2020.pdf</a:t>
            </a:r>
            <a:r>
              <a:rPr lang="uk-UA" dirty="0"/>
              <a:t> - с. 9-11</a:t>
            </a:r>
          </a:p>
          <a:p>
            <a:pPr marL="0" indent="0">
              <a:buNone/>
            </a:pPr>
            <a:r>
              <a:rPr lang="uk-UA" dirty="0">
                <a:hlinkClick r:id="rId7"/>
              </a:rPr>
              <a:t>https://supreme.court.gov.ua/userfiles/media/new_folder_for_uploads/supreme/Oglyad_KKS_VS_za_2021.pdf - С. 12-14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Рекомендую прочитати:</a:t>
            </a:r>
          </a:p>
          <a:p>
            <a:pPr marL="514350" indent="-514350">
              <a:buAutoNum type="arabicPeriod"/>
            </a:pPr>
            <a:r>
              <a:rPr lang="uk-UA" dirty="0"/>
              <a:t>Текст </a:t>
            </a:r>
            <a:r>
              <a:rPr lang="uk-UA" dirty="0" err="1"/>
              <a:t>проєкту</a:t>
            </a:r>
            <a:r>
              <a:rPr lang="uk-UA" dirty="0"/>
              <a:t> нового Кримінального кодексу України, </a:t>
            </a:r>
            <a:r>
              <a:rPr lang="en-US" dirty="0">
                <a:hlinkClick r:id="rId8"/>
              </a:rPr>
              <a:t>https://newcriminalcode.org.ua/criminal-code</a:t>
            </a:r>
            <a:r>
              <a:rPr lang="uk-UA" dirty="0"/>
              <a:t>, розділи 3.3, 3.4, 3.5</a:t>
            </a:r>
          </a:p>
          <a:p>
            <a:pPr marL="514350" indent="-514350">
              <a:buAutoNum type="arabicPeriod"/>
            </a:pPr>
            <a:r>
              <a:rPr lang="ru-RU" dirty="0" err="1"/>
              <a:t>В’юник</a:t>
            </a:r>
            <a:r>
              <a:rPr lang="ru-RU" dirty="0"/>
              <a:t> М. В. </a:t>
            </a:r>
            <a:r>
              <a:rPr lang="ru-RU" dirty="0" err="1"/>
              <a:t>Кримінально-правове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: </a:t>
            </a:r>
            <a:r>
              <a:rPr lang="ru-RU" dirty="0" err="1"/>
              <a:t>реалії</a:t>
            </a:r>
            <a:r>
              <a:rPr lang="ru-RU" dirty="0"/>
              <a:t> та </a:t>
            </a:r>
            <a:r>
              <a:rPr lang="ru-RU" dirty="0" err="1"/>
              <a:t>перспективи</a:t>
            </a:r>
            <a:r>
              <a:rPr lang="ru-RU" dirty="0"/>
              <a:t> (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) / М. В. </a:t>
            </a:r>
            <a:r>
              <a:rPr lang="ru-RU" dirty="0" err="1"/>
              <a:t>В’юник</a:t>
            </a:r>
            <a:r>
              <a:rPr lang="ru-RU" dirty="0"/>
              <a:t>, М. В. </a:t>
            </a:r>
            <a:r>
              <a:rPr lang="ru-RU" dirty="0" err="1"/>
              <a:t>Карчевський</a:t>
            </a:r>
            <a:r>
              <a:rPr lang="ru-RU" dirty="0"/>
              <a:t>, О. Д. </a:t>
            </a:r>
            <a:r>
              <a:rPr lang="ru-RU" dirty="0" err="1"/>
              <a:t>Арланова</a:t>
            </a:r>
            <a:r>
              <a:rPr lang="ru-RU" dirty="0"/>
              <a:t> ; </a:t>
            </a:r>
            <a:r>
              <a:rPr lang="ru-RU" dirty="0" err="1"/>
              <a:t>упоряд</a:t>
            </a:r>
            <a:r>
              <a:rPr lang="ru-RU" dirty="0"/>
              <a:t>. Ю. В. </a:t>
            </a:r>
            <a:r>
              <a:rPr lang="ru-RU" dirty="0" err="1"/>
              <a:t>Баулін</a:t>
            </a:r>
            <a:r>
              <a:rPr lang="ru-RU" dirty="0"/>
              <a:t>. – </a:t>
            </a:r>
            <a:r>
              <a:rPr lang="ru-RU" dirty="0" err="1"/>
              <a:t>Харків</a:t>
            </a:r>
            <a:r>
              <a:rPr lang="ru-RU" dirty="0"/>
              <a:t> : Право, 2020. – 212 с. </a:t>
            </a:r>
            <a:r>
              <a:rPr lang="en-US" dirty="0">
                <a:hlinkClick r:id="rId9"/>
              </a:rPr>
              <a:t>https://www.academia.edu/44887770</a:t>
            </a:r>
            <a:endParaRPr lang="uk-UA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Nataliya </a:t>
            </a:r>
            <a:r>
              <a:rPr lang="en-US" dirty="0" err="1"/>
              <a:t>Gutorova</a:t>
            </a:r>
            <a:r>
              <a:rPr lang="en-US" dirty="0"/>
              <a:t>. White-Collar Crime: Ukrainian Experience of Searching for Optimal Model of Criminal Liability. </a:t>
            </a:r>
            <a:r>
              <a:rPr lang="en-US" i="1" dirty="0"/>
              <a:t>Socrates: </a:t>
            </a:r>
            <a:r>
              <a:rPr lang="en-US" i="1" dirty="0" err="1"/>
              <a:t>Rīgas</a:t>
            </a:r>
            <a:r>
              <a:rPr lang="en-US" i="1" dirty="0"/>
              <a:t> </a:t>
            </a:r>
            <a:r>
              <a:rPr lang="en-US" i="1" dirty="0" err="1"/>
              <a:t>Stradiņa</a:t>
            </a:r>
            <a:r>
              <a:rPr lang="en-US" i="1" dirty="0"/>
              <a:t> </a:t>
            </a:r>
            <a:r>
              <a:rPr lang="en-US" i="1" dirty="0" err="1"/>
              <a:t>universitātes</a:t>
            </a:r>
            <a:r>
              <a:rPr lang="en-US" i="1" dirty="0"/>
              <a:t> </a:t>
            </a:r>
            <a:r>
              <a:rPr lang="en-US" i="1" dirty="0" err="1"/>
              <a:t>Juridiskās</a:t>
            </a:r>
            <a:r>
              <a:rPr lang="en-US" i="1" dirty="0"/>
              <a:t> </a:t>
            </a:r>
            <a:r>
              <a:rPr lang="en-US" i="1" dirty="0" err="1"/>
              <a:t>fakultātes</a:t>
            </a:r>
            <a:r>
              <a:rPr lang="en-US" i="1" dirty="0"/>
              <a:t> </a:t>
            </a:r>
            <a:r>
              <a:rPr lang="en-US" i="1" dirty="0" err="1"/>
              <a:t>elektroniskais</a:t>
            </a:r>
            <a:r>
              <a:rPr lang="en-US" i="1" dirty="0"/>
              <a:t> </a:t>
            </a:r>
            <a:r>
              <a:rPr lang="en-US" i="1" dirty="0" err="1"/>
              <a:t>juridisko</a:t>
            </a:r>
            <a:r>
              <a:rPr lang="en-US" i="1" dirty="0"/>
              <a:t> </a:t>
            </a:r>
            <a:r>
              <a:rPr lang="en-US" i="1" dirty="0" err="1"/>
              <a:t>zinātnisko</a:t>
            </a:r>
            <a:r>
              <a:rPr lang="en-US" i="1" dirty="0"/>
              <a:t> </a:t>
            </a:r>
            <a:r>
              <a:rPr lang="en-US" i="1" dirty="0" err="1"/>
              <a:t>rakstu</a:t>
            </a:r>
            <a:r>
              <a:rPr lang="en-US" i="1" dirty="0"/>
              <a:t> </a:t>
            </a:r>
            <a:r>
              <a:rPr lang="en-US" i="1" dirty="0" err="1"/>
              <a:t>žurnāls</a:t>
            </a:r>
            <a:r>
              <a:rPr lang="en-US" i="1" dirty="0"/>
              <a:t>, </a:t>
            </a:r>
            <a:r>
              <a:rPr lang="en-US" dirty="0"/>
              <a:t>2018, Nr. 2 (11), p. 100.–116. </a:t>
            </a:r>
            <a:r>
              <a:rPr lang="en-US" u="sng" dirty="0">
                <a:hlinkClick r:id="rId10"/>
              </a:rPr>
              <a:t>https://doi.org/10.25143/socr.11.2018.2.100-116</a:t>
            </a:r>
            <a:endParaRPr lang="uk-UA" u="sng" dirty="0"/>
          </a:p>
        </p:txBody>
      </p:sp>
      <p:pic>
        <p:nvPicPr>
          <p:cNvPr id="4" name="Audio Recording 3 мая 2022 г., 16:58:56" descr="Audio Recording 3 мая 2022 г., 16:58:56">
            <a:hlinkClick r:id="" action="ppaction://media"/>
            <a:extLst>
              <a:ext uri="{FF2B5EF4-FFF2-40B4-BE49-F238E27FC236}">
                <a16:creationId xmlns:a16="http://schemas.microsoft.com/office/drawing/2014/main" id="{B2A05FAF-DCE5-C543-8E54-484B4D9E2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DC0E7-106C-4049-9514-9C3EEDA8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uk-UA" sz="3300" dirty="0"/>
              <a:t>Визначення кола корупційних правопорушень та правопорушень, </a:t>
            </a:r>
            <a:r>
              <a:rPr lang="uk-UA" sz="3300" dirty="0" err="1"/>
              <a:t>повʼязаних</a:t>
            </a:r>
            <a:r>
              <a:rPr lang="uk-UA" sz="3300" dirty="0"/>
              <a:t> з корупцією, в КК України</a:t>
            </a:r>
            <a:br>
              <a:rPr lang="uk-UA" sz="3300" dirty="0"/>
            </a:br>
            <a:r>
              <a:rPr lang="uk-UA" sz="3300" dirty="0"/>
              <a:t>(примітка до ст. 45 КК України)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D4326-6E45-8546-8D85-AA650DC5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ru-RU" sz="2000" dirty="0" err="1"/>
              <a:t>Корупційними</a:t>
            </a:r>
            <a:r>
              <a:rPr lang="ru-RU" sz="2000" dirty="0"/>
              <a:t> </a:t>
            </a:r>
            <a:r>
              <a:rPr lang="ru-RU" sz="2000" dirty="0" err="1"/>
              <a:t>кримінальними</a:t>
            </a:r>
            <a:r>
              <a:rPr lang="ru-RU" sz="2000" dirty="0"/>
              <a:t> </a:t>
            </a:r>
            <a:r>
              <a:rPr lang="ru-RU" sz="2000" dirty="0" err="1"/>
              <a:t>правопорушеннями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цього</a:t>
            </a:r>
            <a:r>
              <a:rPr lang="ru-RU" sz="2000" dirty="0"/>
              <a:t> Кодексу </a:t>
            </a:r>
            <a:r>
              <a:rPr lang="ru-RU" sz="2000" dirty="0" err="1"/>
              <a:t>вважаються</a:t>
            </a:r>
            <a:r>
              <a:rPr lang="ru-RU" sz="2000" dirty="0"/>
              <a:t> </a:t>
            </a:r>
            <a:r>
              <a:rPr lang="ru-RU" sz="2000" dirty="0" err="1"/>
              <a:t>кримінальні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,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статтями</a:t>
            </a:r>
            <a:r>
              <a:rPr lang="ru-RU" sz="2000" dirty="0"/>
              <a:t> </a:t>
            </a:r>
            <a:r>
              <a:rPr lang="ru-RU" sz="2000" u="sng" dirty="0">
                <a:hlinkClick r:id="rId4"/>
              </a:rPr>
              <a:t>191</a:t>
            </a:r>
            <a:r>
              <a:rPr lang="ru-RU" sz="2000" dirty="0"/>
              <a:t>, </a:t>
            </a:r>
            <a:r>
              <a:rPr lang="ru-RU" sz="2000" u="sng" dirty="0">
                <a:hlinkClick r:id="rId5"/>
              </a:rPr>
              <a:t>262</a:t>
            </a:r>
            <a:r>
              <a:rPr lang="ru-RU" sz="2000" dirty="0"/>
              <a:t>, </a:t>
            </a:r>
            <a:r>
              <a:rPr lang="ru-RU" sz="2000" u="sng" dirty="0">
                <a:hlinkClick r:id="rId6"/>
              </a:rPr>
              <a:t>308</a:t>
            </a:r>
            <a:r>
              <a:rPr lang="ru-RU" sz="2000" dirty="0"/>
              <a:t>, </a:t>
            </a:r>
            <a:r>
              <a:rPr lang="ru-RU" sz="2000" u="sng" dirty="0">
                <a:hlinkClick r:id="rId7"/>
              </a:rPr>
              <a:t>312</a:t>
            </a:r>
            <a:r>
              <a:rPr lang="ru-RU" sz="2000" dirty="0"/>
              <a:t>, </a:t>
            </a:r>
            <a:r>
              <a:rPr lang="ru-RU" sz="2000" u="sng" dirty="0">
                <a:hlinkClick r:id="rId8"/>
              </a:rPr>
              <a:t>313</a:t>
            </a:r>
            <a:r>
              <a:rPr lang="ru-RU" sz="2000" dirty="0"/>
              <a:t>, </a:t>
            </a:r>
            <a:r>
              <a:rPr lang="ru-RU" sz="2000" u="sng" dirty="0">
                <a:hlinkClick r:id="rId9"/>
              </a:rPr>
              <a:t>320</a:t>
            </a:r>
            <a:r>
              <a:rPr lang="ru-RU" sz="2000" dirty="0"/>
              <a:t>, </a:t>
            </a:r>
            <a:r>
              <a:rPr lang="ru-RU" sz="2000" u="sng" dirty="0">
                <a:hlinkClick r:id="rId10"/>
              </a:rPr>
              <a:t>357</a:t>
            </a:r>
            <a:r>
              <a:rPr lang="ru-RU" sz="2000" dirty="0"/>
              <a:t>, </a:t>
            </a:r>
            <a:r>
              <a:rPr lang="ru-RU" sz="2000" u="sng" dirty="0">
                <a:hlinkClick r:id="rId11"/>
              </a:rPr>
              <a:t>410</a:t>
            </a:r>
            <a:r>
              <a:rPr lang="ru-RU" sz="2000" dirty="0"/>
              <a:t>, у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вчинення</a:t>
            </a:r>
            <a:r>
              <a:rPr lang="ru-RU" sz="2000" dirty="0"/>
              <a:t> шляхом </a:t>
            </a:r>
            <a:r>
              <a:rPr lang="ru-RU" sz="2000" dirty="0" err="1"/>
              <a:t>зловживання</a:t>
            </a:r>
            <a:r>
              <a:rPr lang="ru-RU" sz="2000" dirty="0"/>
              <a:t> </a:t>
            </a:r>
            <a:r>
              <a:rPr lang="ru-RU" sz="2000" dirty="0" err="1"/>
              <a:t>службовим</a:t>
            </a:r>
            <a:r>
              <a:rPr lang="ru-RU" sz="2000" dirty="0"/>
              <a:t> становищем,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кримінальні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,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статтями</a:t>
            </a:r>
            <a:r>
              <a:rPr lang="ru-RU" sz="2000" dirty="0"/>
              <a:t> </a:t>
            </a:r>
            <a:r>
              <a:rPr lang="ru-RU" sz="2000" u="sng" dirty="0">
                <a:hlinkClick r:id="rId12"/>
              </a:rPr>
              <a:t>210</a:t>
            </a:r>
            <a:r>
              <a:rPr lang="ru-RU" sz="2000" dirty="0"/>
              <a:t>, </a:t>
            </a:r>
            <a:r>
              <a:rPr lang="ru-RU" sz="2000" u="sng" dirty="0">
                <a:hlinkClick r:id="rId13"/>
              </a:rPr>
              <a:t>354</a:t>
            </a:r>
            <a:r>
              <a:rPr lang="ru-RU" sz="2000" dirty="0"/>
              <a:t>, </a:t>
            </a:r>
            <a:r>
              <a:rPr lang="ru-RU" sz="2000" u="sng" dirty="0">
                <a:hlinkClick r:id="rId14"/>
              </a:rPr>
              <a:t>364</a:t>
            </a:r>
            <a:r>
              <a:rPr lang="ru-RU" sz="2000" dirty="0"/>
              <a:t>, </a:t>
            </a:r>
            <a:r>
              <a:rPr lang="ru-RU" sz="2000" u="sng" dirty="0">
                <a:hlinkClick r:id="rId15"/>
              </a:rPr>
              <a:t>364</a:t>
            </a:r>
            <a:r>
              <a:rPr lang="ru-RU" sz="2000" b="1" u="sng" baseline="30000" dirty="0">
                <a:hlinkClick r:id="rId15"/>
              </a:rPr>
              <a:t>-1</a:t>
            </a:r>
            <a:r>
              <a:rPr lang="ru-RU" sz="2000" dirty="0"/>
              <a:t>, </a:t>
            </a:r>
            <a:r>
              <a:rPr lang="ru-RU" sz="2000" u="sng" dirty="0">
                <a:hlinkClick r:id="rId16"/>
              </a:rPr>
              <a:t>365</a:t>
            </a:r>
            <a:r>
              <a:rPr lang="ru-RU" sz="2000" b="1" u="sng" baseline="30000" dirty="0">
                <a:hlinkClick r:id="rId16"/>
              </a:rPr>
              <a:t>-2</a:t>
            </a:r>
            <a:r>
              <a:rPr lang="ru-RU" sz="2000" dirty="0"/>
              <a:t>, </a:t>
            </a:r>
            <a:r>
              <a:rPr lang="ru-RU" sz="2000" u="sng" dirty="0">
                <a:hlinkClick r:id="rId17"/>
              </a:rPr>
              <a:t>368-369</a:t>
            </a:r>
            <a:r>
              <a:rPr lang="ru-RU" sz="2000" b="1" u="sng" baseline="30000" dirty="0">
                <a:hlinkClick r:id="rId17"/>
              </a:rPr>
              <a:t>-2</a:t>
            </a:r>
            <a:r>
              <a:rPr lang="ru-RU" sz="2000" dirty="0"/>
              <a:t> </a:t>
            </a:r>
            <a:r>
              <a:rPr lang="ru-RU" sz="2000" dirty="0" err="1"/>
              <a:t>цього</a:t>
            </a:r>
            <a:r>
              <a:rPr lang="ru-RU" sz="2000" dirty="0"/>
              <a:t> Кодексу.</a:t>
            </a:r>
          </a:p>
          <a:p>
            <a:r>
              <a:rPr lang="ru-RU" sz="2000" dirty="0" err="1"/>
              <a:t>Кримінальними</a:t>
            </a:r>
            <a:r>
              <a:rPr lang="ru-RU" sz="2000" dirty="0"/>
              <a:t> </a:t>
            </a:r>
            <a:r>
              <a:rPr lang="ru-RU" sz="2000" dirty="0" err="1"/>
              <a:t>правопорушеннями</a:t>
            </a:r>
            <a:r>
              <a:rPr lang="ru-RU" sz="2000" dirty="0"/>
              <a:t>, </a:t>
            </a:r>
            <a:r>
              <a:rPr lang="ru-RU" sz="2000" dirty="0" err="1"/>
              <a:t>пов’язаними</a:t>
            </a:r>
            <a:r>
              <a:rPr lang="ru-RU" sz="2000" dirty="0"/>
              <a:t> з </a:t>
            </a:r>
            <a:r>
              <a:rPr lang="ru-RU" sz="2000" dirty="0" err="1"/>
              <a:t>корупцією</a:t>
            </a:r>
            <a:r>
              <a:rPr lang="ru-RU" sz="2000" dirty="0"/>
              <a:t>,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цього</a:t>
            </a:r>
            <a:r>
              <a:rPr lang="ru-RU" sz="2000" dirty="0"/>
              <a:t> Кодексу </a:t>
            </a:r>
            <a:r>
              <a:rPr lang="ru-RU" sz="2000" dirty="0" err="1"/>
              <a:t>вважаються</a:t>
            </a:r>
            <a:r>
              <a:rPr lang="ru-RU" sz="2000" dirty="0"/>
              <a:t> </a:t>
            </a:r>
            <a:r>
              <a:rPr lang="ru-RU" sz="2000" dirty="0" err="1"/>
              <a:t>кримінальні</a:t>
            </a:r>
            <a:r>
              <a:rPr lang="ru-RU" sz="2000" dirty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, </a:t>
            </a:r>
            <a:r>
              <a:rPr lang="ru-RU" sz="2000" dirty="0" err="1"/>
              <a:t>передбачені</a:t>
            </a:r>
            <a:r>
              <a:rPr lang="ru-RU" sz="2000" dirty="0"/>
              <a:t> </a:t>
            </a:r>
            <a:r>
              <a:rPr lang="ru-RU" sz="2000" u="sng" dirty="0">
                <a:hlinkClick r:id="rId18"/>
              </a:rPr>
              <a:t>статтями 366</a:t>
            </a:r>
            <a:r>
              <a:rPr lang="ru-RU" sz="2000" b="1" u="sng" baseline="30000" dirty="0">
                <a:hlinkClick r:id="rId18"/>
              </a:rPr>
              <a:t>-2</a:t>
            </a:r>
            <a:r>
              <a:rPr lang="ru-RU" sz="2000" dirty="0"/>
              <a:t>, </a:t>
            </a:r>
            <a:r>
              <a:rPr lang="ru-RU" sz="2000" u="sng" dirty="0">
                <a:hlinkClick r:id="rId19"/>
              </a:rPr>
              <a:t>366</a:t>
            </a:r>
            <a:r>
              <a:rPr lang="ru-RU" sz="2000" b="1" u="sng" baseline="30000" dirty="0">
                <a:hlinkClick r:id="rId19"/>
              </a:rPr>
              <a:t>-3</a:t>
            </a:r>
            <a:r>
              <a:rPr lang="ru-RU" sz="2000" dirty="0"/>
              <a:t> </a:t>
            </a:r>
            <a:r>
              <a:rPr lang="ru-RU" sz="2000" dirty="0" err="1"/>
              <a:t>цього</a:t>
            </a:r>
            <a:r>
              <a:rPr lang="ru-RU" sz="2000" dirty="0"/>
              <a:t> Кодексу.</a:t>
            </a:r>
          </a:p>
          <a:p>
            <a:endParaRPr lang="uk-UA" sz="2000" dirty="0"/>
          </a:p>
        </p:txBody>
      </p:sp>
      <p:pic>
        <p:nvPicPr>
          <p:cNvPr id="5" name="Audio Recording 3 мая 2022 г., 17:04:42" descr="Audio Recording 3 мая 2022 г., 17:04:42">
            <a:hlinkClick r:id="" action="ppaction://media"/>
            <a:extLst>
              <a:ext uri="{FF2B5EF4-FFF2-40B4-BE49-F238E27FC236}">
                <a16:creationId xmlns:a16="http://schemas.microsoft.com/office/drawing/2014/main" id="{21F8E92D-D471-1D42-A19E-8B4D35E80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8A286-973E-0142-BFEA-72BCF70E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ru-RU" sz="4800"/>
              <a:t>Види корупційних правопорушень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FFEBB93-FA2D-1D51-B09C-23C1C04F8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47231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3 мая 2022 г., 17:08:58" descr="Audio Recording 3 мая 2022 г., 17:08:58">
            <a:hlinkClick r:id="" action="ppaction://media"/>
            <a:extLst>
              <a:ext uri="{FF2B5EF4-FFF2-40B4-BE49-F238E27FC236}">
                <a16:creationId xmlns:a16="http://schemas.microsoft.com/office/drawing/2014/main" id="{E46B16D1-B747-3D4F-A07E-CC713ACDC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6FB74-F54D-7646-9527-24A09FCF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корупційними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75EB2-02AC-C14F-B866-65AAE729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443984"/>
          </a:xfrm>
        </p:spPr>
        <p:txBody>
          <a:bodyPr>
            <a:normAutofit/>
          </a:bodyPr>
          <a:lstStyle/>
          <a:p>
            <a:r>
              <a:rPr lang="ru-RU" sz="1400" dirty="0" err="1"/>
              <a:t>Нецільове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бюджетних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видатків</a:t>
            </a:r>
            <a:r>
              <a:rPr lang="ru-RU" sz="1400" dirty="0"/>
              <a:t> бюджету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кредитів</a:t>
            </a:r>
            <a:r>
              <a:rPr lang="ru-RU" sz="1400" dirty="0"/>
              <a:t> з бюджету без </a:t>
            </a:r>
            <a:r>
              <a:rPr lang="ru-RU" sz="1400" dirty="0" err="1"/>
              <a:t>встановлених</a:t>
            </a:r>
            <a:r>
              <a:rPr lang="ru-RU" sz="1400" dirty="0"/>
              <a:t> </a:t>
            </a:r>
            <a:r>
              <a:rPr lang="ru-RU" sz="1400" dirty="0" err="1"/>
              <a:t>бюджетних</a:t>
            </a:r>
            <a:r>
              <a:rPr lang="ru-RU" sz="1400" dirty="0"/>
              <a:t> </a:t>
            </a:r>
            <a:r>
              <a:rPr lang="ru-RU" sz="1400" dirty="0" err="1"/>
              <a:t>призначень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з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перевищенням</a:t>
            </a:r>
            <a:r>
              <a:rPr lang="ru-RU" sz="1400" dirty="0"/>
              <a:t> (ст. 210 КК);</a:t>
            </a:r>
          </a:p>
          <a:p>
            <a:r>
              <a:rPr lang="ru-RU" sz="1400" dirty="0" err="1"/>
              <a:t>Підкуп</a:t>
            </a:r>
            <a:r>
              <a:rPr lang="ru-RU" sz="1400" dirty="0"/>
              <a:t> </a:t>
            </a:r>
            <a:r>
              <a:rPr lang="ru-RU" sz="1400" dirty="0" err="1"/>
              <a:t>працівника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установи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(ст. 354 КК)</a:t>
            </a:r>
          </a:p>
          <a:p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владою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364 КК)</a:t>
            </a:r>
          </a:p>
          <a:p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повноваженнями</a:t>
            </a:r>
            <a:r>
              <a:rPr lang="ru-RU" sz="1400" dirty="0"/>
              <a:t> </a:t>
            </a:r>
            <a:r>
              <a:rPr lang="ru-RU" sz="1400" dirty="0" err="1"/>
              <a:t>службовою</a:t>
            </a:r>
            <a:r>
              <a:rPr lang="ru-RU" sz="1400" dirty="0"/>
              <a:t> особою </a:t>
            </a:r>
            <a:r>
              <a:rPr lang="ru-RU" sz="1400" dirty="0" err="1"/>
              <a:t>юридичної</a:t>
            </a:r>
            <a:r>
              <a:rPr lang="ru-RU" sz="1400" dirty="0"/>
              <a:t> особи приватного права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організаційно-правової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(ст. 364</a:t>
            </a:r>
            <a:r>
              <a:rPr lang="ru-RU" sz="1400" baseline="30000" dirty="0"/>
              <a:t>1</a:t>
            </a:r>
            <a:r>
              <a:rPr lang="ru-RU" sz="1400" dirty="0"/>
              <a:t> КК)</a:t>
            </a:r>
          </a:p>
          <a:p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повноваженнями</a:t>
            </a:r>
            <a:r>
              <a:rPr lang="ru-RU" sz="1400" dirty="0"/>
              <a:t> особами,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надають</a:t>
            </a:r>
            <a:r>
              <a:rPr lang="ru-RU" sz="1400" dirty="0"/>
              <a:t> </a:t>
            </a:r>
            <a:r>
              <a:rPr lang="ru-RU" sz="1400" dirty="0" err="1"/>
              <a:t>публічні</a:t>
            </a:r>
            <a:r>
              <a:rPr lang="ru-RU" sz="1400" dirty="0"/>
              <a:t> </a:t>
            </a:r>
            <a:r>
              <a:rPr lang="ru-RU" sz="1400" dirty="0" err="1"/>
              <a:t>послуги</a:t>
            </a:r>
            <a:r>
              <a:rPr lang="ru-RU" sz="1400" dirty="0"/>
              <a:t> (ст. 365</a:t>
            </a:r>
            <a:r>
              <a:rPr lang="ru-RU" sz="1400" baseline="30000" dirty="0"/>
              <a:t>2 </a:t>
            </a:r>
            <a:r>
              <a:rPr lang="ru-RU" sz="1400" dirty="0"/>
              <a:t>КК)</a:t>
            </a:r>
          </a:p>
          <a:p>
            <a:r>
              <a:rPr lang="ru-RU" sz="1400" dirty="0" err="1"/>
              <a:t>Прийняття</a:t>
            </a:r>
            <a:r>
              <a:rPr lang="ru-RU" sz="1400" dirty="0"/>
              <a:t> </a:t>
            </a:r>
            <a:r>
              <a:rPr lang="ru-RU" sz="1400" dirty="0" err="1"/>
              <a:t>пропозиції</a:t>
            </a:r>
            <a:r>
              <a:rPr lang="ru-RU" sz="1400" dirty="0"/>
              <a:t>, </a:t>
            </a:r>
            <a:r>
              <a:rPr lang="ru-RU" sz="1400" dirty="0" err="1"/>
              <a:t>обіцянки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одержання</a:t>
            </a:r>
            <a:r>
              <a:rPr lang="ru-RU" sz="1400" dirty="0"/>
              <a:t> </a:t>
            </a:r>
            <a:r>
              <a:rPr lang="ru-RU" sz="1400" dirty="0" err="1"/>
              <a:t>неправомірної</a:t>
            </a:r>
            <a:r>
              <a:rPr lang="ru-RU" sz="1400" dirty="0"/>
              <a:t> </a:t>
            </a:r>
            <a:r>
              <a:rPr lang="ru-RU" sz="1400" dirty="0" err="1"/>
              <a:t>вигоди</a:t>
            </a:r>
            <a:r>
              <a:rPr lang="ru-RU" sz="1400" dirty="0"/>
              <a:t> </a:t>
            </a:r>
            <a:r>
              <a:rPr lang="ru-RU" sz="1400" dirty="0" err="1"/>
              <a:t>службовою</a:t>
            </a:r>
            <a:r>
              <a:rPr lang="ru-RU" sz="1400" dirty="0"/>
              <a:t> особою (ст. 368 КК);</a:t>
            </a:r>
          </a:p>
          <a:p>
            <a:r>
              <a:rPr lang="ru-RU" sz="1400" dirty="0" err="1"/>
              <a:t>Підкуп</a:t>
            </a:r>
            <a:r>
              <a:rPr lang="ru-RU" sz="1400" dirty="0"/>
              <a:t> </a:t>
            </a:r>
            <a:r>
              <a:rPr lang="ru-RU" sz="1400" dirty="0" err="1"/>
              <a:t>службової</a:t>
            </a:r>
            <a:r>
              <a:rPr lang="ru-RU" sz="1400" dirty="0"/>
              <a:t> особи </a:t>
            </a:r>
            <a:r>
              <a:rPr lang="ru-RU" sz="1400" dirty="0" err="1"/>
              <a:t>юридичної</a:t>
            </a:r>
            <a:r>
              <a:rPr lang="ru-RU" sz="1400" dirty="0"/>
              <a:t> особи приватного права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організаційно-правової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(ст. 368</a:t>
            </a:r>
            <a:r>
              <a:rPr lang="ru-RU" sz="1400" baseline="30000" dirty="0"/>
              <a:t>3</a:t>
            </a:r>
            <a:r>
              <a:rPr lang="ru-RU" sz="1400" dirty="0"/>
              <a:t> КК);</a:t>
            </a:r>
          </a:p>
          <a:p>
            <a:r>
              <a:rPr lang="ru-RU" sz="1400" dirty="0" err="1"/>
              <a:t>Підкуп</a:t>
            </a:r>
            <a:r>
              <a:rPr lang="ru-RU" sz="1400" dirty="0"/>
              <a:t> особи, яка </a:t>
            </a:r>
            <a:r>
              <a:rPr lang="ru-RU" sz="1400" dirty="0" err="1"/>
              <a:t>надає</a:t>
            </a:r>
            <a:r>
              <a:rPr lang="ru-RU" sz="1400" dirty="0"/>
              <a:t> </a:t>
            </a:r>
            <a:r>
              <a:rPr lang="ru-RU" sz="1400" dirty="0" err="1"/>
              <a:t>публічні</a:t>
            </a:r>
            <a:r>
              <a:rPr lang="ru-RU" sz="1400" dirty="0"/>
              <a:t> </a:t>
            </a:r>
            <a:r>
              <a:rPr lang="ru-RU" sz="1400" dirty="0" err="1"/>
              <a:t>послуги</a:t>
            </a:r>
            <a:r>
              <a:rPr lang="ru-RU" sz="1400" dirty="0"/>
              <a:t> (ст. 368</a:t>
            </a:r>
            <a:r>
              <a:rPr lang="ru-RU" sz="1400" baseline="30000" dirty="0"/>
              <a:t>4</a:t>
            </a:r>
            <a:r>
              <a:rPr lang="ru-RU" sz="1400" dirty="0"/>
              <a:t> КК);</a:t>
            </a:r>
          </a:p>
          <a:p>
            <a:r>
              <a:rPr lang="ru-RU" sz="1400" dirty="0" err="1"/>
              <a:t>Незаконне</a:t>
            </a:r>
            <a:r>
              <a:rPr lang="ru-RU" sz="1400" dirty="0"/>
              <a:t> </a:t>
            </a:r>
            <a:r>
              <a:rPr lang="ru-RU" sz="1400" dirty="0" err="1"/>
              <a:t>збагачення</a:t>
            </a:r>
            <a:r>
              <a:rPr lang="ru-RU" sz="1400" dirty="0"/>
              <a:t> (ст. 368</a:t>
            </a:r>
            <a:r>
              <a:rPr lang="ru-RU" sz="1400" baseline="30000" dirty="0"/>
              <a:t>5</a:t>
            </a:r>
            <a:r>
              <a:rPr lang="ru-RU" sz="1400" dirty="0"/>
              <a:t> КК);</a:t>
            </a:r>
          </a:p>
          <a:p>
            <a:r>
              <a:rPr lang="ru-RU" sz="1400" dirty="0" err="1"/>
              <a:t>Пропозиція</a:t>
            </a:r>
            <a:r>
              <a:rPr lang="ru-RU" sz="1400" dirty="0"/>
              <a:t>, </a:t>
            </a:r>
            <a:r>
              <a:rPr lang="ru-RU" sz="1400" dirty="0" err="1"/>
              <a:t>обіцянка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неправомірної</a:t>
            </a:r>
            <a:r>
              <a:rPr lang="ru-RU" sz="1400" dirty="0"/>
              <a:t> </a:t>
            </a:r>
            <a:r>
              <a:rPr lang="ru-RU" sz="1400" dirty="0" err="1"/>
              <a:t>вигоди</a:t>
            </a:r>
            <a:r>
              <a:rPr lang="ru-RU" sz="1400" dirty="0"/>
              <a:t> </a:t>
            </a:r>
            <a:r>
              <a:rPr lang="ru-RU" sz="1400" dirty="0" err="1"/>
              <a:t>службовій</a:t>
            </a:r>
            <a:r>
              <a:rPr lang="ru-RU" sz="1400" dirty="0"/>
              <a:t> </a:t>
            </a:r>
            <a:r>
              <a:rPr lang="ru-RU" sz="1400" dirty="0" err="1"/>
              <a:t>особі</a:t>
            </a:r>
            <a:r>
              <a:rPr lang="ru-RU" sz="1400" dirty="0"/>
              <a:t> (ст. 369 КК);</a:t>
            </a:r>
          </a:p>
          <a:p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(ст. 369</a:t>
            </a:r>
            <a:r>
              <a:rPr lang="ru-RU" sz="1400" baseline="30000" dirty="0"/>
              <a:t>2 </a:t>
            </a:r>
            <a:r>
              <a:rPr lang="ru-RU" sz="1400" dirty="0"/>
              <a:t>КК)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Audio Recording 3 мая 2022 г., 17:10:59" descr="Audio Recording 3 мая 2022 г., 17:10:59">
            <a:hlinkClick r:id="" action="ppaction://media"/>
            <a:extLst>
              <a:ext uri="{FF2B5EF4-FFF2-40B4-BE49-F238E27FC236}">
                <a16:creationId xmlns:a16="http://schemas.microsoft.com/office/drawing/2014/main" id="{6DFD2796-310A-2F42-ABB2-3F21EFB9D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72980-46CA-144B-BB89-A54C60C8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корупційними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шляхом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службовим</a:t>
            </a:r>
            <a:r>
              <a:rPr lang="ru-RU" dirty="0"/>
              <a:t> становищем: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0AB90-899E-BA44-99D7-1C193006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розтрата</a:t>
            </a:r>
            <a:r>
              <a:rPr lang="ru-RU" sz="1400" dirty="0"/>
              <a:t> майна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 шляхом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191 КК);</a:t>
            </a:r>
          </a:p>
          <a:p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вогнепальної</a:t>
            </a:r>
            <a:r>
              <a:rPr lang="ru-RU" sz="1400" dirty="0"/>
              <a:t> </a:t>
            </a:r>
            <a:r>
              <a:rPr lang="ru-RU" sz="1400" dirty="0" err="1"/>
              <a:t>зброї</a:t>
            </a:r>
            <a:r>
              <a:rPr lang="ru-RU" sz="1400" dirty="0"/>
              <a:t>, </a:t>
            </a:r>
            <a:r>
              <a:rPr lang="ru-RU" sz="1400" dirty="0" err="1"/>
              <a:t>бойових</a:t>
            </a:r>
            <a:r>
              <a:rPr lang="ru-RU" sz="1400" dirty="0"/>
              <a:t> </a:t>
            </a:r>
            <a:r>
              <a:rPr lang="ru-RU" sz="1400" dirty="0" err="1"/>
              <a:t>припасів</a:t>
            </a:r>
            <a:r>
              <a:rPr lang="ru-RU" sz="1400" dirty="0"/>
              <a:t>, </a:t>
            </a:r>
            <a:r>
              <a:rPr lang="ru-RU" sz="1400" dirty="0" err="1"/>
              <a:t>вибухових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радіоактивних</a:t>
            </a:r>
            <a:r>
              <a:rPr lang="ru-RU" sz="1400" dirty="0"/>
              <a:t> </a:t>
            </a:r>
            <a:r>
              <a:rPr lang="ru-RU" sz="1400" dirty="0" err="1"/>
              <a:t>матеріалів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ними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зловживанням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262 КК);</a:t>
            </a:r>
          </a:p>
          <a:p>
            <a:r>
              <a:rPr lang="ru-RU" sz="1400" dirty="0"/>
              <a:t> </a:t>
            </a:r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наркотичних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, </a:t>
            </a:r>
            <a:r>
              <a:rPr lang="ru-RU" sz="1400" dirty="0" err="1"/>
              <a:t>психотропних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аналогів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ними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308 КК);</a:t>
            </a:r>
          </a:p>
          <a:p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прекурсорів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ними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312 КК);</a:t>
            </a:r>
          </a:p>
          <a:p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, </a:t>
            </a:r>
            <a:r>
              <a:rPr lang="ru-RU" sz="1400" dirty="0" err="1"/>
              <a:t>призначеного</a:t>
            </a:r>
            <a:r>
              <a:rPr lang="ru-RU" sz="1400" dirty="0"/>
              <a:t> для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наркотичних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, </a:t>
            </a:r>
            <a:r>
              <a:rPr lang="ru-RU" sz="1400" dirty="0" err="1"/>
              <a:t>психотропних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аналогів</a:t>
            </a:r>
            <a:r>
              <a:rPr lang="ru-RU" sz="1400" dirty="0"/>
              <a:t>,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незаконні</a:t>
            </a:r>
            <a:r>
              <a:rPr lang="ru-RU" sz="1400" dirty="0"/>
              <a:t> </a:t>
            </a:r>
            <a:r>
              <a:rPr lang="ru-RU" sz="1400" dirty="0" err="1"/>
              <a:t>дії</a:t>
            </a:r>
            <a:r>
              <a:rPr lang="ru-RU" sz="1400" dirty="0"/>
              <a:t> з таким </a:t>
            </a:r>
            <a:r>
              <a:rPr lang="ru-RU" sz="1400" dirty="0" err="1"/>
              <a:t>обладнанням</a:t>
            </a:r>
            <a:r>
              <a:rPr lang="ru-RU" sz="1400" dirty="0"/>
              <a:t> (ст. 313 КК);</a:t>
            </a:r>
          </a:p>
          <a:p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документів</a:t>
            </a:r>
            <a:r>
              <a:rPr lang="ru-RU" sz="1400" dirty="0"/>
              <a:t>, </a:t>
            </a:r>
            <a:r>
              <a:rPr lang="ru-RU" sz="1400" dirty="0" err="1"/>
              <a:t>штампів</a:t>
            </a:r>
            <a:r>
              <a:rPr lang="ru-RU" sz="1400" dirty="0"/>
              <a:t>, печаток, </a:t>
            </a:r>
            <a:r>
              <a:rPr lang="ru-RU" sz="1400" dirty="0" err="1"/>
              <a:t>заволодіння</a:t>
            </a:r>
            <a:r>
              <a:rPr lang="ru-RU" sz="1400" dirty="0"/>
              <a:t> ними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пошкодження</a:t>
            </a:r>
            <a:r>
              <a:rPr lang="ru-RU" sz="1400" dirty="0"/>
              <a:t> (ст. 357 КК);</a:t>
            </a:r>
          </a:p>
          <a:p>
            <a:r>
              <a:rPr lang="ru-RU" sz="1400" dirty="0" err="1"/>
              <a:t>Викрадення</a:t>
            </a:r>
            <a:r>
              <a:rPr lang="ru-RU" sz="1400" dirty="0"/>
              <a:t>, </a:t>
            </a:r>
            <a:r>
              <a:rPr lang="ru-RU" sz="1400" dirty="0" err="1"/>
              <a:t>привласнення</a:t>
            </a:r>
            <a:r>
              <a:rPr lang="ru-RU" sz="1400" dirty="0"/>
              <a:t>, </a:t>
            </a:r>
            <a:r>
              <a:rPr lang="ru-RU" sz="1400" dirty="0" err="1"/>
              <a:t>вимагання</a:t>
            </a:r>
            <a:r>
              <a:rPr lang="ru-RU" sz="1400" dirty="0"/>
              <a:t> </a:t>
            </a:r>
            <a:r>
              <a:rPr lang="ru-RU" sz="1400" dirty="0" err="1"/>
              <a:t>військовослужбовцем</a:t>
            </a:r>
            <a:r>
              <a:rPr lang="ru-RU" sz="1400" dirty="0"/>
              <a:t> </a:t>
            </a:r>
            <a:r>
              <a:rPr lang="ru-RU" sz="1400" dirty="0" err="1"/>
              <a:t>зброї</a:t>
            </a:r>
            <a:r>
              <a:rPr lang="ru-RU" sz="1400" dirty="0"/>
              <a:t>, </a:t>
            </a:r>
            <a:r>
              <a:rPr lang="ru-RU" sz="1400" dirty="0" err="1"/>
              <a:t>бойових</a:t>
            </a:r>
            <a:r>
              <a:rPr lang="ru-RU" sz="1400" dirty="0"/>
              <a:t> </a:t>
            </a:r>
            <a:r>
              <a:rPr lang="ru-RU" sz="1400" dirty="0" err="1"/>
              <a:t>припасів</a:t>
            </a:r>
            <a:r>
              <a:rPr lang="ru-RU" sz="1400" dirty="0"/>
              <a:t>, </a:t>
            </a:r>
            <a:r>
              <a:rPr lang="ru-RU" sz="1400" dirty="0" err="1"/>
              <a:t>вибухових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бойових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, </a:t>
            </a:r>
            <a:r>
              <a:rPr lang="ru-RU" sz="1400" dirty="0" err="1"/>
              <a:t>засобів</a:t>
            </a:r>
            <a:r>
              <a:rPr lang="ru-RU" sz="1400" dirty="0"/>
              <a:t> </a:t>
            </a:r>
            <a:r>
              <a:rPr lang="ru-RU" sz="1400" dirty="0" err="1"/>
              <a:t>пересування</a:t>
            </a:r>
            <a:r>
              <a:rPr lang="ru-RU" sz="1400" dirty="0"/>
              <a:t>, </a:t>
            </a:r>
            <a:r>
              <a:rPr lang="ru-RU" sz="1400" dirty="0" err="1"/>
              <a:t>військової</a:t>
            </a:r>
            <a:r>
              <a:rPr lang="ru-RU" sz="1400" dirty="0"/>
              <a:t> та </a:t>
            </a:r>
            <a:r>
              <a:rPr lang="ru-RU" sz="1400" dirty="0" err="1"/>
              <a:t>спеціальної</a:t>
            </a:r>
            <a:r>
              <a:rPr lang="ru-RU" sz="1400" dirty="0"/>
              <a:t> </a:t>
            </a:r>
            <a:r>
              <a:rPr lang="ru-RU" sz="1400" dirty="0" err="1"/>
              <a:t>техніки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іншого</a:t>
            </a:r>
            <a:r>
              <a:rPr lang="ru-RU" sz="1400" dirty="0"/>
              <a:t> </a:t>
            </a:r>
            <a:r>
              <a:rPr lang="ru-RU" sz="1400" dirty="0" err="1"/>
              <a:t>військового</a:t>
            </a:r>
            <a:r>
              <a:rPr lang="ru-RU" sz="1400" dirty="0"/>
              <a:t> майна,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заволодіння</a:t>
            </a:r>
            <a:r>
              <a:rPr lang="ru-RU" sz="1400" dirty="0"/>
              <a:t> ними шляхом </a:t>
            </a:r>
            <a:r>
              <a:rPr lang="ru-RU" sz="1400" dirty="0" err="1"/>
              <a:t>шахрайства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зловживання</a:t>
            </a:r>
            <a:r>
              <a:rPr lang="ru-RU" sz="1400" dirty="0"/>
              <a:t> </a:t>
            </a:r>
            <a:r>
              <a:rPr lang="ru-RU" sz="1400" dirty="0" err="1"/>
              <a:t>службовим</a:t>
            </a:r>
            <a:r>
              <a:rPr lang="ru-RU" sz="1400" dirty="0"/>
              <a:t> становищем (ст. 410 КК)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Audio Recording 3 мая 2022 г., 17:13:10" descr="Audio Recording 3 мая 2022 г., 17:13:10">
            <a:hlinkClick r:id="" action="ppaction://media"/>
            <a:extLst>
              <a:ext uri="{FF2B5EF4-FFF2-40B4-BE49-F238E27FC236}">
                <a16:creationId xmlns:a16="http://schemas.microsoft.com/office/drawing/2014/main" id="{5CE06AE6-EAF5-DD4F-80FC-B1794952A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020DC-FF05-8F42-9CC1-CC9B16C9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7C64F-E976-4644-ACDF-E61CF790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недостовірної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(ст. 366</a:t>
            </a:r>
            <a:r>
              <a:rPr lang="ru-RU" baseline="30000" dirty="0"/>
              <a:t>2</a:t>
            </a:r>
            <a:r>
              <a:rPr lang="ru-RU" dirty="0"/>
              <a:t> КК);</a:t>
            </a:r>
          </a:p>
          <a:p>
            <a:r>
              <a:rPr lang="ru-RU" dirty="0" err="1"/>
              <a:t>Неподання</a:t>
            </a:r>
            <a:r>
              <a:rPr lang="ru-RU" dirty="0"/>
              <a:t> </a:t>
            </a: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(ст. 366</a:t>
            </a:r>
            <a:r>
              <a:rPr lang="ru-RU" baseline="30000" dirty="0"/>
              <a:t>3 </a:t>
            </a:r>
            <a:r>
              <a:rPr lang="ru-RU" dirty="0"/>
              <a:t>КК)</a:t>
            </a:r>
          </a:p>
        </p:txBody>
      </p:sp>
      <p:pic>
        <p:nvPicPr>
          <p:cNvPr id="4" name="Audio Recording 3 мая 2022 г., 17:18:32" descr="Audio Recording 3 мая 2022 г., 17:18:32">
            <a:hlinkClick r:id="" action="ppaction://media"/>
            <a:extLst>
              <a:ext uri="{FF2B5EF4-FFF2-40B4-BE49-F238E27FC236}">
                <a16:creationId xmlns:a16="http://schemas.microsoft.com/office/drawing/2014/main" id="{88DA1752-4137-DC4A-AC30-F2B5AD4ED9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4E26-B196-A548-98F0-3B769888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Практичні проблеми досягнення мети покарання за корупційні правопорушення 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4DD371E-F6D5-D87F-85E9-6B9687E42D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3 мая 2022 г., 17:25:53" descr="Audio Recording 3 мая 2022 г., 17:25:53">
            <a:hlinkClick r:id="" action="ppaction://media"/>
            <a:extLst>
              <a:ext uri="{FF2B5EF4-FFF2-40B4-BE49-F238E27FC236}">
                <a16:creationId xmlns:a16="http://schemas.microsoft.com/office/drawing/2014/main" id="{2DC8E932-29AC-D245-A625-35B4EA39D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1716</Words>
  <Application>Microsoft Macintosh PowerPoint</Application>
  <PresentationFormat>Широкоэкранный</PresentationFormat>
  <Paragraphs>99</Paragraphs>
  <Slides>17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AccentBoxVTI</vt:lpstr>
      <vt:lpstr>Особливості реалізації кримінальної відповідальності за корупційні правопорушення</vt:lpstr>
      <vt:lpstr>План</vt:lpstr>
      <vt:lpstr>Література</vt:lpstr>
      <vt:lpstr>Визначення кола корупційних правопорушень та правопорушень, повʼязаних з корупцією, в КК України (примітка до ст. 45 КК України)</vt:lpstr>
      <vt:lpstr>Види корупційних правопорушень</vt:lpstr>
      <vt:lpstr>Кримінальні правопорушення, які визнаються корупційними в усіх випадках</vt:lpstr>
      <vt:lpstr>Кримінальні правопорушення, які визнаються корупційними у випадку їх вчинення шляхом зловживання службовим становищем:</vt:lpstr>
      <vt:lpstr>Кримінальні правопорушення, пов’язані з корупцією</vt:lpstr>
      <vt:lpstr>Практичні проблеми досягнення мети покарання за корупційні правопорушення </vt:lpstr>
      <vt:lpstr>Види кримінальних покарань, які встановлені за корупційні правопорушення. Основні покарання:</vt:lpstr>
      <vt:lpstr>Додаткові покарання за корупційні кримінальні првопорушення</vt:lpstr>
      <vt:lpstr>Законодавчі обмеження щодо застосування судової дискреції за корупційні правопорушення: заборона щодо:</vt:lpstr>
      <vt:lpstr>Постанова ВС від 27.09.2021 у справі № 234/1940/20 (провадження № 51-1866км21)</vt:lpstr>
      <vt:lpstr>Збільшення, порівняно з кримінальними правопорушеннями відповідного ступеня тяжності, строків:</vt:lpstr>
      <vt:lpstr>Практичні проблеми призначення покарань за корупційні правопорушення на підставі угод</vt:lpstr>
      <vt:lpstr>Практика ВАКС щодо призначення покарання корупційні правопорушення на підставі угод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реалізації кримінальної відповідальності за корупційні правопорушення</dc:title>
  <dc:creator>Nataliya Gutorova</dc:creator>
  <cp:lastModifiedBy>Nataliya Gutorova</cp:lastModifiedBy>
  <cp:revision>2</cp:revision>
  <dcterms:created xsi:type="dcterms:W3CDTF">2022-05-03T14:32:56Z</dcterms:created>
  <dcterms:modified xsi:type="dcterms:W3CDTF">2022-05-04T11:08:20Z</dcterms:modified>
</cp:coreProperties>
</file>