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ПРАВОВЕ ПОЛОЖЕННЯ ЮРИДИЧНИХ </a:t>
            </a:r>
            <a:r>
              <a:rPr lang="ru-RU" sz="3200" b="1" dirty="0" smtClean="0"/>
              <a:t>ОСІБ ТА ДЕРЖАВИ </a:t>
            </a:r>
            <a:r>
              <a:rPr lang="ru-RU" sz="3200" b="1" dirty="0" smtClean="0"/>
              <a:t>В</a:t>
            </a:r>
            <a:br>
              <a:rPr lang="ru-RU" sz="3200" b="1" dirty="0" smtClean="0"/>
            </a:br>
            <a:r>
              <a:rPr lang="uk-UA" sz="3200" b="1" dirty="0" smtClean="0"/>
              <a:t>МПП</a:t>
            </a: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19400"/>
            <a:ext cx="8010266" cy="37059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dirty="0" smtClean="0"/>
              <a:t>1. </a:t>
            </a:r>
            <a:r>
              <a:rPr lang="uk-UA" sz="2900" dirty="0" smtClean="0"/>
              <a:t>Поняття, ознаки та правосуб’єктність юридичних осіб в МПП</a:t>
            </a:r>
          </a:p>
          <a:p>
            <a:pPr algn="l"/>
            <a:r>
              <a:rPr lang="uk-UA" sz="2900" dirty="0" smtClean="0"/>
              <a:t>2. Види юридичних осіб в МПП</a:t>
            </a:r>
          </a:p>
          <a:p>
            <a:pPr algn="l"/>
            <a:r>
              <a:rPr lang="uk-UA" sz="2900" dirty="0" smtClean="0"/>
              <a:t>3. Особистий статут і «національність» юридичної особи</a:t>
            </a:r>
          </a:p>
          <a:p>
            <a:pPr algn="l"/>
            <a:r>
              <a:rPr lang="uk-UA" sz="2900" dirty="0" smtClean="0"/>
              <a:t>4. Загальна характеристика правового статусу іноземних</a:t>
            </a:r>
          </a:p>
          <a:p>
            <a:pPr algn="l"/>
            <a:r>
              <a:rPr lang="uk-UA" sz="2900" dirty="0" smtClean="0"/>
              <a:t>суб’єктів господарської діяльності в Україні</a:t>
            </a:r>
          </a:p>
          <a:p>
            <a:pPr algn="l"/>
            <a:r>
              <a:rPr lang="uk-UA" sz="2900" dirty="0" smtClean="0"/>
              <a:t>5. Правовий статус суб’єктів господарювання України за</a:t>
            </a:r>
          </a:p>
          <a:p>
            <a:pPr algn="l"/>
            <a:r>
              <a:rPr lang="uk-UA" sz="2900" dirty="0" smtClean="0"/>
              <a:t>кордоном</a:t>
            </a:r>
            <a:endParaRPr lang="uk-UA" sz="2900" dirty="0" smtClean="0"/>
          </a:p>
          <a:p>
            <a:pPr algn="l"/>
            <a:r>
              <a:rPr lang="uk-UA" sz="2900" dirty="0" smtClean="0"/>
              <a:t>6. Транснаціональні корпорації та міжнародні юридичні особи</a:t>
            </a:r>
            <a:endParaRPr lang="uk-UA" sz="2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</a:t>
            </a:r>
            <a:r>
              <a:rPr lang="uk-UA" u="sng" dirty="0" smtClean="0"/>
              <a:t>IV підхід </a:t>
            </a:r>
            <a:r>
              <a:rPr lang="uk-UA" dirty="0" smtClean="0"/>
              <a:t>– теорія контролю, при визначенні національності ЮО, слід встановити кому насправді належить ЮО, хто її контролює.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/>
              <a:t>4. </a:t>
            </a:r>
            <a:r>
              <a:rPr lang="uk-UA" sz="2400" b="1" dirty="0" smtClean="0"/>
              <a:t>Загальна характеристика правового статусу іноземних</a:t>
            </a:r>
            <a:br>
              <a:rPr lang="uk-UA" sz="2400" b="1" dirty="0" smtClean="0"/>
            </a:br>
            <a:r>
              <a:rPr lang="uk-UA" sz="2400" b="1" dirty="0" smtClean="0"/>
              <a:t>суб’єктів господарської діяльності в Україні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2400" dirty="0" smtClean="0"/>
              <a:t>     Порядок проведення державної реєстрації юридичних осіб та</a:t>
            </a:r>
            <a:r>
              <a:rPr lang="uk-UA" sz="2400" dirty="0" smtClean="0"/>
              <a:t> </a:t>
            </a:r>
            <a:r>
              <a:rPr lang="uk-UA" sz="2400" dirty="0" smtClean="0"/>
              <a:t>фізичних </a:t>
            </a:r>
            <a:r>
              <a:rPr lang="uk-UA" sz="2400" dirty="0" smtClean="0"/>
              <a:t>осіб - підприємців включає, зокрема:</a:t>
            </a:r>
          </a:p>
          <a:p>
            <a:pPr algn="just">
              <a:buNone/>
            </a:pPr>
            <a:r>
              <a:rPr lang="uk-UA" sz="2400" dirty="0" smtClean="0"/>
              <a:t> • перевірку комплектності документів, які подаються державному реєстратору, та повноти відомостей, що вказані в реєстраційній </a:t>
            </a:r>
            <a:r>
              <a:rPr lang="uk-UA" sz="2400" dirty="0" smtClean="0"/>
              <a:t>картці;</a:t>
            </a:r>
          </a:p>
          <a:p>
            <a:pPr algn="just">
              <a:buNone/>
            </a:pPr>
            <a:r>
              <a:rPr lang="uk-UA" sz="2400" dirty="0" smtClean="0"/>
              <a:t> • перевірку документів, які подаються державному реєстратору, на відсутність підстав для відмови у проведенні державної </a:t>
            </a:r>
            <a:r>
              <a:rPr lang="uk-UA" sz="2400" dirty="0" smtClean="0"/>
              <a:t>реєстрації;</a:t>
            </a:r>
          </a:p>
          <a:p>
            <a:pPr algn="just">
              <a:buNone/>
            </a:pPr>
            <a:r>
              <a:rPr lang="uk-UA" sz="2400" dirty="0" smtClean="0"/>
              <a:t> • внесення відомостей про юридичну особу або фізичну особу - підприємця до Єдиного державного реєстру;</a:t>
            </a:r>
          </a:p>
          <a:p>
            <a:pPr algn="just">
              <a:buNone/>
            </a:pPr>
            <a:r>
              <a:rPr lang="uk-UA" sz="2400" dirty="0" smtClean="0"/>
              <a:t>• оформлення і видачу свідоцтва про державну реєстрацію та виписки з Єдиного державного реєстру.</a:t>
            </a:r>
            <a:endParaRPr lang="uk-UA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5. </a:t>
            </a:r>
            <a:r>
              <a:rPr lang="uk-UA" sz="2400" b="1" dirty="0" smtClean="0"/>
              <a:t>Правовий статус суб’єктів господарювання України за</a:t>
            </a:r>
            <a:br>
              <a:rPr lang="uk-UA" sz="2400" b="1" dirty="0" smtClean="0"/>
            </a:br>
            <a:r>
              <a:rPr lang="uk-UA" sz="2400" b="1" dirty="0" smtClean="0"/>
              <a:t>кордоном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Юридичні особи України мають право здійснювати свою діяльність за межами України відповідно до: законодавства України; статутних завдань; законодавства іноземної держави; міжнародних угод.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 smtClean="0"/>
              <a:t>6. Транснаціональні корпорації та міжнародні </a:t>
            </a:r>
            <a:r>
              <a:rPr lang="uk-UA" sz="2400" b="1" dirty="0" smtClean="0"/>
              <a:t>юридичні особи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dirty="0" smtClean="0"/>
              <a:t>            ТНК </a:t>
            </a:r>
            <a:r>
              <a:rPr lang="uk-UA" dirty="0" smtClean="0"/>
              <a:t>притаманні такі ознаки:</a:t>
            </a:r>
          </a:p>
          <a:p>
            <a:pPr algn="just">
              <a:buNone/>
            </a:pPr>
            <a:r>
              <a:rPr lang="uk-UA" dirty="0" smtClean="0"/>
              <a:t>  1</a:t>
            </a:r>
            <a:r>
              <a:rPr lang="uk-UA" dirty="0" smtClean="0"/>
              <a:t>) єдина економічна система;</a:t>
            </a:r>
          </a:p>
          <a:p>
            <a:pPr algn="just">
              <a:buNone/>
            </a:pPr>
            <a:r>
              <a:rPr lang="uk-UA" dirty="0" smtClean="0"/>
              <a:t>  2</a:t>
            </a:r>
            <a:r>
              <a:rPr lang="uk-UA" dirty="0" smtClean="0"/>
              <a:t>) група самостійних підприємств;</a:t>
            </a:r>
          </a:p>
          <a:p>
            <a:pPr algn="just">
              <a:buNone/>
            </a:pPr>
            <a:r>
              <a:rPr lang="uk-UA" dirty="0" smtClean="0"/>
              <a:t>  3) поширення діяльності на території кількох держав;</a:t>
            </a:r>
          </a:p>
          <a:p>
            <a:pPr algn="just">
              <a:buNone/>
            </a:pPr>
            <a:r>
              <a:rPr lang="uk-UA" dirty="0" smtClean="0"/>
              <a:t>  4) структурні підрозділи є суб’єктами національного права;</a:t>
            </a:r>
          </a:p>
          <a:p>
            <a:pPr algn="just">
              <a:buNone/>
            </a:pPr>
            <a:r>
              <a:rPr lang="uk-UA" dirty="0" smtClean="0"/>
              <a:t>  5) здійснення управління та контролю з єдиного центру;</a:t>
            </a:r>
          </a:p>
          <a:p>
            <a:pPr algn="just">
              <a:buNone/>
            </a:pPr>
            <a:r>
              <a:rPr lang="uk-UA" dirty="0" smtClean="0"/>
              <a:t>  6) перебування корпорації поза юрисдикцією окремої держави,</a:t>
            </a:r>
          </a:p>
          <a:p>
            <a:pPr algn="just">
              <a:buNone/>
            </a:pPr>
            <a:r>
              <a:rPr lang="uk-UA" dirty="0" smtClean="0"/>
              <a:t>  7)групи держав або міжнародних організацій.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Держава як </a:t>
            </a:r>
            <a:r>
              <a:rPr lang="ru-RU" b="1" dirty="0" err="1" smtClean="0"/>
              <a:t>суб’єкт</a:t>
            </a:r>
            <a:r>
              <a:rPr lang="ru-RU" b="1" dirty="0" smtClean="0"/>
              <a:t> </a:t>
            </a:r>
            <a:r>
              <a:rPr lang="ru-RU" b="1" dirty="0" err="1" smtClean="0"/>
              <a:t>майнових</a:t>
            </a:r>
            <a:r>
              <a:rPr lang="ru-RU" b="1" dirty="0" smtClean="0"/>
              <a:t> </a:t>
            </a:r>
            <a:r>
              <a:rPr lang="ru-RU" b="1" dirty="0" err="1" smtClean="0"/>
              <a:t>відносин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u="sng" dirty="0" smtClean="0"/>
              <a:t>Відносини держави з іншими державами, міжнародними організаціями, юридичними чи фізичними особами поділяються на 2</a:t>
            </a:r>
            <a:r>
              <a:rPr lang="uk-UA" u="sng" dirty="0" smtClean="0"/>
              <a:t> </a:t>
            </a:r>
            <a:r>
              <a:rPr lang="uk-UA" u="sng" dirty="0" smtClean="0"/>
              <a:t>види:</a:t>
            </a:r>
          </a:p>
          <a:p>
            <a:endParaRPr lang="uk-UA" u="sng" dirty="0" smtClean="0"/>
          </a:p>
          <a:p>
            <a:pPr algn="just">
              <a:buNone/>
            </a:pPr>
            <a:r>
              <a:rPr lang="uk-UA" dirty="0" smtClean="0"/>
              <a:t>1. такі, що регулюються нормами міжнародного публічного права, виникають між державами, державою та міжнародними організаціями у сфері міжнародного торговельного права, валютних відносин</a:t>
            </a:r>
            <a:r>
              <a:rPr lang="uk-UA" dirty="0" smtClean="0"/>
              <a:t>, </a:t>
            </a:r>
            <a:r>
              <a:rPr lang="uk-UA" dirty="0" smtClean="0"/>
              <a:t>промислового, сільськогосподарського,науково-технічного співробітництва</a:t>
            </a:r>
            <a:r>
              <a:rPr lang="uk-UA" dirty="0" smtClean="0"/>
              <a:t>, транспортних перевезень </a:t>
            </a:r>
            <a:r>
              <a:rPr lang="uk-UA" dirty="0" smtClean="0"/>
              <a:t>тощо; </a:t>
            </a:r>
          </a:p>
          <a:p>
            <a:pPr algn="just">
              <a:buNone/>
            </a:pPr>
            <a:r>
              <a:rPr lang="uk-UA" dirty="0" smtClean="0"/>
              <a:t>2. це відносини, які регулюються нормами міжнародного приватного права і виникають за участю держави, з одного боку, та іноземних юридичних осіб, міжнародних господарських організацій, фізичних </a:t>
            </a:r>
            <a:r>
              <a:rPr lang="uk-UA" dirty="0" smtClean="0"/>
              <a:t>осіб – з іншого.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Імунітет</a:t>
            </a:r>
            <a:r>
              <a:rPr lang="ru-RU" b="1" dirty="0" smtClean="0"/>
              <a:t> </a:t>
            </a:r>
            <a:r>
              <a:rPr lang="ru-RU" b="1" dirty="0" err="1" smtClean="0"/>
              <a:t>держави</a:t>
            </a:r>
            <a:r>
              <a:rPr lang="ru-RU" b="1" dirty="0" smtClean="0"/>
              <a:t> та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види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В </a:t>
            </a:r>
            <a:r>
              <a:rPr lang="uk-UA" dirty="0" err="1" smtClean="0"/>
              <a:t>МПрП</a:t>
            </a:r>
            <a:r>
              <a:rPr lang="uk-UA" dirty="0" smtClean="0"/>
              <a:t> під імунітетом розуміється непідлеглість однієї держави законам та юрисдикції іншої.</a:t>
            </a:r>
          </a:p>
          <a:p>
            <a:pPr>
              <a:buNone/>
            </a:pPr>
            <a:r>
              <a:rPr lang="uk-UA" dirty="0" smtClean="0"/>
              <a:t>       Імунітети держави прийнято підрозділяти на різновиди:</a:t>
            </a:r>
          </a:p>
          <a:p>
            <a:pPr>
              <a:buNone/>
            </a:pPr>
            <a:r>
              <a:rPr lang="uk-UA" dirty="0" smtClean="0"/>
              <a:t>   Імунітет від дії законодавства іноземної держави – забезпечується такими складовими частинами суверенітету, як незалежність і рівність </a:t>
            </a:r>
            <a:r>
              <a:rPr lang="uk-UA" dirty="0" smtClean="0"/>
              <a:t>держав.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  </a:t>
            </a:r>
            <a:r>
              <a:rPr lang="uk-UA" u="sng" dirty="0" smtClean="0"/>
              <a:t>Судовий імунітет. У широкому розумінні цей вид імунітету містить</a:t>
            </a:r>
            <a:r>
              <a:rPr lang="uk-UA" u="sng" dirty="0" smtClean="0"/>
              <a:t>:</a:t>
            </a:r>
          </a:p>
          <a:p>
            <a:pPr>
              <a:buNone/>
            </a:pPr>
            <a:r>
              <a:rPr lang="uk-UA" dirty="0" smtClean="0"/>
              <a:t> — імунітет від пред’явлення позову в іноземному суді;</a:t>
            </a:r>
          </a:p>
          <a:p>
            <a:pPr>
              <a:buNone/>
            </a:pPr>
            <a:r>
              <a:rPr lang="uk-UA" dirty="0" smtClean="0"/>
              <a:t>— </a:t>
            </a:r>
            <a:r>
              <a:rPr lang="uk-UA" dirty="0" smtClean="0"/>
              <a:t>імунітет від попередніх дій;</a:t>
            </a:r>
          </a:p>
          <a:p>
            <a:pPr>
              <a:buNone/>
            </a:pPr>
            <a:r>
              <a:rPr lang="uk-UA" dirty="0" smtClean="0"/>
              <a:t>— імунітет від попереднього виконання рішення.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uk-UA" dirty="0" smtClean="0"/>
              <a:t>Застосування імунітету вважається загальновизнаним у сучасній міжнародно-правовій практиці, але до цього часу немає єдності в розумінні обсягу та сфери застосування цього принципу. </a:t>
            </a:r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      </a:t>
            </a:r>
            <a:r>
              <a:rPr lang="uk-UA" u="sng" dirty="0" smtClean="0"/>
              <a:t>Тому в доктрині </a:t>
            </a:r>
            <a:r>
              <a:rPr lang="uk-UA" u="sng" dirty="0" smtClean="0"/>
              <a:t>і практиці різних правових систем відомі 2 теорії </a:t>
            </a:r>
            <a:r>
              <a:rPr lang="uk-UA" u="sng" dirty="0" smtClean="0"/>
              <a:t>розуміння імунітету </a:t>
            </a:r>
            <a:r>
              <a:rPr lang="uk-UA" u="sng" dirty="0" smtClean="0"/>
              <a:t>держави:</a:t>
            </a:r>
          </a:p>
          <a:p>
            <a:pPr algn="just"/>
            <a:r>
              <a:rPr lang="uk-UA" dirty="0" smtClean="0"/>
              <a:t>1. імунітет абсолютний;</a:t>
            </a:r>
          </a:p>
          <a:p>
            <a:pPr algn="just"/>
            <a:r>
              <a:rPr lang="uk-UA" dirty="0" smtClean="0"/>
              <a:t>2. імунітет функціональний (обмежений).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Міжнародні організації як суб’єкти МПП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u="sng" dirty="0" smtClean="0"/>
              <a:t>     Міжнародна міжурядова організація </a:t>
            </a:r>
            <a:r>
              <a:rPr lang="uk-UA" dirty="0" smtClean="0"/>
              <a:t>– це не суверенне добровільне об’єднання держав чи міжнародних організацій, що утворюється у відповідності з міжнародним правом на основі міждержавного договору чи резолюції міжнародної організації для координації діяльності держав у певній сфері.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 smtClean="0"/>
              <a:t>1. Поняття, ознаки та правосуб’єктність юридичних осіб в МПП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62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u="sng" dirty="0" smtClean="0"/>
              <a:t>   Під юридичною особою </a:t>
            </a:r>
            <a:r>
              <a:rPr lang="uk-UA" dirty="0" smtClean="0"/>
              <a:t>в правовій доктрині розуміють будь-яку організацію, що не залежить від її учасників та володіє властивими тільки </a:t>
            </a:r>
            <a:r>
              <a:rPr lang="uk-UA" dirty="0" smtClean="0"/>
              <a:t>їй майновими правами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dirty="0" smtClean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uk-UA" u="sng" dirty="0" smtClean="0"/>
              <a:t>Ознаки юридичної особи </a:t>
            </a:r>
            <a:r>
              <a:rPr lang="uk-UA" dirty="0" smtClean="0"/>
              <a:t>– сукупність обов’язкових та мінімально необхідних внутрішніх характеристик організації, які в сукупності є  підставою для визнання її юридичною особою.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Істотні ознаки юридичної особи: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 Майнова відокремленість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2. Організаційна єдність</a:t>
            </a:r>
            <a:r>
              <a:rPr lang="uk-UA" sz="2800" dirty="0" smtClean="0"/>
              <a:t>.</a:t>
            </a:r>
          </a:p>
          <a:p>
            <a:r>
              <a:rPr lang="uk-UA" sz="2800" dirty="0" smtClean="0"/>
              <a:t>3. Участь у цивільному обороті від свого імені</a:t>
            </a:r>
          </a:p>
          <a:p>
            <a:r>
              <a:rPr lang="uk-UA" sz="2800" dirty="0" smtClean="0"/>
              <a:t>4. Здатність організації нести самостійну майнову відповідальність.</a:t>
            </a:r>
          </a:p>
          <a:p>
            <a:r>
              <a:rPr lang="uk-UA" sz="2800" dirty="0" smtClean="0"/>
              <a:t>5. Здатність бути позивачем або відповідачем у суді, арбітражному </a:t>
            </a:r>
            <a:r>
              <a:rPr lang="uk-UA" sz="2800" dirty="0" smtClean="0"/>
              <a:t>чи третейському суді</a:t>
            </a:r>
            <a:r>
              <a:rPr lang="uk-UA" sz="2800" dirty="0" smtClean="0"/>
              <a:t>.</a:t>
            </a:r>
          </a:p>
          <a:p>
            <a:pPr>
              <a:buNone/>
            </a:pPr>
            <a:endParaRPr lang="uk-UA" sz="2400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Похідні ознаки: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• похідна природа юридичних осіб</a:t>
            </a:r>
            <a:r>
              <a:rPr lang="uk-UA" dirty="0" smtClean="0"/>
              <a:t>.</a:t>
            </a:r>
          </a:p>
          <a:p>
            <a:r>
              <a:rPr lang="uk-UA" dirty="0" smtClean="0"/>
              <a:t>• самостійність у цивільному обороті.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Правосуб’єктність юридичних осіб.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u="sng" dirty="0" smtClean="0"/>
              <a:t>Правосуб’єктність </a:t>
            </a:r>
            <a:r>
              <a:rPr lang="uk-UA" dirty="0" smtClean="0"/>
              <a:t>іноземних юридичних осіб, як правило, визнається на підставі двосторонніх угод, насамперед торговельних.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Питання про допуск іноземної юридичної особи до господарської діяльності на території певної держави вирішується її законодавством. У більшості випадків здійснення такої діяльності можливе після дотримання формальностей. У торгових договорах встановлюється режим для іноземних юридичних осіб. Він може бути заснований на </a:t>
            </a:r>
            <a:r>
              <a:rPr lang="uk-UA" u="sng" dirty="0" smtClean="0"/>
              <a:t>принципах або найбільшого сприяння, або національного </a:t>
            </a:r>
            <a:r>
              <a:rPr lang="uk-UA" u="sng" dirty="0" smtClean="0"/>
              <a:t>режиму</a:t>
            </a:r>
            <a:r>
              <a:rPr lang="uk-UA" u="sng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uk-UA" u="sng" dirty="0" smtClean="0"/>
              <a:t>У багатьох випадках дуже важливим є визначення державної належності певної особи. </a:t>
            </a:r>
            <a:r>
              <a:rPr lang="uk-UA" dirty="0" smtClean="0"/>
              <a:t>Прикладом цього є міжнародний договір, в якому вказано, що юридичні особи держав, які домовляються, наділяються на основі взаємності режимом найбільшого сприяння або національним режимом з метою здійснення діяльності на території </a:t>
            </a:r>
            <a:r>
              <a:rPr lang="uk-UA" dirty="0" smtClean="0"/>
              <a:t>іншої договірної держави.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юридичних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в МПП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uk-UA" dirty="0" smtClean="0"/>
              <a:t>У світовій практиці з-поміж різноманіття юридичних осіб можна</a:t>
            </a:r>
            <a:r>
              <a:rPr lang="uk-UA" dirty="0" smtClean="0"/>
              <a:t> </a:t>
            </a:r>
            <a:r>
              <a:rPr lang="uk-UA" dirty="0" smtClean="0"/>
              <a:t>виділити дві основні групи: юридичні особи публічного права та юридичні особи приватного права.</a:t>
            </a:r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        Принципове розмежування їх здійснюється відповідно до природи акта, на підставі якого утворено ці особи. </a:t>
            </a:r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         Якщо юридичну особу засновано на підставі публічного (адміністративного) акта, вона є публічно-правовою, якщо відповідно до приватноправового акта, — приватноправовою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3. Особистий статут і «національність» юридичної особи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        Особистий статут юридичної особи означає її правове становище, зокрема, чи є</a:t>
            </a:r>
            <a:r>
              <a:rPr lang="uk-UA" dirty="0" smtClean="0"/>
              <a:t> </a:t>
            </a:r>
            <a:r>
              <a:rPr lang="uk-UA" dirty="0" smtClean="0"/>
              <a:t>ця особа юридичною чи просто спілкою фізичних осіб, порядок її створення та припинення існування, структуру, управління нею, поширення певного виду правового режиму, визначення обсягу правоздатності, реалізацію ліквідаційного залишку після припинення її </a:t>
            </a:r>
            <a:r>
              <a:rPr lang="uk-UA" dirty="0" smtClean="0"/>
              <a:t>діяльності.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Існують підходи до визначення національності юридичної особи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u="sng" dirty="0" smtClean="0"/>
              <a:t>І підхід </a:t>
            </a:r>
            <a:r>
              <a:rPr lang="uk-UA" dirty="0" smtClean="0"/>
              <a:t>– в країнах загального права (Англія, США) діє принцип інкорпорації, тобто за юридичною особою визнається національність країни, в якій виконуються формальності по її заснуванню, де вона зареєстрована (Нідерланди</a:t>
            </a:r>
            <a:r>
              <a:rPr lang="uk-UA" dirty="0" smtClean="0"/>
              <a:t>, Угорщина</a:t>
            </a:r>
            <a:r>
              <a:rPr lang="uk-UA" dirty="0" smtClean="0"/>
              <a:t>).</a:t>
            </a:r>
          </a:p>
          <a:p>
            <a:pPr algn="just"/>
            <a:r>
              <a:rPr lang="uk-UA" u="sng" dirty="0" smtClean="0"/>
              <a:t>ІІ підхід </a:t>
            </a:r>
            <a:r>
              <a:rPr lang="uk-UA" dirty="0" smtClean="0"/>
              <a:t>– зводиться до того, що визнання національності юридичної особи повинно бути підпорядковано не актам формального характеру, а тим чи </a:t>
            </a:r>
            <a:r>
              <a:rPr lang="uk-UA" dirty="0" smtClean="0"/>
              <a:t>іншим господарсько-економічним міркуванням.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  </a:t>
            </a:r>
            <a:r>
              <a:rPr lang="uk-UA" u="sng" dirty="0" smtClean="0"/>
              <a:t>ІІІ підхід </a:t>
            </a:r>
            <a:r>
              <a:rPr lang="uk-UA" dirty="0" smtClean="0"/>
              <a:t>– крім традиційних систем встановлення національності, у </a:t>
            </a:r>
            <a:r>
              <a:rPr lang="uk-UA" dirty="0" smtClean="0"/>
              <a:t>відповідності з критеріями інкорпорації та осілості, після ІІ </a:t>
            </a:r>
            <a:r>
              <a:rPr lang="uk-UA" dirty="0" smtClean="0"/>
              <a:t>світової війни у деяких державах почала застосовуватися система визначення національності з урахуванням місця фактичного здійснення ЮО своєї господарської та торговельно-промислової діяльності. Цей критерій використовується в Єгипті, країнах Арабського Сходу.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1080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ПРАВОВЕ ПОЛОЖЕННЯ ЮРИДИЧНИХ ОСІБ ТА ДЕРЖАВИ В МПП</vt:lpstr>
      <vt:lpstr>1. Поняття, ознаки та правосуб’єктність юридичних осіб в МПП</vt:lpstr>
      <vt:lpstr>Істотні ознаки юридичної особи:</vt:lpstr>
      <vt:lpstr>Похідні ознаки:</vt:lpstr>
      <vt:lpstr>Правосуб’єктність юридичних осіб.</vt:lpstr>
      <vt:lpstr>2. Види юридичних осіб в МПП</vt:lpstr>
      <vt:lpstr>3. Особистий статут і «національність» юридичної особи</vt:lpstr>
      <vt:lpstr>Існують підходи до визначення національності юридичної особи</vt:lpstr>
      <vt:lpstr>Слайд 9</vt:lpstr>
      <vt:lpstr>Слайд 10</vt:lpstr>
      <vt:lpstr>4. Загальна характеристика правового статусу іноземних суб’єктів господарської діяльності в Україні</vt:lpstr>
      <vt:lpstr>5. Правовий статус суб’єктів господарювання України за кордоном</vt:lpstr>
      <vt:lpstr>6. Транснаціональні корпорації та міжнародні юридичні особи</vt:lpstr>
      <vt:lpstr>Держава як суб’єкт майнових відносин</vt:lpstr>
      <vt:lpstr>Імунітет держави та його види</vt:lpstr>
      <vt:lpstr>Слайд 16</vt:lpstr>
      <vt:lpstr>Слайд 17</vt:lpstr>
      <vt:lpstr>Міжнародні організації як суб’єкти МПП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ПРАВОВЕ ПОЛОЖЕННЯ ЮРИДИЧНИХ ОСІБ ТА ДЕРЖАВИ В МПП</dc:title>
  <dc:creator>poltava-inst 81322</dc:creator>
  <cp:lastModifiedBy>Студент</cp:lastModifiedBy>
  <cp:revision>17</cp:revision>
  <dcterms:created xsi:type="dcterms:W3CDTF">2020-02-28T10:45:24Z</dcterms:created>
  <dcterms:modified xsi:type="dcterms:W3CDTF">2020-02-28T11:54:01Z</dcterms:modified>
</cp:coreProperties>
</file>