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1"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20.02.2022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akon.rada.gov.ua/laws/show/2617-19" TargetMode="External"/><Relationship Id="rId2" Type="http://schemas.openxmlformats.org/officeDocument/2006/relationships/hyperlink" Target="http://zakon4.rada.gov.ua/laws/show/586-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reyestr.court.gov.ua/Review/10256289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zakon4.rada.gov.ua/laws/show/2341-14/page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944216"/>
          </a:xfrm>
        </p:spPr>
        <p:txBody>
          <a:bodyPr>
            <a:normAutofit fontScale="90000"/>
          </a:bodyPr>
          <a:lstStyle/>
          <a:p>
            <a:r>
              <a:rPr lang="uk-UA" dirty="0" smtClean="0"/>
              <a:t>Кримінальні правопорушення проти безпеки руху та експлуатації транспорту</a:t>
            </a:r>
            <a:endParaRPr lang="uk-UA" dirty="0"/>
          </a:p>
        </p:txBody>
      </p:sp>
      <p:sp>
        <p:nvSpPr>
          <p:cNvPr id="3" name="Содержимое 2"/>
          <p:cNvSpPr>
            <a:spLocks noGrp="1"/>
          </p:cNvSpPr>
          <p:nvPr>
            <p:ph idx="1"/>
          </p:nvPr>
        </p:nvSpPr>
        <p:spPr>
          <a:xfrm>
            <a:off x="0" y="1916832"/>
            <a:ext cx="9144000" cy="4752528"/>
          </a:xfrm>
        </p:spPr>
        <p:txBody>
          <a:bodyPr/>
          <a:lstStyle/>
          <a:p>
            <a:pPr>
              <a:buNone/>
            </a:pPr>
            <a:r>
              <a:rPr lang="uk-UA" dirty="0" smtClean="0"/>
              <a:t>1. </a:t>
            </a:r>
            <a:r>
              <a:rPr lang="uk-UA" sz="2600" dirty="0" smtClean="0"/>
              <a:t>Поняття, загальна характеристика і види. </a:t>
            </a:r>
          </a:p>
          <a:p>
            <a:pPr marL="174625" indent="-38100">
              <a:buNone/>
            </a:pPr>
            <a:r>
              <a:rPr lang="uk-UA" sz="2600" dirty="0" smtClean="0"/>
              <a:t>2. Порушення правил безпеки дорожнього руху або експлуатації транспорту особами, які керують ТЗ (ст. 286 КК).</a:t>
            </a:r>
          </a:p>
          <a:p>
            <a:pPr marL="174625" lvl="0" indent="-38100">
              <a:buNone/>
            </a:pPr>
            <a:r>
              <a:rPr lang="uk-UA" sz="2600" dirty="0" smtClean="0"/>
              <a:t>2. Випуск в експлуатацію технічно несправних ТЗ або інше порушення їх експлуатації (ст. 287 КК).</a:t>
            </a:r>
          </a:p>
          <a:p>
            <a:pPr marL="174625" lvl="0" indent="-38100">
              <a:buNone/>
            </a:pPr>
            <a:r>
              <a:rPr lang="uk-UA" sz="2600" dirty="0" smtClean="0"/>
              <a:t>3. Незаконне заволодіння ТЗ </a:t>
            </a:r>
          </a:p>
          <a:p>
            <a:pPr marL="174625" lvl="0" indent="-38100">
              <a:buNone/>
            </a:pPr>
            <a:r>
              <a:rPr lang="uk-UA" sz="2600" dirty="0" smtClean="0"/>
              <a:t>(ст. 289 КК). </a:t>
            </a:r>
          </a:p>
          <a:p>
            <a:pPr>
              <a:buNone/>
            </a:pPr>
            <a:endParaRPr lang="uk-UA" dirty="0"/>
          </a:p>
        </p:txBody>
      </p:sp>
      <p:pic>
        <p:nvPicPr>
          <p:cNvPr id="1026" name="Picture 2" descr="D:\Таня\лекции\МОИ ЛЕКЦИИ\Ос.ч\ІІ семестр\картинки\transport.jpg"/>
          <p:cNvPicPr>
            <a:picLocks noChangeAspect="1" noChangeArrowheads="1"/>
          </p:cNvPicPr>
          <p:nvPr/>
        </p:nvPicPr>
        <p:blipFill>
          <a:blip r:embed="rId2" cstate="print"/>
          <a:srcRect/>
          <a:stretch>
            <a:fillRect/>
          </a:stretch>
        </p:blipFill>
        <p:spPr bwMode="auto">
          <a:xfrm>
            <a:off x="5004048" y="4098033"/>
            <a:ext cx="4139952" cy="275996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uk-UA" dirty="0" smtClean="0"/>
              <a:t>Форми діяння:</a:t>
            </a:r>
            <a:endParaRPr lang="uk-UA" dirty="0"/>
          </a:p>
        </p:txBody>
      </p:sp>
      <p:sp>
        <p:nvSpPr>
          <p:cNvPr id="3" name="Содержимое 2"/>
          <p:cNvSpPr>
            <a:spLocks noGrp="1"/>
          </p:cNvSpPr>
          <p:nvPr>
            <p:ph idx="1"/>
          </p:nvPr>
        </p:nvSpPr>
        <p:spPr>
          <a:xfrm>
            <a:off x="179512" y="908720"/>
            <a:ext cx="8784976" cy="5760640"/>
          </a:xfrm>
        </p:spPr>
        <p:txBody>
          <a:bodyPr/>
          <a:lstStyle/>
          <a:p>
            <a:pPr>
              <a:buNone/>
            </a:pPr>
            <a:r>
              <a:rPr lang="uk-UA" dirty="0" smtClean="0"/>
              <a:t>1 - Порушення ПДР;</a:t>
            </a:r>
          </a:p>
          <a:p>
            <a:pPr>
              <a:buNone/>
            </a:pPr>
            <a:endParaRPr lang="uk-UA" sz="1200" dirty="0" smtClean="0"/>
          </a:p>
          <a:p>
            <a:pPr>
              <a:buNone/>
            </a:pPr>
            <a:r>
              <a:rPr lang="uk-UA" dirty="0" smtClean="0"/>
              <a:t>2 - Порушення правил експлуатації ТЗ;</a:t>
            </a:r>
          </a:p>
          <a:p>
            <a:pPr>
              <a:buNone/>
            </a:pPr>
            <a:r>
              <a:rPr lang="uk-UA" i="1" dirty="0" smtClean="0"/>
              <a:t>«… суд має </a:t>
            </a:r>
            <a:r>
              <a:rPr lang="uk-UA" i="1" u="sng" dirty="0" smtClean="0"/>
              <a:t>чітко</a:t>
            </a:r>
            <a:r>
              <a:rPr lang="uk-UA" i="1" dirty="0" smtClean="0"/>
              <a:t> зазначити, які саме дії винної особи утворюють склад злочину, передбачений ст. 286 КК. Вирок суду змінено, бо даних, які б свідчили про порушення, у справі не встановлено» // Ухвала колегії суддів Суд. палати у крим. справах ВСУ 14.10.2008.</a:t>
            </a:r>
          </a:p>
          <a:p>
            <a:pPr>
              <a:buNone/>
            </a:pPr>
            <a:endParaRPr lang="uk-UA" dirty="0"/>
          </a:p>
        </p:txBody>
      </p:sp>
      <p:pic>
        <p:nvPicPr>
          <p:cNvPr id="1026" name="Picture 2" descr="D:\Таня\лекции\МОИ ЛЕКЦИИ\Ос.ч\ІІ семестр\картинки\dtp_159.jpg"/>
          <p:cNvPicPr>
            <a:picLocks noChangeAspect="1" noChangeArrowheads="1"/>
          </p:cNvPicPr>
          <p:nvPr/>
        </p:nvPicPr>
        <p:blipFill>
          <a:blip r:embed="rId2" cstate="print"/>
          <a:srcRect/>
          <a:stretch>
            <a:fillRect/>
          </a:stretch>
        </p:blipFill>
        <p:spPr bwMode="auto">
          <a:xfrm>
            <a:off x="3995936" y="4283968"/>
            <a:ext cx="5148064" cy="2574032"/>
          </a:xfrm>
          <a:prstGeom prst="rect">
            <a:avLst/>
          </a:prstGeom>
          <a:noFill/>
          <a:effectLst>
            <a:softEdge rad="1270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СНН:</a:t>
            </a:r>
            <a:endParaRPr lang="uk-UA" dirty="0"/>
          </a:p>
        </p:txBody>
      </p:sp>
      <p:sp>
        <p:nvSpPr>
          <p:cNvPr id="3" name="Содержимое 2"/>
          <p:cNvSpPr>
            <a:spLocks noGrp="1"/>
          </p:cNvSpPr>
          <p:nvPr>
            <p:ph idx="1"/>
          </p:nvPr>
        </p:nvSpPr>
        <p:spPr/>
        <p:txBody>
          <a:bodyPr/>
          <a:lstStyle/>
          <a:p>
            <a:r>
              <a:rPr lang="uk-UA" dirty="0" smtClean="0"/>
              <a:t>ч. 1 – середньої тяжкості тілесне ушкодження.</a:t>
            </a:r>
          </a:p>
          <a:p>
            <a:r>
              <a:rPr lang="uk-UA" dirty="0" smtClean="0"/>
              <a:t>ч. 2 – смерть потерпілого або заподіяли тяжке тілесне ушкодження</a:t>
            </a:r>
          </a:p>
          <a:p>
            <a:r>
              <a:rPr lang="uk-UA" dirty="0" smtClean="0"/>
              <a:t>ч. 3 – загибель кількох осіб.</a:t>
            </a:r>
          </a:p>
          <a:p>
            <a:pPr>
              <a:buNone/>
            </a:pPr>
            <a:endParaRPr lang="uk-UA" dirty="0" smtClean="0"/>
          </a:p>
          <a:p>
            <a:pPr marL="0" indent="714375">
              <a:buNone/>
            </a:pPr>
            <a:r>
              <a:rPr lang="uk-UA" i="1" dirty="0" smtClean="0"/>
              <a:t>Ухвала колегії суддів судової палати у кримінальних справах Вищого спеціалізованого суду України з розгляду цивільних і кримінальних справ від 28 листопада 2013 р. </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uk-UA" dirty="0" smtClean="0"/>
              <a:t>ПЗ -</a:t>
            </a:r>
            <a:endParaRPr lang="uk-UA" dirty="0"/>
          </a:p>
        </p:txBody>
      </p:sp>
      <p:sp>
        <p:nvSpPr>
          <p:cNvPr id="3" name="Содержимое 2"/>
          <p:cNvSpPr>
            <a:spLocks noGrp="1"/>
          </p:cNvSpPr>
          <p:nvPr>
            <p:ph idx="1"/>
          </p:nvPr>
        </p:nvSpPr>
        <p:spPr>
          <a:xfrm>
            <a:off x="251520" y="908720"/>
            <a:ext cx="8712968" cy="5760640"/>
          </a:xfrm>
        </p:spPr>
        <p:txBody>
          <a:bodyPr>
            <a:normAutofit fontScale="92500" lnSpcReduction="10000"/>
          </a:bodyPr>
          <a:lstStyle/>
          <a:p>
            <a:pPr algn="ctr"/>
            <a:r>
              <a:rPr lang="uk-UA" b="1" dirty="0" smtClean="0"/>
              <a:t>прямий чи опосередкований </a:t>
            </a:r>
          </a:p>
          <a:p>
            <a:pPr algn="ctr">
              <a:buNone/>
            </a:pPr>
            <a:endParaRPr lang="uk-UA" b="1" dirty="0" smtClean="0"/>
          </a:p>
          <a:p>
            <a:pPr marL="0" indent="450850">
              <a:buNone/>
            </a:pPr>
            <a:r>
              <a:rPr lang="uk-UA" dirty="0" smtClean="0"/>
              <a:t>У випадку виникнення ДТП </a:t>
            </a:r>
            <a:r>
              <a:rPr lang="uk-UA" u="sng" dirty="0" smtClean="0"/>
              <a:t>за участю декількох водіїв</a:t>
            </a:r>
            <a:r>
              <a:rPr lang="uk-UA" dirty="0" smtClean="0"/>
              <a:t> наявність чи відсутність в їх діях СЗ, передбаченого відповідними частинами ст. 286 КК, </a:t>
            </a:r>
            <a:r>
              <a:rPr lang="uk-UA" u="sng" dirty="0" smtClean="0"/>
              <a:t>потребує встановлення причинного зв’язку</a:t>
            </a:r>
            <a:r>
              <a:rPr lang="uk-UA" dirty="0" smtClean="0"/>
              <a:t> між Д (порушенням правил безпеки дорожнього руху) кожного з них та наслідками, що настали, тобто </a:t>
            </a:r>
            <a:r>
              <a:rPr lang="uk-UA" u="sng" dirty="0" smtClean="0"/>
              <a:t>з’ясування ступеня участі (внеску) кожного з них у спричинення злочинного наслідку</a:t>
            </a:r>
            <a:r>
              <a:rPr lang="uk-UA" dirty="0" smtClean="0"/>
              <a:t>.</a:t>
            </a:r>
          </a:p>
          <a:p>
            <a:pPr marL="0" indent="450850">
              <a:buNone/>
            </a:pPr>
            <a:r>
              <a:rPr lang="uk-UA" dirty="0" smtClean="0"/>
              <a:t>Для правильного застосування норми закону про КВ у таких випадках </a:t>
            </a:r>
            <a:r>
              <a:rPr lang="uk-UA" u="sng" dirty="0" smtClean="0"/>
              <a:t>особливого значення набуває дослідження характеру та черговості порушень, які вчинив кожен із водіїв</a:t>
            </a:r>
            <a:r>
              <a:rPr lang="uk-UA" dirty="0" smtClean="0"/>
              <a:t> </a:t>
            </a:r>
            <a:r>
              <a:rPr lang="uk-UA" i="1" dirty="0" smtClean="0"/>
              <a:t>// Постанова Судової палати у кримінальних справах ВСУ від 20.11.2014 р. у справі № 5-18кс14 // РВСУ. – 2015. – Вип. 1(30). – С. 88–92</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uk-UA" dirty="0" smtClean="0"/>
              <a:t>ССЗ –</a:t>
            </a:r>
            <a:endParaRPr lang="uk-UA" dirty="0"/>
          </a:p>
        </p:txBody>
      </p:sp>
      <p:sp>
        <p:nvSpPr>
          <p:cNvPr id="3" name="Содержимое 2"/>
          <p:cNvSpPr>
            <a:spLocks noGrp="1"/>
          </p:cNvSpPr>
          <p:nvPr>
            <p:ph idx="1"/>
          </p:nvPr>
        </p:nvSpPr>
        <p:spPr>
          <a:xfrm>
            <a:off x="457200" y="980728"/>
            <a:ext cx="8229600" cy="5328632"/>
          </a:xfrm>
        </p:spPr>
        <p:txBody>
          <a:bodyPr/>
          <a:lstStyle/>
          <a:p>
            <a:pPr algn="ctr">
              <a:buNone/>
            </a:pPr>
            <a:r>
              <a:rPr lang="uk-UA" dirty="0" smtClean="0"/>
              <a:t>змішана форма вини / необережність </a:t>
            </a:r>
          </a:p>
          <a:p>
            <a:pPr algn="ctr">
              <a:buNone/>
            </a:pPr>
            <a:endParaRPr lang="uk-UA" sz="1600" dirty="0" smtClean="0"/>
          </a:p>
          <a:p>
            <a:pPr algn="ctr">
              <a:buNone/>
            </a:pPr>
            <a:r>
              <a:rPr lang="uk-UA"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Суб’єкт –</a:t>
            </a:r>
            <a:r>
              <a:rPr lang="uk-UA" dirty="0" smtClean="0"/>
              <a:t> </a:t>
            </a:r>
          </a:p>
          <a:p>
            <a:pPr algn="ctr">
              <a:buNone/>
            </a:pPr>
            <a:r>
              <a:rPr lang="uk-UA" dirty="0" smtClean="0"/>
              <a:t>спеціальний – особа з 16 р., яка керує ТЗ.</a:t>
            </a:r>
            <a:endParaRPr lang="uk-UA" dirty="0"/>
          </a:p>
        </p:txBody>
      </p:sp>
      <p:pic>
        <p:nvPicPr>
          <p:cNvPr id="2050" name="Picture 2" descr="http://xn--80aimveh.pp.ua/uploads/posts/2016-06/dtp-ce-dorozhno-transportna-prigoda_263.jpeg"/>
          <p:cNvPicPr>
            <a:picLocks noChangeAspect="1" noChangeArrowheads="1"/>
          </p:cNvPicPr>
          <p:nvPr/>
        </p:nvPicPr>
        <p:blipFill>
          <a:blip r:embed="rId2" cstate="print"/>
          <a:srcRect/>
          <a:stretch>
            <a:fillRect/>
          </a:stretch>
        </p:blipFill>
        <p:spPr bwMode="auto">
          <a:xfrm>
            <a:off x="179512" y="3140968"/>
            <a:ext cx="3824738" cy="2455314"/>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4139952" y="4149527"/>
            <a:ext cx="4824536" cy="261131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Autofit/>
          </a:bodyPr>
          <a:lstStyle/>
          <a:p>
            <a:r>
              <a:rPr lang="uk-UA" sz="2600" dirty="0" smtClean="0"/>
              <a:t>Стаття 287. Випуск в експлуатацію технічно несправних транспортних засобів або інше порушення їх експлуатації</a:t>
            </a:r>
            <a:endParaRPr lang="uk-UA" sz="2600" dirty="0"/>
          </a:p>
        </p:txBody>
      </p:sp>
      <p:sp>
        <p:nvSpPr>
          <p:cNvPr id="3" name="Содержимое 2"/>
          <p:cNvSpPr>
            <a:spLocks noGrp="1"/>
          </p:cNvSpPr>
          <p:nvPr>
            <p:ph idx="1"/>
          </p:nvPr>
        </p:nvSpPr>
        <p:spPr>
          <a:xfrm>
            <a:off x="179512" y="1600200"/>
            <a:ext cx="8784976" cy="5257800"/>
          </a:xfrm>
        </p:spPr>
        <p:txBody>
          <a:bodyPr>
            <a:normAutofit fontScale="92500" lnSpcReduction="20000"/>
          </a:bodyPr>
          <a:lstStyle/>
          <a:p>
            <a:pPr marL="87313" indent="450850" fontAlgn="base">
              <a:buNone/>
            </a:pPr>
            <a:r>
              <a:rPr lang="uk-UA" sz="2900" dirty="0" smtClean="0"/>
              <a:t>Випуск в експлуатацію завідомо технічно несправних ТЗ, допуск до керування ТЗ особи, яка перебуває в стані алкогольного, наркотичного чи іншого сп'яніння або під впливом лікарських препаратів, що знижують її увагу та швидкість реакції, або не має права на керування ТЗ, чи інше грубе порушення правил експлуатації транспорту, що убезпечують дорожній рух, вчинене особою, відповідальною за технічний стан або експлуатацію ТЗ, якщо це спричинило потерпілому середньої тяжкості тілесне ушкодження, тяжке тілесне ушкодження або його смерть, -</a:t>
            </a:r>
          </a:p>
          <a:p>
            <a:pPr fontAlgn="base">
              <a:buNone/>
            </a:pPr>
            <a:endParaRPr lang="uk-UA" sz="1500" dirty="0" smtClean="0"/>
          </a:p>
          <a:p>
            <a:pPr fontAlgn="base">
              <a:buNone/>
            </a:pPr>
            <a:r>
              <a:rPr lang="uk-UA" dirty="0" smtClean="0"/>
              <a:t>караються …</a:t>
            </a:r>
          </a:p>
          <a:p>
            <a:pPr fontAlgn="base">
              <a:buNone/>
            </a:pPr>
            <a:r>
              <a:rPr lang="uk-UA" sz="2300" i="1" dirty="0" smtClean="0"/>
              <a:t>{Стаття 287 із змінами, внесеними згідно із Законом </a:t>
            </a:r>
            <a:r>
              <a:rPr lang="uk-UA" sz="2300" i="1" u="sng" dirty="0" smtClean="0">
                <a:hlinkClick r:id="rId2"/>
              </a:rPr>
              <a:t>№ 586-VI від 24.09.2008</a:t>
            </a:r>
            <a:r>
              <a:rPr lang="uk-UA" sz="2300" i="1" u="sng" dirty="0" smtClean="0"/>
              <a:t>, </a:t>
            </a:r>
            <a:r>
              <a:rPr lang="en-US" sz="2400" i="1" dirty="0" smtClean="0"/>
              <a:t> </a:t>
            </a:r>
            <a:r>
              <a:rPr lang="en-US" sz="2400" i="1" u="sng" dirty="0" smtClean="0">
                <a:hlinkClick r:id="rId3"/>
              </a:rPr>
              <a:t>№ 2617-VIII </a:t>
            </a:r>
            <a:r>
              <a:rPr lang="uk-UA" sz="2400" i="1" u="sng" dirty="0" smtClean="0">
                <a:hlinkClick r:id="rId3"/>
              </a:rPr>
              <a:t>від 22.11.2018</a:t>
            </a:r>
            <a:r>
              <a:rPr lang="uk-UA" sz="2300" i="1" dirty="0" smtClean="0"/>
              <a:t>}</a:t>
            </a:r>
            <a:endParaRPr lang="uk-UA" sz="23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Діяння:</a:t>
            </a:r>
            <a:endParaRPr lang="uk-UA" dirty="0"/>
          </a:p>
        </p:txBody>
      </p:sp>
      <p:sp>
        <p:nvSpPr>
          <p:cNvPr id="3" name="Содержимое 2"/>
          <p:cNvSpPr>
            <a:spLocks noGrp="1"/>
          </p:cNvSpPr>
          <p:nvPr>
            <p:ph idx="1"/>
          </p:nvPr>
        </p:nvSpPr>
        <p:spPr/>
        <p:txBody>
          <a:bodyPr>
            <a:normAutofit/>
          </a:bodyPr>
          <a:lstStyle/>
          <a:p>
            <a:pPr>
              <a:buNone/>
            </a:pPr>
            <a:r>
              <a:rPr lang="uk-UA" dirty="0" smtClean="0"/>
              <a:t>1 - Випуск в експлуатацію </a:t>
            </a:r>
            <a:r>
              <a:rPr lang="uk-UA" u="sng" dirty="0" smtClean="0"/>
              <a:t>технічно несправних ТЗ</a:t>
            </a:r>
            <a:r>
              <a:rPr lang="uk-UA" dirty="0" smtClean="0"/>
              <a:t>: </a:t>
            </a:r>
          </a:p>
          <a:p>
            <a:pPr>
              <a:buNone/>
            </a:pPr>
            <a:endParaRPr lang="uk-UA" i="1" dirty="0" smtClean="0"/>
          </a:p>
          <a:p>
            <a:pPr marL="0" indent="363538">
              <a:buNone/>
            </a:pPr>
            <a:r>
              <a:rPr lang="uk-UA" dirty="0" smtClean="0"/>
              <a:t>А) ТЗ, у якому основні вузли і механізми мають дефекти чи недоліки, за наявності яких забороняється експлуатація</a:t>
            </a:r>
          </a:p>
          <a:p>
            <a:pPr marL="0" indent="363538">
              <a:buNone/>
            </a:pPr>
            <a:r>
              <a:rPr lang="uk-UA" dirty="0" smtClean="0"/>
              <a:t>Б) засоби, які зазнали конструктивних змін чи були переобладнані із порушенням вимог стандартів виробника (с-ми гальмування, рульове керування, зовнішні світлові прилади, недоліки шин і коліс тощо) → р. 31 ПДР, п. 11 ПП ВСУ № 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784976" cy="6669360"/>
          </a:xfrm>
        </p:spPr>
        <p:txBody>
          <a:bodyPr>
            <a:normAutofit fontScale="92500"/>
          </a:bodyPr>
          <a:lstStyle/>
          <a:p>
            <a:pPr marL="263525" indent="-127000">
              <a:buNone/>
            </a:pPr>
            <a:r>
              <a:rPr lang="uk-UA" dirty="0" smtClean="0"/>
              <a:t>2 - Допуск до керування ТЗ особи, яка перебуває у стані алкогольного, наркотичного чи іншого сп’яніння або під впливом лікарських препаратів, що знижують її увагу та швидкість реакції, або не має права на керування ТЗ </a:t>
            </a:r>
          </a:p>
          <a:p>
            <a:pPr marL="87313" indent="49213">
              <a:buNone/>
            </a:pPr>
            <a:endParaRPr lang="uk-UA" sz="1200" dirty="0" smtClean="0"/>
          </a:p>
          <a:p>
            <a:pPr marL="87313" indent="49213">
              <a:buNone/>
            </a:pPr>
            <a:r>
              <a:rPr lang="uk-UA" sz="2400" i="1" dirty="0" smtClean="0"/>
              <a:t>Інструкція про виявлення у водіїв ТЗ ознак алкогольного, наркотичного чи іншого сп’яніння або під впливом ЛП, що знижують її увагу та швидкість реакції // затв. наказом МВС та МОЗ 09.11.2015  № 1452/735 </a:t>
            </a:r>
          </a:p>
          <a:p>
            <a:pPr marL="87313" indent="49213">
              <a:buNone/>
            </a:pPr>
            <a:endParaRPr lang="uk-UA" sz="1200" dirty="0" smtClean="0"/>
          </a:p>
          <a:p>
            <a:pPr marL="87313" indent="49213">
              <a:buNone/>
              <a:tabLst>
                <a:tab pos="0" algn="l"/>
              </a:tabLst>
            </a:pPr>
            <a:r>
              <a:rPr lang="uk-UA" sz="2300" dirty="0" smtClean="0"/>
              <a:t>«7. Установлення стану алкогольного </a:t>
            </a:r>
          </a:p>
          <a:p>
            <a:pPr marL="87313" indent="49213">
              <a:buNone/>
              <a:tabLst>
                <a:tab pos="0" algn="l"/>
              </a:tabLst>
            </a:pPr>
            <a:r>
              <a:rPr lang="uk-UA" sz="2300" dirty="0" smtClean="0"/>
              <a:t>сп’яніння здійснюється на підставі </a:t>
            </a:r>
          </a:p>
          <a:p>
            <a:pPr marL="87313" indent="49213">
              <a:buNone/>
              <a:tabLst>
                <a:tab pos="0" algn="l"/>
              </a:tabLst>
            </a:pPr>
            <a:r>
              <a:rPr lang="uk-UA" sz="2300" dirty="0" smtClean="0"/>
              <a:t>огляду, який проводиться згідно з </a:t>
            </a:r>
          </a:p>
          <a:p>
            <a:pPr marL="87313" indent="49213">
              <a:buNone/>
              <a:tabLst>
                <a:tab pos="0" algn="l"/>
              </a:tabLst>
            </a:pPr>
            <a:r>
              <a:rPr lang="uk-UA" sz="2300" dirty="0" smtClean="0"/>
              <a:t>вимогами цієї Інструкції поліцейським </a:t>
            </a:r>
          </a:p>
          <a:p>
            <a:pPr marL="87313" indent="49213">
              <a:buNone/>
              <a:tabLst>
                <a:tab pos="0" algn="l"/>
              </a:tabLst>
            </a:pPr>
            <a:r>
              <a:rPr lang="uk-UA" sz="2300" dirty="0" smtClean="0"/>
              <a:t>з використанням СТЗ, показники яких </a:t>
            </a:r>
          </a:p>
          <a:p>
            <a:pPr marL="87313" indent="49213">
              <a:buNone/>
              <a:tabLst>
                <a:tab pos="0" algn="l"/>
              </a:tabLst>
            </a:pPr>
            <a:r>
              <a:rPr lang="uk-UA" sz="2300" dirty="0" smtClean="0"/>
              <a:t>після проведення тесту мають цифровий </a:t>
            </a:r>
          </a:p>
          <a:p>
            <a:pPr marL="87313" indent="49213">
              <a:buNone/>
              <a:tabLst>
                <a:tab pos="0" algn="l"/>
              </a:tabLst>
            </a:pPr>
            <a:r>
              <a:rPr lang="uk-UA" sz="2300" dirty="0" smtClean="0"/>
              <a:t>показник більше 0,2 проміле алкоголю </a:t>
            </a:r>
          </a:p>
          <a:p>
            <a:pPr marL="87313" indent="49213">
              <a:buNone/>
              <a:tabLst>
                <a:tab pos="0" algn="l"/>
              </a:tabLst>
            </a:pPr>
            <a:r>
              <a:rPr lang="uk-UA" sz="2300" dirty="0" smtClean="0"/>
              <a:t>в крові.»</a:t>
            </a:r>
            <a:endParaRPr lang="uk-UA" dirty="0"/>
          </a:p>
        </p:txBody>
      </p:sp>
      <p:pic>
        <p:nvPicPr>
          <p:cNvPr id="1026" name="Picture 2" descr="D:\Таня\лекции\МОИ ЛЕКЦИИ\Ос.ч\ІІ семестр\картинки\7af58146e3543e2421ff1330ec48641a49a6a426.jpeg"/>
          <p:cNvPicPr>
            <a:picLocks noChangeAspect="1" noChangeArrowheads="1"/>
          </p:cNvPicPr>
          <p:nvPr/>
        </p:nvPicPr>
        <p:blipFill>
          <a:blip r:embed="rId2" cstate="print"/>
          <a:srcRect/>
          <a:stretch>
            <a:fillRect/>
          </a:stretch>
        </p:blipFill>
        <p:spPr bwMode="auto">
          <a:xfrm>
            <a:off x="5163921" y="3717032"/>
            <a:ext cx="3980079" cy="29523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784976" cy="6480720"/>
          </a:xfrm>
        </p:spPr>
        <p:txBody>
          <a:bodyPr/>
          <a:lstStyle/>
          <a:p>
            <a:pPr>
              <a:buNone/>
            </a:pPr>
            <a:r>
              <a:rPr lang="uk-UA" dirty="0" smtClean="0"/>
              <a:t>3 </a:t>
            </a:r>
            <a:r>
              <a:rPr lang="uk-UA" dirty="0" smtClean="0"/>
              <a:t>– інше грубе порушення правил експлуатації транспорту, що убезпечують дорожній рух </a:t>
            </a:r>
          </a:p>
          <a:p>
            <a:pPr>
              <a:buNone/>
            </a:pPr>
            <a:endParaRPr lang="uk-UA" dirty="0" smtClean="0"/>
          </a:p>
          <a:p>
            <a:pPr>
              <a:buNone/>
            </a:pPr>
            <a:endParaRPr lang="uk-UA" dirty="0"/>
          </a:p>
        </p:txBody>
      </p:sp>
      <p:pic>
        <p:nvPicPr>
          <p:cNvPr id="20483" name="Picture 3" descr="D:\Таня\лекции\МОИ ЛЕКЦИИ\Ос.ч\ІІ семестр\картинки\1337732009_pure_country_19.jpg"/>
          <p:cNvPicPr>
            <a:picLocks noChangeAspect="1" noChangeArrowheads="1"/>
          </p:cNvPicPr>
          <p:nvPr/>
        </p:nvPicPr>
        <p:blipFill>
          <a:blip r:embed="rId2" cstate="print"/>
          <a:srcRect/>
          <a:stretch>
            <a:fillRect/>
          </a:stretch>
        </p:blipFill>
        <p:spPr bwMode="auto">
          <a:xfrm>
            <a:off x="4211961" y="3742576"/>
            <a:ext cx="4932040" cy="3115424"/>
          </a:xfrm>
          <a:prstGeom prst="rect">
            <a:avLst/>
          </a:prstGeom>
          <a:noFill/>
          <a:effectLst>
            <a:softEdge rad="127000"/>
          </a:effectLst>
        </p:spPr>
      </p:pic>
      <p:pic>
        <p:nvPicPr>
          <p:cNvPr id="20482" name="Picture 2" descr="D:\Таня\лекции\МОИ ЛЕКЦИИ\Ос.ч\ІІ семестр\картинки\179758069.jpg"/>
          <p:cNvPicPr>
            <a:picLocks noChangeAspect="1" noChangeArrowheads="1"/>
          </p:cNvPicPr>
          <p:nvPr/>
        </p:nvPicPr>
        <p:blipFill>
          <a:blip r:embed="rId3" cstate="print"/>
          <a:srcRect/>
          <a:stretch>
            <a:fillRect/>
          </a:stretch>
        </p:blipFill>
        <p:spPr bwMode="auto">
          <a:xfrm>
            <a:off x="0" y="1772816"/>
            <a:ext cx="4860032" cy="3020015"/>
          </a:xfrm>
          <a:prstGeom prst="rect">
            <a:avLst/>
          </a:prstGeom>
          <a:noFill/>
          <a:effectLst>
            <a:softEdge rad="127000"/>
          </a:effectLst>
        </p:spPr>
      </p:pic>
      <p:pic>
        <p:nvPicPr>
          <p:cNvPr id="1026" name="Picture 2" descr="D:\Таня\лекції\МОИ ЛЕКЦИИ\Ос.ч\ІІ семестр\картинки\foto_2_dlia_RG_d_850.jpg"/>
          <p:cNvPicPr>
            <a:picLocks noChangeAspect="1" noChangeArrowheads="1"/>
          </p:cNvPicPr>
          <p:nvPr/>
        </p:nvPicPr>
        <p:blipFill>
          <a:blip r:embed="rId4" cstate="print"/>
          <a:srcRect/>
          <a:stretch>
            <a:fillRect/>
          </a:stretch>
        </p:blipFill>
        <p:spPr bwMode="auto">
          <a:xfrm>
            <a:off x="4783651" y="1052736"/>
            <a:ext cx="3994447" cy="2664296"/>
          </a:xfrm>
          <a:prstGeom prst="rect">
            <a:avLst/>
          </a:prstGeom>
          <a:noFill/>
          <a:effectLst>
            <a:softEdge rad="1270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uk-UA" dirty="0" smtClean="0"/>
              <a:t>СНН –</a:t>
            </a:r>
            <a:endParaRPr lang="uk-UA" dirty="0"/>
          </a:p>
        </p:txBody>
      </p:sp>
      <p:sp>
        <p:nvSpPr>
          <p:cNvPr id="3" name="Содержимое 2"/>
          <p:cNvSpPr>
            <a:spLocks noGrp="1"/>
          </p:cNvSpPr>
          <p:nvPr>
            <p:ph idx="1"/>
          </p:nvPr>
        </p:nvSpPr>
        <p:spPr>
          <a:xfrm>
            <a:off x="323528" y="1052736"/>
            <a:ext cx="8568952" cy="5544616"/>
          </a:xfrm>
        </p:spPr>
        <p:txBody>
          <a:bodyPr/>
          <a:lstStyle/>
          <a:p>
            <a:r>
              <a:rPr lang="uk-UA" dirty="0" smtClean="0"/>
              <a:t>СТУ, </a:t>
            </a:r>
          </a:p>
          <a:p>
            <a:r>
              <a:rPr lang="uk-UA" dirty="0" smtClean="0"/>
              <a:t>ТТУ, </a:t>
            </a:r>
          </a:p>
          <a:p>
            <a:r>
              <a:rPr lang="uk-UA" dirty="0" smtClean="0"/>
              <a:t>смерть іншої особи, у т.ч. особи, яка керувала ТЗ (п. 13 ПП ВСУ № 14).</a:t>
            </a:r>
          </a:p>
          <a:p>
            <a:endParaRPr lang="uk-UA" dirty="0" smtClean="0"/>
          </a:p>
          <a:p>
            <a:pPr algn="ctr">
              <a:buNone/>
            </a:pPr>
            <a:r>
              <a:rPr lang="uk-UA"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ПЗ</a:t>
            </a:r>
          </a:p>
          <a:p>
            <a:pPr>
              <a:buNone/>
            </a:pPr>
            <a:r>
              <a:rPr lang="uk-UA" u="sng" dirty="0" smtClean="0"/>
              <a:t>Причиною</a:t>
            </a:r>
            <a:r>
              <a:rPr lang="uk-UA" dirty="0" smtClean="0"/>
              <a:t> СНН є неповна підконтрольність технічно несправного ТЗ або стан водія, за якого він неспроможний відповідально керувати ТЗ.</a:t>
            </a:r>
          </a:p>
          <a:p>
            <a:pPr>
              <a:buNone/>
            </a:pP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uk-UA" u="sng" dirty="0" smtClean="0"/>
              <a:t>ССЗ</a:t>
            </a:r>
            <a:r>
              <a:rPr lang="uk-UA" dirty="0" smtClean="0"/>
              <a:t> –</a:t>
            </a:r>
            <a:endParaRPr lang="uk-UA" dirty="0"/>
          </a:p>
        </p:txBody>
      </p:sp>
      <p:sp>
        <p:nvSpPr>
          <p:cNvPr id="3" name="Содержимое 2"/>
          <p:cNvSpPr>
            <a:spLocks noGrp="1"/>
          </p:cNvSpPr>
          <p:nvPr>
            <p:ph idx="1"/>
          </p:nvPr>
        </p:nvSpPr>
        <p:spPr>
          <a:xfrm>
            <a:off x="457200" y="836712"/>
            <a:ext cx="8229600" cy="5472648"/>
          </a:xfrm>
        </p:spPr>
        <p:txBody>
          <a:bodyPr/>
          <a:lstStyle/>
          <a:p>
            <a:pPr algn="ctr">
              <a:buNone/>
            </a:pPr>
            <a:r>
              <a:rPr lang="uk-UA" dirty="0" smtClean="0"/>
              <a:t>Змішана форма вини</a:t>
            </a:r>
          </a:p>
          <a:p>
            <a:pPr algn="ctr">
              <a:buNone/>
            </a:pPr>
            <a:endParaRPr lang="uk-UA" sz="1100" dirty="0" smtClean="0"/>
          </a:p>
          <a:p>
            <a:pPr algn="ctr">
              <a:buNone/>
            </a:pPr>
            <a:r>
              <a:rPr lang="uk-UA" sz="39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Суб’єкт –</a:t>
            </a:r>
            <a:r>
              <a:rPr lang="uk-UA" sz="41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p>
          <a:p>
            <a:pPr>
              <a:buNone/>
            </a:pPr>
            <a:r>
              <a:rPr lang="uk-UA" dirty="0" smtClean="0"/>
              <a:t>спеціальний – з 16 р. особа, яка є: </a:t>
            </a:r>
          </a:p>
          <a:p>
            <a:r>
              <a:rPr lang="uk-UA" dirty="0" smtClean="0"/>
              <a:t>відповідальною за технічний стан ТЗ і дотримання правил його експлуатації; </a:t>
            </a:r>
          </a:p>
          <a:p>
            <a:r>
              <a:rPr lang="uk-UA" dirty="0" smtClean="0"/>
              <a:t>водій; </a:t>
            </a:r>
          </a:p>
          <a:p>
            <a:r>
              <a:rPr lang="uk-UA" dirty="0" smtClean="0"/>
              <a:t>власник ТЗ.</a:t>
            </a:r>
          </a:p>
          <a:p>
            <a:endParaRPr lang="uk-UA" dirty="0"/>
          </a:p>
        </p:txBody>
      </p:sp>
      <p:pic>
        <p:nvPicPr>
          <p:cNvPr id="2050" name="Picture 2" descr="D:\Таня\лекції\МОИ ЛЕКЦИИ\Ос.ч\ІІ семестр\картинки\kto-oplachivaet-remont-mashiny-pri-dtp2.png"/>
          <p:cNvPicPr>
            <a:picLocks noChangeAspect="1" noChangeArrowheads="1"/>
          </p:cNvPicPr>
          <p:nvPr/>
        </p:nvPicPr>
        <p:blipFill>
          <a:blip r:embed="rId2" cstate="print"/>
          <a:srcRect/>
          <a:stretch>
            <a:fillRect/>
          </a:stretch>
        </p:blipFill>
        <p:spPr bwMode="auto">
          <a:xfrm>
            <a:off x="4761888" y="3752416"/>
            <a:ext cx="4382112" cy="3105584"/>
          </a:xfrm>
          <a:prstGeom prst="rect">
            <a:avLst/>
          </a:prstGeom>
          <a:noFill/>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6632"/>
            <a:ext cx="9144000" cy="6741368"/>
          </a:xfrm>
        </p:spPr>
        <p:txBody>
          <a:bodyPr>
            <a:noAutofit/>
          </a:bodyPr>
          <a:lstStyle/>
          <a:p>
            <a:pPr marL="0" lvl="0" indent="363538"/>
            <a:r>
              <a:rPr lang="uk-UA" sz="1800" dirty="0" smtClean="0"/>
              <a:t>Міжнародна конвенція про уніфікацію деяких правил про крим. юстицію у справах про зіткнення суден та інші події, пов’язані із судноплавством ,1952 р.</a:t>
            </a:r>
          </a:p>
          <a:p>
            <a:pPr marL="0" lvl="0" indent="363538"/>
            <a:r>
              <a:rPr lang="uk-UA" sz="1800" dirty="0" smtClean="0"/>
              <a:t>Конвенція про відкрите море від 29.04.1958 р.</a:t>
            </a:r>
          </a:p>
          <a:p>
            <a:pPr marL="0" lvl="0" indent="363538"/>
            <a:r>
              <a:rPr lang="uk-UA" sz="1800" dirty="0" smtClean="0"/>
              <a:t>Конвенція про злочини та деякі інші акти, що вчиняються на борту повітряних суден від 14.09.1963 р.</a:t>
            </a:r>
          </a:p>
          <a:p>
            <a:pPr marL="0" lvl="0" indent="363538"/>
            <a:r>
              <a:rPr lang="uk-UA" sz="1800" dirty="0" smtClean="0"/>
              <a:t>Європейська конвенція про покарання за дорожньо-транспортні злочинні діяння від 30.11.1964 р.</a:t>
            </a:r>
          </a:p>
          <a:p>
            <a:pPr marL="0" lvl="0" indent="363538"/>
            <a:r>
              <a:rPr lang="uk-UA" sz="1800" dirty="0" smtClean="0"/>
              <a:t>Конвенція про дорожній рух від 08.11.1968 р.</a:t>
            </a:r>
          </a:p>
          <a:p>
            <a:pPr marL="0" lvl="0" indent="363538"/>
            <a:r>
              <a:rPr lang="uk-UA" sz="1800" dirty="0" smtClean="0"/>
              <a:t>Європейська угода, що доповнює Конвенція про дорожній рух, 1971 р.</a:t>
            </a:r>
          </a:p>
          <a:p>
            <a:pPr marL="0" lvl="0" indent="363538"/>
            <a:r>
              <a:rPr lang="uk-UA" sz="1800" dirty="0" smtClean="0"/>
              <a:t>Європейська конвенція про міжнародні наслідки позбавлення права керування автотранспортними засобами, 1976 р.</a:t>
            </a:r>
          </a:p>
          <a:p>
            <a:pPr marL="0" lvl="0" indent="363538"/>
            <a:r>
              <a:rPr lang="uk-UA" sz="1800" dirty="0" smtClean="0"/>
              <a:t>Конвенція про боротьбу з незаконним захопленням повітряних суден 1970 </a:t>
            </a:r>
          </a:p>
          <a:p>
            <a:pPr marL="0" lvl="0" indent="363538"/>
            <a:r>
              <a:rPr lang="uk-UA" sz="1800" dirty="0" smtClean="0"/>
              <a:t>Конвенція про боротьбу з незаконними актами, спрямованими проти безпеки цивільної авіації від 23.09.1971 р.</a:t>
            </a:r>
          </a:p>
          <a:p>
            <a:pPr marL="0" lvl="0" indent="363538"/>
            <a:r>
              <a:rPr lang="uk-UA" sz="1800" dirty="0" smtClean="0"/>
              <a:t>Конвенція ООН з морського права від 10.12.1982 р.</a:t>
            </a:r>
          </a:p>
          <a:p>
            <a:pPr marL="0" lvl="0" indent="363538"/>
            <a:r>
              <a:rPr lang="uk-UA" sz="1800" dirty="0" smtClean="0"/>
              <a:t>Протокол про боротьбу з незаконними актами насильства в аеропортах, що обслуговують міжнародну цивільну авіацію, 1988 р.</a:t>
            </a:r>
          </a:p>
          <a:p>
            <a:pPr marL="0" lvl="0" indent="363538"/>
            <a:r>
              <a:rPr lang="uk-UA" sz="1800" u="sng" dirty="0" smtClean="0"/>
              <a:t>Правила дорожнього руху </a:t>
            </a:r>
            <a:r>
              <a:rPr lang="uk-UA" sz="1800" dirty="0" smtClean="0"/>
              <a:t>// затв. постановою КМУ від 10.10.2001 р.</a:t>
            </a:r>
          </a:p>
          <a:p>
            <a:pPr marL="0" lvl="0" indent="363538"/>
            <a:r>
              <a:rPr lang="uk-UA" sz="1800" u="sng" dirty="0" smtClean="0"/>
              <a:t>ППВСУ від 23.12.2005 р. № 14</a:t>
            </a:r>
            <a:r>
              <a:rPr lang="uk-UA" sz="1800" dirty="0" smtClean="0"/>
              <a:t> «Про практику застосування судами України законодавства у справах про деякі злочини проти безпеки дорожнього руху та експлуатації транспорту, а також про адміністративні правопорушення на транспорті»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p:spPr>
        <p:txBody>
          <a:bodyPr>
            <a:noAutofit/>
          </a:bodyPr>
          <a:lstStyle/>
          <a:p>
            <a:r>
              <a:rPr lang="uk-UA" sz="3200" dirty="0" smtClean="0"/>
              <a:t>Стаття 289. Незаконне заволодіння ТЗ</a:t>
            </a:r>
            <a:endParaRPr lang="uk-UA" sz="3200" dirty="0"/>
          </a:p>
        </p:txBody>
      </p:sp>
      <p:sp>
        <p:nvSpPr>
          <p:cNvPr id="3" name="Содержимое 2"/>
          <p:cNvSpPr>
            <a:spLocks noGrp="1"/>
          </p:cNvSpPr>
          <p:nvPr>
            <p:ph idx="1"/>
          </p:nvPr>
        </p:nvSpPr>
        <p:spPr>
          <a:xfrm>
            <a:off x="0" y="404664"/>
            <a:ext cx="9144000" cy="6453336"/>
          </a:xfrm>
        </p:spPr>
        <p:txBody>
          <a:bodyPr>
            <a:noAutofit/>
          </a:bodyPr>
          <a:lstStyle/>
          <a:p>
            <a:pPr marL="0" indent="363538" fontAlgn="base">
              <a:buNone/>
            </a:pPr>
            <a:r>
              <a:rPr lang="uk-UA" sz="2200" dirty="0" smtClean="0"/>
              <a:t>1. Незаконне заволодіння ТЗ - карається …</a:t>
            </a:r>
          </a:p>
          <a:p>
            <a:pPr marL="0" indent="363538" fontAlgn="base">
              <a:buNone/>
            </a:pPr>
            <a:endParaRPr lang="uk-UA" sz="800" dirty="0" smtClean="0"/>
          </a:p>
          <a:p>
            <a:pPr marL="0" indent="363538" fontAlgn="base">
              <a:buNone/>
            </a:pPr>
            <a:r>
              <a:rPr lang="uk-UA" sz="2200" dirty="0" smtClean="0"/>
              <a:t>2. Ті самі дії, вчинені повторно або за попередньою змовою групою осіб, або поєднані з насильством, що не є небезпечним для життя чи здоров'я потерпілого, або з погрозою застосування такого насильства, або вчинені з проникненням у приміщення чи інше сховище, або з використанням електронних пристроїв для втручання в роботу технічних засобів охорони, або якщо предметом незаконного заволодіння є ТЗ, вартість якого становить від 100 до 250 н.м.д.г., - караються ...</a:t>
            </a:r>
          </a:p>
          <a:p>
            <a:pPr marL="0" indent="363538" fontAlgn="base">
              <a:buNone/>
            </a:pPr>
            <a:endParaRPr lang="uk-UA" sz="800" dirty="0" smtClean="0"/>
          </a:p>
          <a:p>
            <a:pPr marL="0" indent="363538" fontAlgn="base">
              <a:buNone/>
            </a:pPr>
            <a:r>
              <a:rPr lang="uk-UA" sz="2200" dirty="0" smtClean="0"/>
              <a:t>3. Дії, передбачені ч. 1 або 2 цієї статті, вчинені організованою групою або поєднані з насильством, небезпечним для життя чи здоров'я потерпілого, або з погрозою застосування такого насильства, або якщо предметом незаконного заволодіння є ТЗ, вартість якого у 250 і більше разів перевищує н.м.д.г., - караються ...</a:t>
            </a:r>
          </a:p>
          <a:p>
            <a:pPr marL="0" indent="363538" fontAlgn="base">
              <a:buNone/>
            </a:pPr>
            <a:endParaRPr lang="uk-UA" sz="800" dirty="0" smtClean="0"/>
          </a:p>
          <a:p>
            <a:pPr marL="0" indent="363538" fontAlgn="base">
              <a:buNone/>
            </a:pPr>
            <a:r>
              <a:rPr lang="uk-UA" sz="2200" dirty="0" smtClean="0"/>
              <a:t>4. Звільняється від КВ судом особа, яка вперше вчинила дії, передбачені ч. 1 цією статті, та добровільно заявила про це правоохоронним органам, повернула ТЗ  власнику і повністю відшкодувала завдані збитки.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uk-UA" u="sng" dirty="0" smtClean="0"/>
              <a:t>ОСЗ</a:t>
            </a:r>
            <a:r>
              <a:rPr lang="uk-UA" dirty="0" smtClean="0"/>
              <a:t> –</a:t>
            </a:r>
            <a:endParaRPr lang="uk-UA" dirty="0"/>
          </a:p>
        </p:txBody>
      </p:sp>
      <p:sp>
        <p:nvSpPr>
          <p:cNvPr id="3" name="Содержимое 2"/>
          <p:cNvSpPr>
            <a:spLocks noGrp="1"/>
          </p:cNvSpPr>
          <p:nvPr>
            <p:ph idx="1"/>
          </p:nvPr>
        </p:nvSpPr>
        <p:spPr>
          <a:xfrm>
            <a:off x="457200" y="1196752"/>
            <a:ext cx="8229600" cy="5112608"/>
          </a:xfrm>
        </p:spPr>
        <p:txBody>
          <a:bodyPr/>
          <a:lstStyle/>
          <a:p>
            <a:r>
              <a:rPr lang="uk-UA" dirty="0" smtClean="0"/>
              <a:t>незаконне заволодіння ТЗ – вчинене умисно, з будь-якою метою протиправне вилучення будь-яким способом ТЗ у власника чи користувача всупереч їх волі (п. 1 примітки до ст. 289 КК)</a:t>
            </a:r>
          </a:p>
          <a:p>
            <a:pPr>
              <a:buNone/>
            </a:pPr>
            <a:endParaRPr lang="uk-UA" sz="1400" dirty="0" smtClean="0"/>
          </a:p>
          <a:p>
            <a:pPr algn="ctr">
              <a:buNone/>
            </a:pPr>
            <a:r>
              <a:rPr lang="uk-UA" b="1" u="sng" dirty="0" smtClean="0"/>
              <a:t>Способи</a:t>
            </a:r>
            <a:r>
              <a:rPr lang="uk-UA" b="1" dirty="0" smtClean="0"/>
              <a:t> –</a:t>
            </a:r>
            <a:r>
              <a:rPr lang="uk-UA" dirty="0" smtClean="0"/>
              <a:t> </a:t>
            </a:r>
          </a:p>
          <a:p>
            <a:r>
              <a:rPr lang="uk-UA" dirty="0" smtClean="0"/>
              <a:t>таємно / відкрито / обман / зловживання довірою (ч. 1) </a:t>
            </a:r>
          </a:p>
          <a:p>
            <a:pPr lvl="0"/>
            <a:r>
              <a:rPr lang="uk-UA" dirty="0" smtClean="0"/>
              <a:t>застосування насильства </a:t>
            </a:r>
          </a:p>
          <a:p>
            <a:pPr lvl="0">
              <a:buNone/>
            </a:pPr>
            <a:r>
              <a:rPr lang="uk-UA" dirty="0" smtClean="0"/>
              <a:t>або погроз (ч. 2)</a:t>
            </a:r>
          </a:p>
          <a:p>
            <a:pPr>
              <a:buNone/>
            </a:pPr>
            <a:endParaRPr lang="uk-UA" dirty="0"/>
          </a:p>
        </p:txBody>
      </p:sp>
      <p:pic>
        <p:nvPicPr>
          <p:cNvPr id="21506" name="Picture 2" descr="D:\Таня\лекции\МОИ ЛЕКЦИИ\Ос.ч\ІІ семестр\картинки\c660f428aff74b585b76e947d31d4c63.jpg"/>
          <p:cNvPicPr>
            <a:picLocks noChangeAspect="1" noChangeArrowheads="1"/>
          </p:cNvPicPr>
          <p:nvPr/>
        </p:nvPicPr>
        <p:blipFill>
          <a:blip r:embed="rId2" cstate="print"/>
          <a:srcRect/>
          <a:stretch>
            <a:fillRect/>
          </a:stretch>
        </p:blipFill>
        <p:spPr bwMode="auto">
          <a:xfrm>
            <a:off x="5004048" y="4221611"/>
            <a:ext cx="3923928" cy="263638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uk-UA" dirty="0" smtClean="0"/>
              <a:t>Правопорушення є закінченим з моменту:</a:t>
            </a:r>
            <a:endParaRPr lang="uk-UA" dirty="0"/>
          </a:p>
        </p:txBody>
      </p:sp>
      <p:sp>
        <p:nvSpPr>
          <p:cNvPr id="3" name="Содержимое 2"/>
          <p:cNvSpPr>
            <a:spLocks noGrp="1"/>
          </p:cNvSpPr>
          <p:nvPr>
            <p:ph idx="1"/>
          </p:nvPr>
        </p:nvSpPr>
        <p:spPr>
          <a:xfrm>
            <a:off x="179512" y="1052736"/>
            <a:ext cx="8784976" cy="5616624"/>
          </a:xfrm>
        </p:spPr>
        <p:txBody>
          <a:bodyPr/>
          <a:lstStyle/>
          <a:p>
            <a:pPr lvl="0"/>
            <a:r>
              <a:rPr lang="uk-UA" dirty="0" smtClean="0"/>
              <a:t>запуску двигуна</a:t>
            </a:r>
          </a:p>
          <a:p>
            <a:pPr lvl="0"/>
            <a:r>
              <a:rPr lang="uk-UA" dirty="0" smtClean="0"/>
              <a:t>початку його буксирування (зрушення з місця)</a:t>
            </a:r>
          </a:p>
          <a:p>
            <a:pPr lvl="0"/>
            <a:r>
              <a:rPr lang="uk-UA" dirty="0" smtClean="0"/>
              <a:t>завантаження на інший ТЗ</a:t>
            </a:r>
          </a:p>
          <a:p>
            <a:pPr lvl="0"/>
            <a:r>
              <a:rPr lang="uk-UA" dirty="0" smtClean="0"/>
              <a:t>примусове відсторонення осіб від керування, примушування їх до початку чи продовження руху</a:t>
            </a:r>
          </a:p>
          <a:p>
            <a:pPr>
              <a:buNone/>
            </a:pPr>
            <a:endParaRPr lang="uk-UA" dirty="0"/>
          </a:p>
        </p:txBody>
      </p:sp>
      <p:pic>
        <p:nvPicPr>
          <p:cNvPr id="22531" name="Picture 3" descr="D:\Таня\лекции\МОИ ЛЕКЦИИ\Ос.ч\ІІ семестр\картинки\images (2).jpg"/>
          <p:cNvPicPr>
            <a:picLocks noChangeAspect="1" noChangeArrowheads="1"/>
          </p:cNvPicPr>
          <p:nvPr/>
        </p:nvPicPr>
        <p:blipFill>
          <a:blip r:embed="rId2" cstate="print"/>
          <a:srcRect/>
          <a:stretch>
            <a:fillRect/>
          </a:stretch>
        </p:blipFill>
        <p:spPr bwMode="auto">
          <a:xfrm>
            <a:off x="136056" y="3789040"/>
            <a:ext cx="4471440" cy="3068960"/>
          </a:xfrm>
          <a:prstGeom prst="rect">
            <a:avLst/>
          </a:prstGeom>
          <a:noFill/>
          <a:effectLst>
            <a:softEdge rad="127000"/>
          </a:effectLst>
        </p:spPr>
      </p:pic>
      <p:pic>
        <p:nvPicPr>
          <p:cNvPr id="22532" name="Picture 4" descr="D:\Таня\лекции\МОИ ЛЕКЦИИ\Ос.ч\ІІ семестр\картинки\c1e3d499628dd90e96047739a21b19de.jpg"/>
          <p:cNvPicPr>
            <a:picLocks noChangeAspect="1" noChangeArrowheads="1"/>
          </p:cNvPicPr>
          <p:nvPr/>
        </p:nvPicPr>
        <p:blipFill>
          <a:blip r:embed="rId3" cstate="print"/>
          <a:srcRect/>
          <a:stretch>
            <a:fillRect/>
          </a:stretch>
        </p:blipFill>
        <p:spPr bwMode="auto">
          <a:xfrm>
            <a:off x="4522507" y="3789040"/>
            <a:ext cx="4621494" cy="3068961"/>
          </a:xfrm>
          <a:prstGeom prst="rect">
            <a:avLst/>
          </a:prstGeom>
          <a:noFill/>
          <a:effectLst>
            <a:softEdge rad="1270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u="sng" dirty="0" smtClean="0"/>
              <a:t>ССЗ</a:t>
            </a:r>
            <a:r>
              <a:rPr lang="uk-UA" dirty="0" smtClean="0"/>
              <a:t> – прямий умисел </a:t>
            </a:r>
            <a:endParaRPr lang="uk-UA" dirty="0"/>
          </a:p>
        </p:txBody>
      </p:sp>
      <p:sp>
        <p:nvSpPr>
          <p:cNvPr id="3" name="Содержимое 2"/>
          <p:cNvSpPr>
            <a:spLocks noGrp="1"/>
          </p:cNvSpPr>
          <p:nvPr>
            <p:ph idx="1"/>
          </p:nvPr>
        </p:nvSpPr>
        <p:spPr>
          <a:xfrm>
            <a:off x="179512" y="1484784"/>
            <a:ext cx="8964488" cy="5373216"/>
          </a:xfrm>
        </p:spPr>
        <p:txBody>
          <a:bodyPr>
            <a:normAutofit/>
          </a:bodyPr>
          <a:lstStyle/>
          <a:p>
            <a:r>
              <a:rPr lang="uk-UA" dirty="0" smtClean="0"/>
              <a:t>Мета незаконного заволодіння транспортним засобом законодавцем не конкретизована, а тому намір особи, яка незаконно заволоділа чужим транспортним засоби, може бути направлений на отримання грошової вигоди. </a:t>
            </a:r>
          </a:p>
          <a:p>
            <a:pPr>
              <a:buNone/>
            </a:pPr>
            <a:endParaRPr lang="uk-UA" dirty="0" smtClean="0"/>
          </a:p>
          <a:p>
            <a:pPr marL="2868613" indent="0" algn="r">
              <a:buNone/>
            </a:pPr>
            <a:r>
              <a:rPr lang="uk-UA" sz="1800" dirty="0" smtClean="0"/>
              <a:t>Постанова колегії суддів </a:t>
            </a:r>
          </a:p>
          <a:p>
            <a:pPr marL="2868613" indent="0" algn="r">
              <a:buNone/>
            </a:pPr>
            <a:r>
              <a:rPr lang="uk-UA" sz="1800" dirty="0" smtClean="0"/>
              <a:t>Першої судової палати </a:t>
            </a:r>
          </a:p>
          <a:p>
            <a:pPr marL="2868613" indent="0" algn="r">
              <a:buNone/>
            </a:pPr>
            <a:r>
              <a:rPr lang="uk-UA" sz="1800" dirty="0" smtClean="0"/>
              <a:t>Касаційного кримінального суду </a:t>
            </a:r>
          </a:p>
          <a:p>
            <a:pPr marL="2868613" indent="0" algn="r">
              <a:buNone/>
            </a:pPr>
            <a:r>
              <a:rPr lang="uk-UA" sz="1800" dirty="0" smtClean="0"/>
              <a:t>Верховного Суду </a:t>
            </a:r>
          </a:p>
          <a:p>
            <a:pPr marL="2868613" indent="0" algn="r">
              <a:buNone/>
            </a:pPr>
            <a:r>
              <a:rPr lang="uk-UA" sz="1800" u="sng" dirty="0" smtClean="0">
                <a:hlinkClick r:id="rId2"/>
              </a:rPr>
              <a:t>від 13.01.2022 р. № 521/10497/20</a:t>
            </a:r>
            <a:endParaRPr lang="uk-UA" sz="1800" dirty="0"/>
          </a:p>
        </p:txBody>
      </p:sp>
      <p:pic>
        <p:nvPicPr>
          <p:cNvPr id="1026" name="Picture 2" descr="D:\Таня\лекції\МОИ ЛЕКЦИИ\Ос.ч\ІІ семестр\картинки\JY4WkIj2fkw67lSTFt8BnXMU8k3Se-5j_large_width.jpg"/>
          <p:cNvPicPr>
            <a:picLocks noChangeAspect="1" noChangeArrowheads="1"/>
          </p:cNvPicPr>
          <p:nvPr/>
        </p:nvPicPr>
        <p:blipFill>
          <a:blip r:embed="rId3" cstate="print"/>
          <a:srcRect/>
          <a:stretch>
            <a:fillRect/>
          </a:stretch>
        </p:blipFill>
        <p:spPr bwMode="auto">
          <a:xfrm>
            <a:off x="179512" y="3678477"/>
            <a:ext cx="5400600" cy="3032849"/>
          </a:xfrm>
          <a:prstGeom prst="rect">
            <a:avLst/>
          </a:prstGeom>
          <a:noFill/>
          <a:effectLst>
            <a:softEdge rad="63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uk-UA" u="sng" dirty="0" smtClean="0"/>
              <a:t>Суб’єкт –</a:t>
            </a:r>
            <a:r>
              <a:rPr lang="uk-UA" dirty="0" smtClean="0"/>
              <a:t> </a:t>
            </a:r>
            <a:br>
              <a:rPr lang="uk-UA" dirty="0" smtClean="0"/>
            </a:br>
            <a:endParaRPr lang="uk-UA" dirty="0"/>
          </a:p>
        </p:txBody>
      </p:sp>
      <p:sp>
        <p:nvSpPr>
          <p:cNvPr id="3" name="Содержимое 2"/>
          <p:cNvSpPr>
            <a:spLocks noGrp="1"/>
          </p:cNvSpPr>
          <p:nvPr>
            <p:ph idx="1"/>
          </p:nvPr>
        </p:nvSpPr>
        <p:spPr>
          <a:xfrm>
            <a:off x="179512" y="1268760"/>
            <a:ext cx="8784976" cy="5400600"/>
          </a:xfrm>
        </p:spPr>
        <p:txBody>
          <a:bodyPr/>
          <a:lstStyle/>
          <a:p>
            <a:pPr algn="ctr"/>
            <a:r>
              <a:rPr lang="uk-UA" dirty="0" smtClean="0"/>
              <a:t>ч. 1 – з 16 років </a:t>
            </a:r>
          </a:p>
          <a:p>
            <a:pPr algn="ctr"/>
            <a:r>
              <a:rPr lang="uk-UA" dirty="0" smtClean="0"/>
              <a:t>ч. 2 – з 16 років!</a:t>
            </a:r>
          </a:p>
          <a:p>
            <a:endParaRPr lang="uk-UA" dirty="0"/>
          </a:p>
        </p:txBody>
      </p:sp>
      <p:pic>
        <p:nvPicPr>
          <p:cNvPr id="23554" name="Picture 2" descr="D:\Таня\лекции\МОИ ЛЕКЦИИ\Ос.ч\ІІ семестр\картинки\79e2c509a1d0ec5aa14781bdd8ee2a1e.jpg"/>
          <p:cNvPicPr>
            <a:picLocks noChangeAspect="1" noChangeArrowheads="1"/>
          </p:cNvPicPr>
          <p:nvPr/>
        </p:nvPicPr>
        <p:blipFill>
          <a:blip r:embed="rId2" cstate="print"/>
          <a:srcRect/>
          <a:stretch>
            <a:fillRect/>
          </a:stretch>
        </p:blipFill>
        <p:spPr bwMode="auto">
          <a:xfrm>
            <a:off x="1259632" y="2492896"/>
            <a:ext cx="6624736" cy="421333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784976" cy="6480720"/>
          </a:xfrm>
        </p:spPr>
        <p:txBody>
          <a:bodyPr>
            <a:normAutofit/>
          </a:bodyPr>
          <a:lstStyle/>
          <a:p>
            <a:pPr marL="0" indent="363538">
              <a:buNone/>
            </a:pPr>
            <a:r>
              <a:rPr lang="uk-UA" sz="2600" dirty="0" smtClean="0"/>
              <a:t>Заволодіння ТЗ </a:t>
            </a:r>
            <a:r>
              <a:rPr lang="uk-UA" sz="2600" u="sng" dirty="0" smtClean="0"/>
              <a:t>за попередньою змовою групою осіб</a:t>
            </a:r>
            <a:r>
              <a:rPr lang="uk-UA" sz="2600" dirty="0" smtClean="0"/>
              <a:t> має місце у випадках, коли 2 особи і більше заздалегідь, тобто до початку виконання дій, які становлять ОСЗ, домовилися про спільне його вчинення, незалежно від того, хто з них керував цим засобом. </a:t>
            </a:r>
          </a:p>
          <a:p>
            <a:pPr marL="0" indent="363538">
              <a:buNone/>
            </a:pPr>
            <a:r>
              <a:rPr lang="uk-UA" sz="2600" dirty="0" smtClean="0"/>
              <a:t>Проте не підлягають КВ за ст. 289 КК України особи, які не брали участі у вилученні ТЗ, але після заволодіння ним винною особою здійснили поїздку на ньому  </a:t>
            </a:r>
          </a:p>
          <a:p>
            <a:pPr marL="0" indent="363538">
              <a:buNone/>
            </a:pPr>
            <a:endParaRPr lang="uk-UA" sz="2600" dirty="0" smtClean="0"/>
          </a:p>
          <a:p>
            <a:pPr marL="0" indent="0">
              <a:buNone/>
            </a:pPr>
            <a:r>
              <a:rPr lang="uk-UA" sz="2400" i="1" dirty="0" smtClean="0"/>
              <a:t>// Ухвала колегії суддів </a:t>
            </a:r>
          </a:p>
          <a:p>
            <a:pPr marL="0" indent="0">
              <a:buNone/>
            </a:pPr>
            <a:r>
              <a:rPr lang="uk-UA" sz="2400" i="1" dirty="0" smtClean="0"/>
              <a:t>судової палати у </a:t>
            </a:r>
          </a:p>
          <a:p>
            <a:pPr marL="0" indent="0">
              <a:buNone/>
            </a:pPr>
            <a:r>
              <a:rPr lang="uk-UA" sz="2400" i="1" dirty="0" smtClean="0"/>
              <a:t>кримінальних справах ВССУ </a:t>
            </a:r>
          </a:p>
          <a:p>
            <a:pPr marL="0" indent="0">
              <a:buNone/>
            </a:pPr>
            <a:r>
              <a:rPr lang="uk-UA" sz="2400" i="1" dirty="0" smtClean="0"/>
              <a:t>з розгляду цивільних і </a:t>
            </a:r>
          </a:p>
          <a:p>
            <a:pPr marL="0" indent="0">
              <a:buNone/>
            </a:pPr>
            <a:r>
              <a:rPr lang="uk-UA" sz="2400" i="1" dirty="0" smtClean="0"/>
              <a:t>кримінальних справ </a:t>
            </a:r>
          </a:p>
          <a:p>
            <a:pPr marL="0" indent="0">
              <a:buNone/>
            </a:pPr>
            <a:r>
              <a:rPr lang="uk-UA" sz="2400" i="1" dirty="0" smtClean="0"/>
              <a:t>від 19.02.2015 р. </a:t>
            </a:r>
            <a:endParaRPr lang="uk-UA" sz="2400" dirty="0" smtClean="0"/>
          </a:p>
          <a:p>
            <a:pPr>
              <a:buNone/>
            </a:pPr>
            <a:endParaRPr lang="uk-UA" dirty="0"/>
          </a:p>
        </p:txBody>
      </p:sp>
      <p:pic>
        <p:nvPicPr>
          <p:cNvPr id="24578" name="Picture 2" descr="D:\Таня\лекции\МОИ ЛЕКЦИИ\Ос.ч\ІІ семестр\картинки\AJ_Gone-in-60-Sec_mw_25.jpg"/>
          <p:cNvPicPr>
            <a:picLocks noChangeAspect="1" noChangeArrowheads="1"/>
          </p:cNvPicPr>
          <p:nvPr/>
        </p:nvPicPr>
        <p:blipFill>
          <a:blip r:embed="rId2" cstate="print"/>
          <a:srcRect/>
          <a:stretch>
            <a:fillRect/>
          </a:stretch>
        </p:blipFill>
        <p:spPr bwMode="auto">
          <a:xfrm>
            <a:off x="4067943" y="3573016"/>
            <a:ext cx="4974201" cy="31373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a:bodyPr>
          <a:lstStyle/>
          <a:p>
            <a:pPr lvl="0" fontAlgn="base"/>
            <a:r>
              <a:rPr lang="uk-UA" dirty="0" smtClean="0"/>
              <a:t>авіатранспорт</a:t>
            </a:r>
            <a:br>
              <a:rPr lang="uk-UA" dirty="0" smtClean="0"/>
            </a:br>
            <a:r>
              <a:rPr lang="uk-UA" dirty="0" smtClean="0"/>
              <a:t>автомобільний транспорт </a:t>
            </a:r>
            <a:br>
              <a:rPr lang="uk-UA" dirty="0" smtClean="0"/>
            </a:br>
            <a:r>
              <a:rPr lang="uk-UA" dirty="0" smtClean="0"/>
              <a:t>водний транспорт</a:t>
            </a:r>
            <a:br>
              <a:rPr lang="uk-UA" dirty="0" smtClean="0"/>
            </a:br>
            <a:r>
              <a:rPr lang="uk-UA" dirty="0" smtClean="0"/>
              <a:t>залізничний транспорт</a:t>
            </a:r>
            <a:endParaRPr lang="uk-UA" dirty="0"/>
          </a:p>
        </p:txBody>
      </p:sp>
      <p:pic>
        <p:nvPicPr>
          <p:cNvPr id="2050" name="Picture 2" descr="D:\Таня\лекции\МОИ ЛЕКЦИИ\Ос.ч\ІІ семестр\картинки\1.jpg"/>
          <p:cNvPicPr>
            <a:picLocks noGrp="1" noChangeAspect="1" noChangeArrowheads="1"/>
          </p:cNvPicPr>
          <p:nvPr>
            <p:ph idx="1"/>
          </p:nvPr>
        </p:nvPicPr>
        <p:blipFill>
          <a:blip r:embed="rId2" cstate="print"/>
          <a:srcRect/>
          <a:stretch>
            <a:fillRect/>
          </a:stretch>
        </p:blipFill>
        <p:spPr bwMode="auto">
          <a:xfrm>
            <a:off x="2195736" y="2996952"/>
            <a:ext cx="4896544" cy="36588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u="sng" dirty="0" smtClean="0"/>
              <a:t>Рівень небезпечності різних видів транспорту:</a:t>
            </a:r>
            <a:endParaRPr lang="uk-UA" dirty="0"/>
          </a:p>
        </p:txBody>
      </p:sp>
      <p:sp>
        <p:nvSpPr>
          <p:cNvPr id="3" name="Текст 2"/>
          <p:cNvSpPr>
            <a:spLocks noGrp="1"/>
          </p:cNvSpPr>
          <p:nvPr>
            <p:ph type="body" idx="1"/>
          </p:nvPr>
        </p:nvSpPr>
        <p:spPr>
          <a:xfrm>
            <a:off x="457200" y="1535112"/>
            <a:ext cx="4040188" cy="1101800"/>
          </a:xfrm>
        </p:spPr>
        <p:txBody>
          <a:bodyPr>
            <a:normAutofit/>
          </a:bodyPr>
          <a:lstStyle/>
          <a:p>
            <a:r>
              <a:rPr lang="uk-UA" dirty="0" smtClean="0"/>
              <a:t>Опитування серед звичайних людей</a:t>
            </a:r>
          </a:p>
        </p:txBody>
      </p:sp>
      <p:sp>
        <p:nvSpPr>
          <p:cNvPr id="4" name="Текст 3"/>
          <p:cNvSpPr>
            <a:spLocks noGrp="1"/>
          </p:cNvSpPr>
          <p:nvPr>
            <p:ph type="body" sz="half" idx="3"/>
          </p:nvPr>
        </p:nvSpPr>
        <p:spPr>
          <a:xfrm>
            <a:off x="4645025" y="1535112"/>
            <a:ext cx="4319463" cy="1101800"/>
          </a:xfrm>
        </p:spPr>
        <p:txBody>
          <a:bodyPr>
            <a:normAutofit/>
          </a:bodyPr>
          <a:lstStyle/>
          <a:p>
            <a:r>
              <a:rPr lang="uk-UA" dirty="0" smtClean="0"/>
              <a:t>Рейтинг, складений вченими</a:t>
            </a:r>
          </a:p>
        </p:txBody>
      </p:sp>
      <p:sp>
        <p:nvSpPr>
          <p:cNvPr id="5" name="Содержимое 4"/>
          <p:cNvSpPr>
            <a:spLocks noGrp="1"/>
          </p:cNvSpPr>
          <p:nvPr>
            <p:ph sz="quarter" idx="2"/>
          </p:nvPr>
        </p:nvSpPr>
        <p:spPr>
          <a:xfrm>
            <a:off x="457200" y="2420888"/>
            <a:ext cx="4040188" cy="3705275"/>
          </a:xfrm>
        </p:spPr>
        <p:txBody>
          <a:bodyPr/>
          <a:lstStyle/>
          <a:p>
            <a:pPr lvl="0" fontAlgn="base"/>
            <a:r>
              <a:rPr lang="uk-UA" dirty="0" smtClean="0"/>
              <a:t>авіатранспорт;</a:t>
            </a:r>
          </a:p>
          <a:p>
            <a:pPr lvl="0" fontAlgn="base"/>
            <a:r>
              <a:rPr lang="uk-UA" dirty="0" smtClean="0"/>
              <a:t>водний транспорт;</a:t>
            </a:r>
          </a:p>
          <a:p>
            <a:pPr lvl="0" fontAlgn="base"/>
            <a:r>
              <a:rPr lang="uk-UA" dirty="0" smtClean="0"/>
              <a:t>автомобільний;</a:t>
            </a:r>
          </a:p>
          <a:p>
            <a:pPr lvl="0" fontAlgn="base"/>
            <a:r>
              <a:rPr lang="uk-UA" dirty="0" smtClean="0"/>
              <a:t>залізничний.</a:t>
            </a:r>
          </a:p>
          <a:p>
            <a:pPr>
              <a:buNone/>
            </a:pPr>
            <a:endParaRPr lang="uk-UA" dirty="0"/>
          </a:p>
        </p:txBody>
      </p:sp>
      <p:sp>
        <p:nvSpPr>
          <p:cNvPr id="6" name="Содержимое 5"/>
          <p:cNvSpPr>
            <a:spLocks noGrp="1"/>
          </p:cNvSpPr>
          <p:nvPr>
            <p:ph sz="quarter" idx="4"/>
          </p:nvPr>
        </p:nvSpPr>
        <p:spPr>
          <a:xfrm>
            <a:off x="4644008" y="2420888"/>
            <a:ext cx="4320481" cy="3096345"/>
          </a:xfrm>
        </p:spPr>
        <p:txBody>
          <a:bodyPr>
            <a:normAutofit/>
          </a:bodyPr>
          <a:lstStyle/>
          <a:p>
            <a:pPr lvl="0" fontAlgn="base"/>
            <a:r>
              <a:rPr lang="uk-UA" dirty="0" smtClean="0"/>
              <a:t>автомобільний;</a:t>
            </a:r>
          </a:p>
          <a:p>
            <a:pPr lvl="0" fontAlgn="base"/>
            <a:r>
              <a:rPr lang="uk-UA" dirty="0" smtClean="0"/>
              <a:t>водний;</a:t>
            </a:r>
          </a:p>
          <a:p>
            <a:pPr lvl="0" fontAlgn="base"/>
            <a:r>
              <a:rPr lang="uk-UA" dirty="0" smtClean="0"/>
              <a:t>залізничний;</a:t>
            </a:r>
          </a:p>
          <a:p>
            <a:r>
              <a:rPr lang="uk-UA" dirty="0" smtClean="0"/>
              <a:t>авіатранспорт.</a:t>
            </a:r>
            <a:endParaRPr lang="uk-UA" dirty="0"/>
          </a:p>
        </p:txBody>
      </p:sp>
      <p:pic>
        <p:nvPicPr>
          <p:cNvPr id="3074" name="Picture 2" descr="D:\Таня\лекции\МОИ ЛЕКЦИИ\Ос.ч\ІІ семестр\картинки\eVaM5qVufkc.jpg"/>
          <p:cNvPicPr>
            <a:picLocks noChangeAspect="1" noChangeArrowheads="1"/>
          </p:cNvPicPr>
          <p:nvPr/>
        </p:nvPicPr>
        <p:blipFill>
          <a:blip r:embed="rId2" cstate="print"/>
          <a:srcRect/>
          <a:stretch>
            <a:fillRect/>
          </a:stretch>
        </p:blipFill>
        <p:spPr bwMode="auto">
          <a:xfrm>
            <a:off x="0" y="4194042"/>
            <a:ext cx="3995936" cy="2663958"/>
          </a:xfrm>
          <a:prstGeom prst="rect">
            <a:avLst/>
          </a:prstGeom>
          <a:noFill/>
        </p:spPr>
      </p:pic>
      <p:pic>
        <p:nvPicPr>
          <p:cNvPr id="3075" name="Picture 3" descr="D:\Таня\лекции\МОИ ЛЕКЦИИ\Ос.ч\ІІ семестр\картинки\avtobus+transport+avtotransport+gorodskoj+transport+14848265016.jpg"/>
          <p:cNvPicPr>
            <a:picLocks noChangeAspect="1" noChangeArrowheads="1"/>
          </p:cNvPicPr>
          <p:nvPr/>
        </p:nvPicPr>
        <p:blipFill>
          <a:blip r:embed="rId3" cstate="print"/>
          <a:srcRect/>
          <a:stretch>
            <a:fillRect/>
          </a:stretch>
        </p:blipFill>
        <p:spPr bwMode="auto">
          <a:xfrm>
            <a:off x="4932041" y="4206297"/>
            <a:ext cx="4211960" cy="26517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Транспорт –</a:t>
            </a:r>
            <a:endParaRPr lang="uk-UA" dirty="0"/>
          </a:p>
        </p:txBody>
      </p:sp>
      <p:sp>
        <p:nvSpPr>
          <p:cNvPr id="3" name="Содержимое 2"/>
          <p:cNvSpPr>
            <a:spLocks noGrp="1"/>
          </p:cNvSpPr>
          <p:nvPr>
            <p:ph idx="1"/>
          </p:nvPr>
        </p:nvSpPr>
        <p:spPr/>
        <p:txBody>
          <a:bodyPr/>
          <a:lstStyle/>
          <a:p>
            <a:r>
              <a:rPr lang="uk-UA" dirty="0" smtClean="0"/>
              <a:t>це галузь, що обслуговує різні види й ділянки перевезень і має в своєму розпорядженні всі види перевізних засобів. </a:t>
            </a:r>
          </a:p>
          <a:p>
            <a:endParaRPr lang="uk-UA" dirty="0" smtClean="0"/>
          </a:p>
          <a:p>
            <a:r>
              <a:rPr lang="uk-UA" dirty="0" smtClean="0"/>
              <a:t>!! Але в кримінально-правовому значенні це не лише перевезення когось чи чогось, але й транспортування нафти і газу за допомогою трубопроводів.</a:t>
            </a: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Родовий об’єкт –</a:t>
            </a:r>
            <a:endParaRPr lang="uk-UA" dirty="0"/>
          </a:p>
        </p:txBody>
      </p:sp>
      <p:sp>
        <p:nvSpPr>
          <p:cNvPr id="3" name="Содержимое 2"/>
          <p:cNvSpPr>
            <a:spLocks noGrp="1"/>
          </p:cNvSpPr>
          <p:nvPr>
            <p:ph idx="1"/>
          </p:nvPr>
        </p:nvSpPr>
        <p:spPr/>
        <p:txBody>
          <a:bodyPr/>
          <a:lstStyle/>
          <a:p>
            <a:r>
              <a:rPr lang="uk-UA" dirty="0" smtClean="0"/>
              <a:t>відносини, які забезпечують безпеку руху та експлуатації усіх видів транспорту.</a:t>
            </a:r>
          </a:p>
          <a:p>
            <a:endParaRPr lang="uk-UA" dirty="0" smtClean="0"/>
          </a:p>
          <a:p>
            <a:pPr algn="ctr">
              <a:buNone/>
            </a:pPr>
            <a:r>
              <a:rPr lang="uk-UA" b="1" u="sng" dirty="0" smtClean="0"/>
              <a:t>Безпосередні об’єкти</a:t>
            </a:r>
            <a:r>
              <a:rPr lang="uk-UA" b="1" dirty="0" smtClean="0"/>
              <a:t> </a:t>
            </a:r>
          </a:p>
          <a:p>
            <a:pPr marL="174625" indent="-38100">
              <a:buNone/>
            </a:pPr>
            <a:r>
              <a:rPr lang="uk-UA" dirty="0" smtClean="0"/>
              <a:t>лежать в площині родового об’єкту і мають специфіку залежно, насамперед, від видів ТЗ, на яких скоюються злочини та від характеру ОСЗ.</a:t>
            </a:r>
          </a:p>
          <a:p>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Предмет крим. правопорушення</a:t>
            </a:r>
            <a:endParaRPr lang="uk-UA" dirty="0"/>
          </a:p>
        </p:txBody>
      </p:sp>
      <p:sp>
        <p:nvSpPr>
          <p:cNvPr id="3" name="Содержимое 2"/>
          <p:cNvSpPr>
            <a:spLocks noGrp="1"/>
          </p:cNvSpPr>
          <p:nvPr>
            <p:ph idx="1"/>
          </p:nvPr>
        </p:nvSpPr>
        <p:spPr>
          <a:xfrm>
            <a:off x="395536" y="1196752"/>
            <a:ext cx="8424936" cy="5400600"/>
          </a:xfrm>
        </p:spPr>
        <p:txBody>
          <a:bodyPr>
            <a:normAutofit/>
          </a:bodyPr>
          <a:lstStyle/>
          <a:p>
            <a:r>
              <a:rPr lang="uk-UA" u="sng" dirty="0" smtClean="0"/>
              <a:t>ТЗ</a:t>
            </a:r>
            <a:r>
              <a:rPr lang="uk-UA" dirty="0" smtClean="0"/>
              <a:t> – пристрій, призначений для перевезення людей і (або) вантажу, а також встановленого на ньому спеціального обладнання чи механізмів (п. 1.10 Правил дорожнього руху).</a:t>
            </a:r>
          </a:p>
          <a:p>
            <a:pPr lvl="0"/>
            <a:r>
              <a:rPr lang="uk-UA" dirty="0" smtClean="0"/>
              <a:t>Шляхи сполучення</a:t>
            </a:r>
          </a:p>
          <a:p>
            <a:pPr lvl="0"/>
            <a:r>
              <a:rPr lang="uk-UA" dirty="0" smtClean="0"/>
              <a:t>Споруди на шляхах сполучення</a:t>
            </a:r>
          </a:p>
          <a:p>
            <a:pPr lvl="0"/>
            <a:r>
              <a:rPr lang="uk-UA" dirty="0" smtClean="0"/>
              <a:t>Транспортні комунікації</a:t>
            </a:r>
          </a:p>
          <a:p>
            <a:pPr lvl="0"/>
            <a:r>
              <a:rPr lang="uk-UA" dirty="0" smtClean="0"/>
              <a:t>Вокзали</a:t>
            </a:r>
          </a:p>
          <a:p>
            <a:pPr lvl="0"/>
            <a:r>
              <a:rPr lang="uk-UA" dirty="0" smtClean="0"/>
              <a:t>Засоби зв’язку, сигналізації, автоматизації, які забезпечують безпеку руху транспортних засобів.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1080120"/>
          </a:xfrm>
        </p:spPr>
        <p:txBody>
          <a:bodyPr>
            <a:noAutofit/>
          </a:bodyPr>
          <a:lstStyle/>
          <a:p>
            <a:r>
              <a:rPr lang="uk-UA" sz="2400" dirty="0" smtClean="0"/>
              <a:t>Стаття 286. Порушення правил безпеки дорожнього руху або експлуатації транспорту особами, які керують транспортними засобами</a:t>
            </a:r>
            <a:endParaRPr lang="uk-UA" sz="2400" dirty="0"/>
          </a:p>
        </p:txBody>
      </p:sp>
      <p:sp>
        <p:nvSpPr>
          <p:cNvPr id="3" name="Содержимое 2"/>
          <p:cNvSpPr>
            <a:spLocks noGrp="1"/>
          </p:cNvSpPr>
          <p:nvPr>
            <p:ph idx="1"/>
          </p:nvPr>
        </p:nvSpPr>
        <p:spPr>
          <a:xfrm>
            <a:off x="179512" y="1412776"/>
            <a:ext cx="8784976" cy="5256584"/>
          </a:xfrm>
        </p:spPr>
        <p:txBody>
          <a:bodyPr>
            <a:noAutofit/>
          </a:bodyPr>
          <a:lstStyle/>
          <a:p>
            <a:pPr marL="0" indent="363538" fontAlgn="base">
              <a:buNone/>
            </a:pPr>
            <a:r>
              <a:rPr lang="uk-UA" dirty="0" smtClean="0"/>
              <a:t>1. Порушення правил безпеки дорожнього руху або експлуатації транспорту особою, яка керує ТЗ, що спричинило потерпілому середньої тяжкості тілесне ушкодження, -</a:t>
            </a:r>
          </a:p>
          <a:p>
            <a:pPr marL="0" indent="363538" fontAlgn="base">
              <a:buNone/>
            </a:pPr>
            <a:r>
              <a:rPr lang="uk-UA" dirty="0" smtClean="0"/>
              <a:t>карається ... </a:t>
            </a:r>
          </a:p>
          <a:p>
            <a:pPr marL="0" indent="363538" fontAlgn="base">
              <a:buNone/>
            </a:pPr>
            <a:r>
              <a:rPr lang="uk-UA" dirty="0" smtClean="0"/>
              <a:t>2. Ті самі діяння, якщо вони спричинили смерть потерпілого або заподіяли тяжке тілесне ушкодження, -</a:t>
            </a:r>
          </a:p>
          <a:p>
            <a:pPr marL="0" indent="363538" fontAlgn="base">
              <a:buNone/>
            </a:pPr>
            <a:r>
              <a:rPr lang="uk-UA" dirty="0" smtClean="0"/>
              <a:t>караються ...</a:t>
            </a:r>
          </a:p>
          <a:p>
            <a:pPr marL="0" indent="363538" fontAlgn="base">
              <a:buNone/>
            </a:pPr>
            <a:r>
              <a:rPr lang="uk-UA" dirty="0" smtClean="0"/>
              <a:t>3. Діяння, передбачені ч. 1 цієї статті, якщо вони спричинили загибель кількох осіб, -</a:t>
            </a:r>
          </a:p>
          <a:p>
            <a:pPr marL="0" indent="363538" fontAlgn="base">
              <a:buNone/>
            </a:pPr>
            <a:r>
              <a:rPr lang="uk-UA" dirty="0" smtClean="0"/>
              <a:t>караються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uk-UA" dirty="0" smtClean="0"/>
              <a:t>Транспортні засоби - </a:t>
            </a:r>
            <a:endParaRPr lang="uk-UA" dirty="0"/>
          </a:p>
        </p:txBody>
      </p:sp>
      <p:sp>
        <p:nvSpPr>
          <p:cNvPr id="3" name="Содержимое 2"/>
          <p:cNvSpPr>
            <a:spLocks noGrp="1"/>
          </p:cNvSpPr>
          <p:nvPr>
            <p:ph idx="1"/>
          </p:nvPr>
        </p:nvSpPr>
        <p:spPr>
          <a:xfrm>
            <a:off x="457200" y="1196752"/>
            <a:ext cx="8229600" cy="5112608"/>
          </a:xfrm>
        </p:spPr>
        <p:txBody>
          <a:bodyPr/>
          <a:lstStyle/>
          <a:p>
            <a:r>
              <a:rPr lang="uk-UA" dirty="0" smtClean="0"/>
              <a:t>всі види автомобілів, трактори та інші самохідні машини, трамваї і тролейбуси, а також мотоцикли та інші механічні транспортні засоби</a:t>
            </a:r>
          </a:p>
          <a:p>
            <a:pPr algn="ctr">
              <a:buNone/>
            </a:pPr>
            <a:endParaRPr lang="uk-UA" dirty="0" smtClean="0"/>
          </a:p>
          <a:p>
            <a:pPr algn="ctr">
              <a:buNone/>
            </a:pPr>
            <a:r>
              <a:rPr lang="uk-UA" dirty="0" smtClean="0"/>
              <a:t>(для </a:t>
            </a:r>
            <a:r>
              <a:rPr lang="uk-UA" u="sng" dirty="0" smtClean="0">
                <a:hlinkClick r:id="rId2"/>
              </a:rPr>
              <a:t>статей 286-1, 287</a:t>
            </a:r>
            <a:r>
              <a:rPr lang="uk-UA" dirty="0" smtClean="0"/>
              <a:t>, </a:t>
            </a:r>
            <a:r>
              <a:rPr lang="uk-UA" u="sng" dirty="0" smtClean="0">
                <a:hlinkClick r:id="rId2"/>
              </a:rPr>
              <a:t>289</a:t>
            </a:r>
            <a:r>
              <a:rPr lang="uk-UA" dirty="0" smtClean="0"/>
              <a:t> і </a:t>
            </a:r>
            <a:r>
              <a:rPr lang="uk-UA" u="sng" dirty="0" smtClean="0">
                <a:hlinkClick r:id="rId2"/>
              </a:rPr>
              <a:t>290</a:t>
            </a:r>
            <a:r>
              <a:rPr lang="uk-UA" dirty="0" smtClean="0"/>
              <a:t>  КК України)</a:t>
            </a:r>
          </a:p>
          <a:p>
            <a:pPr algn="ctr">
              <a:buNone/>
            </a:pPr>
            <a:endParaRPr lang="uk-UA" dirty="0" smtClean="0"/>
          </a:p>
          <a:p>
            <a:pPr algn="ctr">
              <a:buNone/>
            </a:pPr>
            <a:r>
              <a:rPr lang="uk-UA" dirty="0" smtClean="0"/>
              <a:t>Загальне визначення механічних ТЗ див. у п. 1.10 Правил дорожнього руху</a:t>
            </a: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rgbClr val="003E75"/>
      </a:dk1>
      <a:lt1>
        <a:sysClr val="window" lastClr="FFFFFF"/>
      </a:lt1>
      <a:dk2>
        <a:srgbClr val="007DEA"/>
      </a:dk2>
      <a:lt2>
        <a:srgbClr val="D6ECFF"/>
      </a:lt2>
      <a:accent1>
        <a:srgbClr val="FFFFFF"/>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TotalTime>
  <Words>1595</Words>
  <Application>Microsoft Office PowerPoint</Application>
  <PresentationFormat>Экран (4:3)</PresentationFormat>
  <Paragraphs>159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Кримінальні правопорушення проти безпеки руху та експлуатації транспорту</vt:lpstr>
      <vt:lpstr>Слайд 2</vt:lpstr>
      <vt:lpstr>авіатранспорт автомобільний транспорт  водний транспорт залізничний транспорт</vt:lpstr>
      <vt:lpstr>Рівень небезпечності різних видів транспорту:</vt:lpstr>
      <vt:lpstr>Транспорт –</vt:lpstr>
      <vt:lpstr>Родовий об’єкт –</vt:lpstr>
      <vt:lpstr>Предмет крим. правопорушення</vt:lpstr>
      <vt:lpstr>Стаття 286. Порушення правил безпеки дорожнього руху або експлуатації транспорту особами, які керують транспортними засобами</vt:lpstr>
      <vt:lpstr>Транспортні засоби - </vt:lpstr>
      <vt:lpstr>Форми діяння:</vt:lpstr>
      <vt:lpstr>СНН:</vt:lpstr>
      <vt:lpstr>ПЗ -</vt:lpstr>
      <vt:lpstr>ССЗ –</vt:lpstr>
      <vt:lpstr>Стаття 287. Випуск в експлуатацію технічно несправних транспортних засобів або інше порушення їх експлуатації</vt:lpstr>
      <vt:lpstr>Діяння:</vt:lpstr>
      <vt:lpstr>Слайд 16</vt:lpstr>
      <vt:lpstr>Слайд 17</vt:lpstr>
      <vt:lpstr>СНН –</vt:lpstr>
      <vt:lpstr>ССЗ –</vt:lpstr>
      <vt:lpstr>Стаття 289. Незаконне заволодіння ТЗ</vt:lpstr>
      <vt:lpstr>ОСЗ –</vt:lpstr>
      <vt:lpstr>Правопорушення є закінченим з моменту:</vt:lpstr>
      <vt:lpstr>ССЗ – прямий умисел </vt:lpstr>
      <vt:lpstr>Суб’єкт –  </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Злочини проти безпеки руху та експлуатації транспорту</dc:title>
  <dc:creator>Танюша</dc:creator>
  <cp:lastModifiedBy>RePack by SPecialiST</cp:lastModifiedBy>
  <cp:revision>15</cp:revision>
  <dcterms:created xsi:type="dcterms:W3CDTF">2017-02-16T19:32:35Z</dcterms:created>
  <dcterms:modified xsi:type="dcterms:W3CDTF">2022-02-20T20:03:54Z</dcterms:modified>
</cp:coreProperties>
</file>