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3" r:id="rId6"/>
    <p:sldId id="281" r:id="rId7"/>
    <p:sldId id="282" r:id="rId8"/>
    <p:sldId id="262" r:id="rId9"/>
    <p:sldId id="264" r:id="rId10"/>
    <p:sldId id="265" r:id="rId11"/>
    <p:sldId id="266" r:id="rId12"/>
    <p:sldId id="267" r:id="rId13"/>
    <p:sldId id="268" r:id="rId14"/>
    <p:sldId id="269" r:id="rId15"/>
    <p:sldId id="270" r:id="rId16"/>
    <p:sldId id="271" r:id="rId17"/>
    <p:sldId id="272" r:id="rId18"/>
    <p:sldId id="273" r:id="rId19"/>
    <p:sldId id="283" r:id="rId20"/>
    <p:sldId id="285" r:id="rId21"/>
    <p:sldId id="284" r:id="rId22"/>
    <p:sldId id="274" r:id="rId23"/>
    <p:sldId id="275" r:id="rId24"/>
    <p:sldId id="286" r:id="rId25"/>
    <p:sldId id="276" r:id="rId26"/>
    <p:sldId id="277" r:id="rId27"/>
    <p:sldId id="278" r:id="rId28"/>
    <p:sldId id="27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04.04.2022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620688"/>
            <a:ext cx="8229600" cy="2520280"/>
          </a:xfrm>
        </p:spPr>
        <p:txBody>
          <a:bodyPr>
            <a:normAutofit fontScale="90000"/>
          </a:bodyPr>
          <a:lstStyle/>
          <a:p>
            <a:r>
              <a:rPr lang="uk-UA" dirty="0" smtClean="0"/>
              <a:t>Кримінальні правопорушення </a:t>
            </a:r>
            <a:r>
              <a:rPr lang="uk-UA" dirty="0" smtClean="0"/>
              <a:t>ПРОТИ ГРОМАДСЬКОГО ПОРЯДКУ ТА МОРАЛЬНОСТІ</a:t>
            </a:r>
            <a:endParaRPr lang="uk-UA" dirty="0"/>
          </a:p>
        </p:txBody>
      </p:sp>
      <p:sp>
        <p:nvSpPr>
          <p:cNvPr id="3" name="Подзаголовок 2"/>
          <p:cNvSpPr>
            <a:spLocks noGrp="1"/>
          </p:cNvSpPr>
          <p:nvPr>
            <p:ph type="subTitle" idx="1"/>
          </p:nvPr>
        </p:nvSpPr>
        <p:spPr>
          <a:xfrm>
            <a:off x="395536" y="3140968"/>
            <a:ext cx="8352928" cy="3193646"/>
          </a:xfrm>
        </p:spPr>
        <p:txBody>
          <a:bodyPr>
            <a:normAutofit fontScale="92500" lnSpcReduction="10000"/>
          </a:bodyPr>
          <a:lstStyle/>
          <a:p>
            <a:pPr lvl="0" algn="l">
              <a:lnSpc>
                <a:spcPct val="150000"/>
              </a:lnSpc>
            </a:pPr>
            <a:r>
              <a:rPr lang="uk-UA" dirty="0" smtClean="0"/>
              <a:t>1. Групове порушення громадського порядку (ст. 293 КК)  та масові заворушення (ст. 294 КК)</a:t>
            </a:r>
          </a:p>
          <a:p>
            <a:pPr lvl="0" algn="l">
              <a:lnSpc>
                <a:spcPct val="150000"/>
              </a:lnSpc>
            </a:pPr>
            <a:r>
              <a:rPr lang="uk-UA" dirty="0" smtClean="0"/>
              <a:t>2. Хуліганство (ст. 296 КК)</a:t>
            </a:r>
          </a:p>
          <a:p>
            <a:pPr lvl="0" algn="l">
              <a:lnSpc>
                <a:spcPct val="150000"/>
              </a:lnSpc>
            </a:pPr>
            <a:r>
              <a:rPr lang="uk-UA" dirty="0" smtClean="0"/>
              <a:t>3. Втягнення неповнолітніх у </a:t>
            </a:r>
            <a:r>
              <a:rPr lang="uk-UA" dirty="0" smtClean="0"/>
              <a:t>протиправну діяльність </a:t>
            </a:r>
            <a:endParaRPr lang="uk-UA" dirty="0" smtClean="0"/>
          </a:p>
          <a:p>
            <a:pPr lvl="0" algn="l">
              <a:lnSpc>
                <a:spcPct val="150000"/>
              </a:lnSpc>
            </a:pPr>
            <a:r>
              <a:rPr lang="uk-UA" dirty="0" smtClean="0"/>
              <a:t>(ст. 304 КК).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pPr lvl="0"/>
            <a:r>
              <a:rPr lang="uk-UA" dirty="0" smtClean="0"/>
              <a:t>ПП ВСУ «Про судову практику в справах про хуліганство» від 22.12.06 р. № 10</a:t>
            </a:r>
            <a:endParaRPr lang="uk-UA" dirty="0"/>
          </a:p>
        </p:txBody>
      </p:sp>
      <p:pic>
        <p:nvPicPr>
          <p:cNvPr id="3074" name="Picture 2" descr="D:\Таня\лекции\МОИ ЛЕКЦИИ\Ос.ч\ІІ семестр\картинки\692611.jpg"/>
          <p:cNvPicPr>
            <a:picLocks noChangeAspect="1" noChangeArrowheads="1"/>
          </p:cNvPicPr>
          <p:nvPr/>
        </p:nvPicPr>
        <p:blipFill>
          <a:blip r:embed="rId2" cstate="print"/>
          <a:srcRect/>
          <a:stretch>
            <a:fillRect/>
          </a:stretch>
        </p:blipFill>
        <p:spPr bwMode="auto">
          <a:xfrm>
            <a:off x="899592" y="2204864"/>
            <a:ext cx="7320813" cy="43924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Об’єкт</a:t>
            </a:r>
            <a:endParaRPr lang="uk-UA" dirty="0"/>
          </a:p>
        </p:txBody>
      </p:sp>
      <p:sp>
        <p:nvSpPr>
          <p:cNvPr id="3" name="Содержимое 2"/>
          <p:cNvSpPr>
            <a:spLocks noGrp="1"/>
          </p:cNvSpPr>
          <p:nvPr>
            <p:ph idx="1"/>
          </p:nvPr>
        </p:nvSpPr>
        <p:spPr/>
        <p:txBody>
          <a:bodyPr/>
          <a:lstStyle/>
          <a:p>
            <a:pPr algn="ctr"/>
            <a:r>
              <a:rPr lang="uk-UA" dirty="0" smtClean="0"/>
              <a:t>Основний безпосередній об’єкт – </a:t>
            </a:r>
          </a:p>
          <a:p>
            <a:pPr algn="ctr">
              <a:buNone/>
            </a:pPr>
            <a:r>
              <a:rPr lang="uk-UA" dirty="0" smtClean="0"/>
              <a:t>громадський порядок та моральність. </a:t>
            </a:r>
          </a:p>
          <a:p>
            <a:pPr algn="ctr">
              <a:buNone/>
            </a:pPr>
            <a:endParaRPr lang="uk-UA" dirty="0" smtClean="0"/>
          </a:p>
          <a:p>
            <a:pPr algn="ctr"/>
            <a:r>
              <a:rPr lang="uk-UA" dirty="0" smtClean="0"/>
              <a:t>Додатковий факультативний об’єкт – </a:t>
            </a:r>
          </a:p>
          <a:p>
            <a:pPr algn="ctr">
              <a:buNone/>
            </a:pPr>
            <a:r>
              <a:rPr lang="uk-UA" dirty="0" smtClean="0"/>
              <a:t>життя, здоров’я, власність, навколишнє середовище.</a:t>
            </a:r>
          </a:p>
          <a:p>
            <a:pPr algn="ct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Діяння</a:t>
            </a:r>
            <a:endParaRPr lang="uk-UA" dirty="0"/>
          </a:p>
        </p:txBody>
      </p:sp>
      <p:sp>
        <p:nvSpPr>
          <p:cNvPr id="3" name="Содержимое 2"/>
          <p:cNvSpPr>
            <a:spLocks noGrp="1"/>
          </p:cNvSpPr>
          <p:nvPr>
            <p:ph idx="1"/>
          </p:nvPr>
        </p:nvSpPr>
        <p:spPr/>
        <p:txBody>
          <a:bodyPr/>
          <a:lstStyle/>
          <a:p>
            <a:r>
              <a:rPr lang="uk-UA" dirty="0" smtClean="0"/>
              <a:t>дія, що грубо порушує громадський порядок – це дії, які спричинили істотну шкоду особистим чи суспільним інтересам і відрізняються особливою зухвалістю або винятковим цинізмом.</a:t>
            </a:r>
            <a:endParaRPr lang="uk-UA" dirty="0"/>
          </a:p>
        </p:txBody>
      </p:sp>
      <p:pic>
        <p:nvPicPr>
          <p:cNvPr id="5122" name="Picture 2" descr="D:\Таня\лекции\МОИ ЛЕКЦИИ\Ос.ч\ІІ семестр\картинки\polsha.jpg"/>
          <p:cNvPicPr>
            <a:picLocks noChangeAspect="1" noChangeArrowheads="1"/>
          </p:cNvPicPr>
          <p:nvPr/>
        </p:nvPicPr>
        <p:blipFill>
          <a:blip r:embed="rId2" cstate="print"/>
          <a:srcRect/>
          <a:stretch>
            <a:fillRect/>
          </a:stretch>
        </p:blipFill>
        <p:spPr bwMode="auto">
          <a:xfrm>
            <a:off x="2267745" y="3401616"/>
            <a:ext cx="4608512" cy="345638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48680"/>
            <a:ext cx="8784976" cy="6120680"/>
          </a:xfrm>
        </p:spPr>
        <p:txBody>
          <a:bodyPr>
            <a:normAutofit/>
          </a:bodyPr>
          <a:lstStyle/>
          <a:p>
            <a:pPr marL="174625" indent="-38100">
              <a:buNone/>
            </a:pPr>
            <a:r>
              <a:rPr lang="uk-UA" dirty="0" smtClean="0"/>
              <a:t>За ознакою </a:t>
            </a:r>
            <a:r>
              <a:rPr lang="uk-UA" i="1" u="sng" dirty="0" smtClean="0"/>
              <a:t>особливої зухвалості</a:t>
            </a:r>
            <a:r>
              <a:rPr lang="uk-UA" dirty="0" smtClean="0"/>
              <a:t> хуліганством може бути визнано таке грубе порушення громадського порядку, яке супроводжувалося, наприклад, насильством із завданням потерпілій особі побоїв або заподіянням тілесних ушкоджень, знущанням над нею, знищенням чи пошкодженням майна, зривом масового заходу, тимчасовим припиненням нормальної діяльності установи, підприємства чи організації, руху громадського транспорту тощо, </a:t>
            </a:r>
          </a:p>
          <a:p>
            <a:pPr marL="174625" indent="-38100">
              <a:buNone/>
            </a:pPr>
            <a:r>
              <a:rPr lang="uk-UA" dirty="0" smtClean="0"/>
              <a:t>або таке, яке особа тривалий час</a:t>
            </a:r>
          </a:p>
          <a:p>
            <a:pPr marL="174625" indent="-38100">
              <a:buNone/>
            </a:pPr>
            <a:r>
              <a:rPr lang="uk-UA" dirty="0" smtClean="0"/>
              <a:t>уперто не припиняла. </a:t>
            </a:r>
            <a:endParaRPr lang="uk-UA" dirty="0"/>
          </a:p>
        </p:txBody>
      </p:sp>
      <p:pic>
        <p:nvPicPr>
          <p:cNvPr id="4098" name="Picture 2" descr="D:\Таня\лекции\МОИ ЛЕКЦИИ\Ос.ч\ІІ семестр\картинки\CmwPCAHWEAElrDm.jpg"/>
          <p:cNvPicPr>
            <a:picLocks noChangeAspect="1" noChangeArrowheads="1"/>
          </p:cNvPicPr>
          <p:nvPr/>
        </p:nvPicPr>
        <p:blipFill>
          <a:blip r:embed="rId2" cstate="print"/>
          <a:srcRect/>
          <a:stretch>
            <a:fillRect/>
          </a:stretch>
        </p:blipFill>
        <p:spPr bwMode="auto">
          <a:xfrm>
            <a:off x="5455564" y="4088904"/>
            <a:ext cx="3688436" cy="276909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548680"/>
            <a:ext cx="8712968" cy="6120680"/>
          </a:xfrm>
        </p:spPr>
        <p:txBody>
          <a:bodyPr/>
          <a:lstStyle/>
          <a:p>
            <a:r>
              <a:rPr lang="uk-UA" i="1" u="sng" dirty="0" smtClean="0"/>
              <a:t>Винятковий цинізм</a:t>
            </a:r>
            <a:r>
              <a:rPr lang="uk-UA" dirty="0" smtClean="0"/>
              <a:t> – демонстративна зневага до загальноприйнятих норм моралі, наприклад, прояв безсоромності чи грубої непристойності, знущання над хворим, дитиною, особою похилого віку або такою, яка перебувала у безпорадному стані, та ін.</a:t>
            </a:r>
          </a:p>
          <a:p>
            <a:pPr>
              <a:buNone/>
            </a:pPr>
            <a:endParaRPr lang="uk-UA" dirty="0"/>
          </a:p>
        </p:txBody>
      </p:sp>
      <p:pic>
        <p:nvPicPr>
          <p:cNvPr id="6146" name="Picture 2" descr="D:\Таня\лекции\МОИ ЛЕКЦИИ\Ос.ч\ІІ семестр\картинки\дитбудинок.jpg"/>
          <p:cNvPicPr>
            <a:picLocks noChangeAspect="1" noChangeArrowheads="1"/>
          </p:cNvPicPr>
          <p:nvPr/>
        </p:nvPicPr>
        <p:blipFill>
          <a:blip r:embed="rId2" cstate="print"/>
          <a:srcRect/>
          <a:stretch>
            <a:fillRect/>
          </a:stretch>
        </p:blipFill>
        <p:spPr bwMode="auto">
          <a:xfrm>
            <a:off x="1619672" y="2930798"/>
            <a:ext cx="5885931" cy="39272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u="sng" dirty="0" smtClean="0"/>
              <a:t>ССЗ</a:t>
            </a:r>
            <a:r>
              <a:rPr lang="uk-UA" dirty="0" smtClean="0"/>
              <a:t> </a:t>
            </a:r>
            <a:endParaRPr lang="uk-UA" dirty="0"/>
          </a:p>
        </p:txBody>
      </p:sp>
      <p:sp>
        <p:nvSpPr>
          <p:cNvPr id="3" name="Содержимое 2"/>
          <p:cNvSpPr>
            <a:spLocks noGrp="1"/>
          </p:cNvSpPr>
          <p:nvPr>
            <p:ph idx="1"/>
          </p:nvPr>
        </p:nvSpPr>
        <p:spPr>
          <a:xfrm>
            <a:off x="179512" y="1600200"/>
            <a:ext cx="8784976" cy="4997152"/>
          </a:xfrm>
        </p:spPr>
        <p:txBody>
          <a:bodyPr/>
          <a:lstStyle/>
          <a:p>
            <a:r>
              <a:rPr lang="uk-UA" dirty="0" smtClean="0"/>
              <a:t>Прямий умисел </a:t>
            </a:r>
          </a:p>
          <a:p>
            <a:r>
              <a:rPr lang="uk-UA" dirty="0" smtClean="0"/>
              <a:t>Обов’язковий мотив – хуліганський </a:t>
            </a:r>
          </a:p>
          <a:p>
            <a:pPr>
              <a:buNone/>
            </a:pPr>
            <a:endParaRPr lang="uk-UA" dirty="0" smtClean="0"/>
          </a:p>
          <a:p>
            <a:pPr marL="0" indent="538163">
              <a:buNone/>
            </a:pPr>
            <a:r>
              <a:rPr lang="uk-UA" dirty="0" smtClean="0"/>
              <a:t>Під </a:t>
            </a:r>
            <a:r>
              <a:rPr lang="uk-UA" i="1" u="sng" dirty="0" smtClean="0"/>
              <a:t>явною неповагою до суспільства</a:t>
            </a:r>
            <a:r>
              <a:rPr lang="uk-UA" dirty="0" smtClean="0"/>
              <a:t> слід вважати прагнення показати свою зневагу до існуючих правил і норм поведінки в суспільстві, самоутвердитися за рахунок приниження інших осіб, протиставити себе іншим громадянам, суспільству, державі. Відсутність у діях винної особи прояву явної неповаги до суспільства виключає визнання злочину хуліганством. </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uk-UA" u="sng" dirty="0" smtClean="0"/>
              <a:t>Суб’єкт</a:t>
            </a:r>
            <a:endParaRPr lang="uk-UA" dirty="0"/>
          </a:p>
        </p:txBody>
      </p:sp>
      <p:sp>
        <p:nvSpPr>
          <p:cNvPr id="3" name="Содержимое 2"/>
          <p:cNvSpPr>
            <a:spLocks noGrp="1"/>
          </p:cNvSpPr>
          <p:nvPr>
            <p:ph idx="1"/>
          </p:nvPr>
        </p:nvSpPr>
        <p:spPr>
          <a:xfrm>
            <a:off x="179512" y="1052736"/>
            <a:ext cx="8784976" cy="5616624"/>
          </a:xfrm>
        </p:spPr>
        <p:txBody>
          <a:bodyPr>
            <a:normAutofit fontScale="92500" lnSpcReduction="10000"/>
          </a:bodyPr>
          <a:lstStyle/>
          <a:p>
            <a:r>
              <a:rPr lang="uk-UA" dirty="0" smtClean="0"/>
              <a:t>Загальний, із 14 років.</a:t>
            </a:r>
          </a:p>
          <a:p>
            <a:pPr>
              <a:buNone/>
            </a:pPr>
            <a:endParaRPr lang="uk-UA" dirty="0" smtClean="0"/>
          </a:p>
          <a:p>
            <a:pPr algn="ctr">
              <a:buNone/>
            </a:pPr>
            <a:r>
              <a:rPr lang="uk-UA" sz="47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Кваліфікуючі ознаки: </a:t>
            </a:r>
          </a:p>
          <a:p>
            <a:r>
              <a:rPr lang="uk-UA" dirty="0" smtClean="0"/>
              <a:t>група осіб (ч. 2) – за попередньої змови чи без такої;</a:t>
            </a:r>
          </a:p>
          <a:p>
            <a:r>
              <a:rPr lang="uk-UA" dirty="0" smtClean="0"/>
              <a:t>особою, раніше судимою за хуліганство – рецидив (ч. 3); </a:t>
            </a:r>
          </a:p>
          <a:p>
            <a:r>
              <a:rPr lang="uk-UA" dirty="0" smtClean="0"/>
              <a:t>дії, пов’язані з опором представникові влади або представникові громадськості, який виконує обов’язки з охорони громадського порядку чи іншими громадянами, які припиняли хуліганські дії (ч. 3)</a:t>
            </a:r>
          </a:p>
          <a:p>
            <a:r>
              <a:rPr lang="uk-UA" dirty="0" smtClean="0"/>
              <a:t>застосування вогнепальної або холодної зброї чи іншого предмета, спеціально пристосованого або заздалегідь заготовленого для нанесення ТУ (ч. 4).</a:t>
            </a:r>
          </a:p>
          <a:p>
            <a:pPr>
              <a:buNone/>
            </a:pP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dirty="0" smtClean="0"/>
              <a:t>Стаття 304. Втягнення неповнолітніх у протиправну діяльність</a:t>
            </a:r>
            <a:endParaRPr lang="uk-UA" dirty="0"/>
          </a:p>
        </p:txBody>
      </p:sp>
      <p:sp>
        <p:nvSpPr>
          <p:cNvPr id="3" name="Содержимое 2"/>
          <p:cNvSpPr>
            <a:spLocks noGrp="1"/>
          </p:cNvSpPr>
          <p:nvPr>
            <p:ph idx="1"/>
          </p:nvPr>
        </p:nvSpPr>
        <p:spPr>
          <a:xfrm>
            <a:off x="323528" y="1600200"/>
            <a:ext cx="8496944" cy="4997152"/>
          </a:xfrm>
        </p:spPr>
        <p:txBody>
          <a:bodyPr>
            <a:normAutofit/>
          </a:bodyPr>
          <a:lstStyle/>
          <a:p>
            <a:pPr fontAlgn="base">
              <a:buNone/>
            </a:pPr>
            <a:r>
              <a:rPr lang="uk-UA" dirty="0" smtClean="0"/>
              <a:t>1. Втягнення неповнолітніх у протиправну діяльність, у пияцтво, у заняття жебрацтвом, азартними іграми -</a:t>
            </a:r>
          </a:p>
          <a:p>
            <a:pPr fontAlgn="base">
              <a:buNone/>
            </a:pPr>
            <a:r>
              <a:rPr lang="uk-UA" dirty="0" smtClean="0"/>
              <a:t>карається </a:t>
            </a:r>
            <a:r>
              <a:rPr lang="uk-UA" dirty="0" smtClean="0"/>
              <a:t>...</a:t>
            </a:r>
            <a:endParaRPr lang="uk-UA" dirty="0" smtClean="0"/>
          </a:p>
          <a:p>
            <a:pPr fontAlgn="base">
              <a:buNone/>
            </a:pPr>
            <a:r>
              <a:rPr lang="uk-UA" dirty="0" smtClean="0"/>
              <a:t>2. Ті самі дії, вчинені щодо малолітньої особи або батьком, матір'ю, вітчимом, мачухою, опікуном чи піклувальником, або особою, на яку покладено обов'язки щодо виховання потерпілого чи піклування про нього, -</a:t>
            </a:r>
          </a:p>
          <a:p>
            <a:pPr fontAlgn="base">
              <a:buNone/>
            </a:pPr>
            <a:r>
              <a:rPr lang="uk-UA" dirty="0" smtClean="0"/>
              <a:t>караються </a:t>
            </a:r>
            <a:r>
              <a:rPr lang="uk-UA" dirty="0" smtClean="0"/>
              <a:t>...</a:t>
            </a:r>
            <a:endParaRPr lang="uk-UA" dirty="0" smtClean="0"/>
          </a:p>
          <a:p>
            <a:pPr fontAlgn="base">
              <a:buNone/>
            </a:pPr>
            <a:endParaRPr lang="uk-UA" dirty="0" smtClean="0"/>
          </a:p>
          <a:p>
            <a:endParaRPr lang="uk-U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fontScale="90000"/>
          </a:bodyPr>
          <a:lstStyle/>
          <a:p>
            <a:r>
              <a:rPr lang="uk-UA" sz="3100" i="1" dirty="0" smtClean="0"/>
              <a:t>ПП ВСУ від 27.02.2004 р. № 2 «Про застосування судами законодавства про відповідальність за втягнення неповнолітніх у злочинну чи іншу антигромадську діяльність»</a:t>
            </a:r>
            <a:endParaRPr lang="uk-UA" dirty="0"/>
          </a:p>
        </p:txBody>
      </p:sp>
      <p:pic>
        <p:nvPicPr>
          <p:cNvPr id="1026" name="Picture 2" descr="D:\Таня\лекции\МОИ ЛЕКЦИИ\Ос.ч\ІІ семестр\картинки\ekwjfewjfjwej.jpg"/>
          <p:cNvPicPr>
            <a:picLocks noGrp="1" noChangeAspect="1" noChangeArrowheads="1"/>
          </p:cNvPicPr>
          <p:nvPr>
            <p:ph idx="1"/>
          </p:nvPr>
        </p:nvPicPr>
        <p:blipFill>
          <a:blip r:embed="rId2" cstate="print"/>
          <a:srcRect/>
          <a:stretch>
            <a:fillRect/>
          </a:stretch>
        </p:blipFill>
        <p:spPr bwMode="auto">
          <a:xfrm>
            <a:off x="179512" y="2420888"/>
            <a:ext cx="5040560" cy="3325201"/>
          </a:xfrm>
          <a:prstGeom prst="rect">
            <a:avLst/>
          </a:prstGeom>
          <a:noFill/>
        </p:spPr>
      </p:pic>
      <p:pic>
        <p:nvPicPr>
          <p:cNvPr id="1027" name="Picture 3" descr="D:\Таня\лекции\МОИ ЛЕКЦИИ\Ос.ч\ІІ семестр\картинки\завантаження (3).jpg"/>
          <p:cNvPicPr>
            <a:picLocks noChangeAspect="1" noChangeArrowheads="1"/>
          </p:cNvPicPr>
          <p:nvPr/>
        </p:nvPicPr>
        <p:blipFill>
          <a:blip r:embed="rId3" cstate="print"/>
          <a:srcRect/>
          <a:stretch>
            <a:fillRect/>
          </a:stretch>
        </p:blipFill>
        <p:spPr bwMode="auto">
          <a:xfrm>
            <a:off x="5220072" y="3861048"/>
            <a:ext cx="3779912" cy="283128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620688"/>
          </a:xfrm>
        </p:spPr>
        <p:txBody>
          <a:bodyPr/>
          <a:lstStyle/>
          <a:p>
            <a:pPr algn="ctr"/>
            <a:r>
              <a:rPr lang="uk-UA" sz="3200" dirty="0" smtClean="0"/>
              <a:t>Особливості психології неповнолітніх:</a:t>
            </a:r>
            <a:endParaRPr lang="uk-UA" sz="3200" dirty="0"/>
          </a:p>
        </p:txBody>
      </p:sp>
      <p:sp>
        <p:nvSpPr>
          <p:cNvPr id="3" name="Текст 2"/>
          <p:cNvSpPr>
            <a:spLocks noGrp="1"/>
          </p:cNvSpPr>
          <p:nvPr>
            <p:ph type="body" idx="1"/>
          </p:nvPr>
        </p:nvSpPr>
        <p:spPr>
          <a:xfrm>
            <a:off x="179512" y="620688"/>
            <a:ext cx="8784976" cy="6048672"/>
          </a:xfrm>
        </p:spPr>
        <p:txBody>
          <a:bodyPr>
            <a:noAutofit/>
          </a:bodyPr>
          <a:lstStyle/>
          <a:p>
            <a:pPr marL="0" indent="363538"/>
            <a:r>
              <a:rPr lang="uk-UA" dirty="0" smtClean="0"/>
              <a:t>Підліток характеризується схильністю до сугестивних впливів, внаслідок чого є надзвичайно вразливим, не захищеним від негативного впливу навколишнього середовища. </a:t>
            </a:r>
          </a:p>
          <a:p>
            <a:pPr marL="0" indent="363538"/>
            <a:r>
              <a:rPr lang="uk-UA" dirty="0" smtClean="0"/>
              <a:t>До вікових особливостей розвитку особистості, що сприяють розвитку зазначених якостей, варто віднести: </a:t>
            </a:r>
          </a:p>
          <a:p>
            <a:pPr marL="0" indent="363538">
              <a:buFontTx/>
              <a:buChar char="-"/>
            </a:pPr>
            <a:r>
              <a:rPr lang="uk-UA" dirty="0" smtClean="0"/>
              <a:t>протиріччя підліткового віку, викликане перебуванням підлітка між дитинством та дорослістю, </a:t>
            </a:r>
          </a:p>
          <a:p>
            <a:pPr marL="0" indent="363538">
              <a:buFontTx/>
              <a:buChar char="-"/>
            </a:pPr>
            <a:r>
              <a:rPr lang="uk-UA" dirty="0" smtClean="0"/>
              <a:t>прагнення набути статусу самостійної людини, часто не обираючи засобів,</a:t>
            </a:r>
          </a:p>
          <a:p>
            <a:pPr marL="0" indent="363538">
              <a:buFontTx/>
              <a:buChar char="-"/>
            </a:pPr>
            <a:r>
              <a:rPr lang="uk-UA" dirty="0" smtClean="0"/>
              <a:t>емоційна нестійкість, </a:t>
            </a:r>
          </a:p>
          <a:p>
            <a:pPr marL="0" indent="363538">
              <a:buFontTx/>
              <a:buChar char="-"/>
            </a:pPr>
            <a:r>
              <a:rPr lang="uk-UA" dirty="0" smtClean="0"/>
              <a:t>часті коливання настрою, </a:t>
            </a:r>
          </a:p>
          <a:p>
            <a:pPr marL="0" indent="363538">
              <a:buFontTx/>
              <a:buChar char="-"/>
            </a:pPr>
            <a:r>
              <a:rPr lang="uk-UA" dirty="0" smtClean="0"/>
              <a:t>схильність до поспішного прийняття рішень,</a:t>
            </a:r>
          </a:p>
          <a:p>
            <a:pPr marL="0" indent="363538">
              <a:buFontTx/>
              <a:buChar char="-"/>
            </a:pPr>
            <a:r>
              <a:rPr lang="uk-UA" dirty="0" smtClean="0"/>
              <a:t>пошук шляхів самоствердження,</a:t>
            </a:r>
          </a:p>
          <a:p>
            <a:pPr marL="0" indent="363538">
              <a:buFontTx/>
              <a:buChar char="-"/>
            </a:pPr>
            <a:r>
              <a:rPr lang="uk-UA" dirty="0" smtClean="0"/>
              <a:t>інтенсивне </a:t>
            </a:r>
            <a:r>
              <a:rPr lang="uk-UA" dirty="0" err="1" smtClean="0"/>
              <a:t>рефлексування</a:t>
            </a:r>
            <a:r>
              <a:rPr lang="uk-UA" dirty="0" smtClean="0"/>
              <a:t> щодо себе, інших, суспільства, критичне ставлення, передусім до оточуючих, що породжує певне відчуження від важливих малих соціальних груп (родини, однокласників, друзів тощо),</a:t>
            </a:r>
          </a:p>
          <a:p>
            <a:pPr marL="0" indent="363538">
              <a:buFontTx/>
              <a:buChar char="-"/>
            </a:pPr>
            <a:r>
              <a:rPr lang="uk-UA" dirty="0" smtClean="0"/>
              <a:t>змінення (руйнування) стосунків підлітка з близькими людьми,</a:t>
            </a:r>
          </a:p>
          <a:p>
            <a:pPr marL="0" indent="363538">
              <a:buFontTx/>
              <a:buChar char="-"/>
            </a:pPr>
            <a:r>
              <a:rPr lang="uk-UA" dirty="0" smtClean="0"/>
              <a:t>внесення змін (іноді кардинальних) до шкали цінностей тощо. </a:t>
            </a:r>
          </a:p>
        </p:txBody>
      </p:sp>
      <p:pic>
        <p:nvPicPr>
          <p:cNvPr id="3074" name="Picture 2" descr="D:\Таня\лекції\МОИ ЛЕКЦИИ\Ос.ч\ІІ семестр\картинки\завантаження (5).jpg"/>
          <p:cNvPicPr>
            <a:picLocks noChangeAspect="1" noChangeArrowheads="1"/>
          </p:cNvPicPr>
          <p:nvPr/>
        </p:nvPicPr>
        <p:blipFill>
          <a:blip r:embed="rId2" cstate="print"/>
          <a:srcRect/>
          <a:stretch>
            <a:fillRect/>
          </a:stretch>
        </p:blipFill>
        <p:spPr bwMode="auto">
          <a:xfrm>
            <a:off x="6660232" y="3356992"/>
            <a:ext cx="2011680" cy="14554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260648"/>
            <a:ext cx="4328220" cy="936104"/>
          </a:xfrm>
        </p:spPr>
        <p:txBody>
          <a:bodyPr>
            <a:normAutofit fontScale="92500" lnSpcReduction="20000"/>
          </a:bodyPr>
          <a:lstStyle/>
          <a:p>
            <a:pPr algn="ctr"/>
            <a:r>
              <a:rPr lang="uk-UA" dirty="0" smtClean="0"/>
              <a:t>Ст. 293. Групове порушення громадського порядку</a:t>
            </a:r>
            <a:endParaRPr lang="uk-UA" dirty="0"/>
          </a:p>
        </p:txBody>
      </p:sp>
      <p:sp>
        <p:nvSpPr>
          <p:cNvPr id="4" name="Текст 3"/>
          <p:cNvSpPr>
            <a:spLocks noGrp="1"/>
          </p:cNvSpPr>
          <p:nvPr>
            <p:ph type="body" sz="half" idx="3"/>
          </p:nvPr>
        </p:nvSpPr>
        <p:spPr>
          <a:xfrm>
            <a:off x="4572000" y="260648"/>
            <a:ext cx="4392488" cy="936104"/>
          </a:xfrm>
        </p:spPr>
        <p:txBody>
          <a:bodyPr>
            <a:normAutofit/>
          </a:bodyPr>
          <a:lstStyle/>
          <a:p>
            <a:pPr algn="ctr"/>
            <a:r>
              <a:rPr lang="uk-UA" dirty="0" smtClean="0"/>
              <a:t>Ст.  294. Масові заворушення</a:t>
            </a:r>
            <a:endParaRPr lang="uk-UA" dirty="0"/>
          </a:p>
        </p:txBody>
      </p:sp>
      <p:sp>
        <p:nvSpPr>
          <p:cNvPr id="5" name="Содержимое 4"/>
          <p:cNvSpPr>
            <a:spLocks noGrp="1"/>
          </p:cNvSpPr>
          <p:nvPr>
            <p:ph sz="quarter" idx="2"/>
          </p:nvPr>
        </p:nvSpPr>
        <p:spPr>
          <a:xfrm>
            <a:off x="179512" y="1196752"/>
            <a:ext cx="4032448" cy="5472608"/>
          </a:xfrm>
        </p:spPr>
        <p:txBody>
          <a:bodyPr>
            <a:normAutofit/>
          </a:bodyPr>
          <a:lstStyle/>
          <a:p>
            <a:pPr marL="0" indent="363538" fontAlgn="base">
              <a:buNone/>
            </a:pPr>
            <a:r>
              <a:rPr lang="uk-UA" sz="2200" dirty="0" smtClean="0"/>
              <a:t>Організація групових дій, що призвели до грубого порушення громадського порядку або суттєвого порушення роботи транспорту, підприємства, установи чи організації, а також активна участь у таких діях -</a:t>
            </a:r>
          </a:p>
          <a:p>
            <a:pPr marL="0" indent="363538" fontAlgn="base">
              <a:buNone/>
            </a:pPr>
            <a:r>
              <a:rPr lang="uk-UA" sz="2200" dirty="0" smtClean="0"/>
              <a:t>караються  </a:t>
            </a:r>
            <a:r>
              <a:rPr lang="uk-UA" sz="2200" dirty="0" smtClean="0"/>
              <a:t>штрафом від 1000 до 3000 н.м.д.г. або арештом на строк до 6 місяців.</a:t>
            </a:r>
            <a:endParaRPr lang="uk-UA" sz="2200" dirty="0" smtClean="0"/>
          </a:p>
          <a:p>
            <a:endParaRPr lang="uk-UA" dirty="0"/>
          </a:p>
        </p:txBody>
      </p:sp>
      <p:sp>
        <p:nvSpPr>
          <p:cNvPr id="6" name="Содержимое 5"/>
          <p:cNvSpPr>
            <a:spLocks noGrp="1"/>
          </p:cNvSpPr>
          <p:nvPr>
            <p:ph sz="quarter" idx="4"/>
          </p:nvPr>
        </p:nvSpPr>
        <p:spPr>
          <a:xfrm>
            <a:off x="4283968" y="1196752"/>
            <a:ext cx="4860032" cy="5472608"/>
          </a:xfrm>
        </p:spPr>
        <p:txBody>
          <a:bodyPr>
            <a:normAutofit fontScale="92500" lnSpcReduction="20000"/>
          </a:bodyPr>
          <a:lstStyle/>
          <a:p>
            <a:pPr marL="0" indent="363538" fontAlgn="base">
              <a:buNone/>
            </a:pPr>
            <a:r>
              <a:rPr lang="uk-UA" dirty="0" smtClean="0"/>
              <a:t>1. Організація масових заворушень, що супроводжувалися насильством над особою, погромами, підпалами, знищенням майна, захопленням будівель або споруд, насильницьким виселенням громадян, опором представникам влади із застосуванням зброї або інших предметів, які використовувалися як зброя, а також активна участь у масових заворушеннях -</a:t>
            </a:r>
          </a:p>
          <a:p>
            <a:pPr marL="0" indent="363538" fontAlgn="base">
              <a:buNone/>
            </a:pPr>
            <a:r>
              <a:rPr lang="uk-UA" dirty="0" smtClean="0"/>
              <a:t>караються позбавленням волі на строк від 5 до 8 років.</a:t>
            </a:r>
          </a:p>
          <a:p>
            <a:pPr marL="0" indent="363538" fontAlgn="base">
              <a:buNone/>
            </a:pPr>
            <a:r>
              <a:rPr lang="uk-UA" dirty="0" smtClean="0"/>
              <a:t>2. Ті самі дії, якщо вони призвели до загибелі людей або до інших тяжких наслідків, -</a:t>
            </a:r>
          </a:p>
          <a:p>
            <a:pPr marL="0" indent="363538" fontAlgn="base">
              <a:buNone/>
            </a:pPr>
            <a:r>
              <a:rPr lang="uk-UA" dirty="0" smtClean="0"/>
              <a:t>караються позбавленням волі на строк від 8 до 15 років.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188640"/>
            <a:ext cx="8784976" cy="6480720"/>
          </a:xfrm>
        </p:spPr>
        <p:txBody>
          <a:bodyPr>
            <a:normAutofit fontScale="92500" lnSpcReduction="10000"/>
          </a:bodyPr>
          <a:lstStyle/>
          <a:p>
            <a:pPr marL="73025" indent="377825"/>
            <a:r>
              <a:rPr lang="uk-UA" sz="2400" dirty="0" smtClean="0"/>
              <a:t>Наведені особливості підліткового віку перетворюють особистість неповнолітнього на занадто конфліктну, непередбачувану, таку, що за певних обставин (непорозуміння, відсутність підтримки, сприятливих умов проживання вдома, перебування у школі тощо) не набуває усвідомлення дорослості, а дедалі більше набуває відчуття вікової неповноцінності. Потрапляючи в середовище, що виявляє розуміння й підтримку, а також позитивно сприймає ті якості неповнолітнього, що можуть викликати негативну реакцію суспільства, несформована особистість легко піддається сугестії. Результат такого впливу середовища залежить від його соціальної чи асоціальної спрямованості. </a:t>
            </a:r>
          </a:p>
          <a:p>
            <a:pPr marL="73025" indent="377825"/>
            <a:r>
              <a:rPr lang="uk-UA" sz="2400" dirty="0" smtClean="0"/>
              <a:t>Внаслідок неусвідомленої піддатливості неповнолітнього до впливу інших осіб він навіть не помічає, як змінюються його власні установки, а зрештою – поведінка. Зазначені процеси відбуваються ніби самі по собі. У цьому віці переважає схильність до групової діяльності, групових форм відпочинку. Самотність у підлітковому віці сприймається як відторгнення суспільством, форма вираження особистої образи на навколишнє середовище. Превалює бажання знайти своє коло спілкування, визнання, схвалення, що є вкрай важливим для подальшого формування особистості. </a:t>
            </a:r>
          </a:p>
          <a:p>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188640"/>
            <a:ext cx="8784976" cy="6480720"/>
          </a:xfrm>
        </p:spPr>
        <p:txBody>
          <a:bodyPr>
            <a:normAutofit/>
          </a:bodyPr>
          <a:lstStyle/>
          <a:p>
            <a:pPr marL="0" indent="363538"/>
            <a:r>
              <a:rPr lang="uk-UA" sz="2050" dirty="0" smtClean="0"/>
              <a:t>Використовуючи зазначені передумови для втягнення неповнолітніх у протиправну діяльність, дорослі особи кримінальної спрямованості добре розуміються на груповій психології підлітків. </a:t>
            </a:r>
          </a:p>
          <a:p>
            <a:pPr marL="0" indent="363538"/>
            <a:r>
              <a:rPr lang="uk-UA" sz="2050" dirty="0" smtClean="0"/>
              <a:t>Для неповнолітніх правопорушників характерним є вчинення правопорушень саме в групі, бо більшість із них є технічно й морально складними для підлітка. Неповнолітні, перебуваючи в асоціальній групі, заручаються її підтримкою, впевненіше почуваються, легше погоджуються на виконання найбільш жорстких та зухвалих дій. Емоційний вакуум, що виник у сім’ї та школі, заповнюється стосунками в неформальній групі однолітків, у якій лідирують особи старшого віку, котрі демонструють власну фізичну силу, кримінальний інтелект, упевненість, поступово набуваючи в середовищі підлітків беззаперечного авторитету. Підліткове середовище постає єдиним джерелом (резервом) підтримання (поширення) дорослої злочинності: кримінологічні дослідження свідчать про закономірність </a:t>
            </a:r>
            <a:r>
              <a:rPr lang="uk-UA" sz="2050" dirty="0" err="1" smtClean="0"/>
              <a:t>“чим</a:t>
            </a:r>
            <a:r>
              <a:rPr lang="uk-UA" sz="2050" dirty="0" smtClean="0"/>
              <a:t> раніше людина обирає злочинний шлях, тим довшим і небезпечнішим він є, а особа – менш </a:t>
            </a:r>
            <a:r>
              <a:rPr lang="uk-UA" sz="2050" dirty="0" err="1" smtClean="0"/>
              <a:t>виправною”</a:t>
            </a:r>
            <a:r>
              <a:rPr lang="uk-UA" sz="2050" dirty="0" smtClean="0"/>
              <a:t>. </a:t>
            </a:r>
          </a:p>
          <a:p>
            <a:pPr marL="0" indent="363538"/>
            <a:r>
              <a:rPr lang="uk-UA" sz="2050" dirty="0" smtClean="0"/>
              <a:t>У літературі юридичного спрямування містяться численні дані вибіркових досліджень, згідно з якими більше ніж кожен третій злочин, вчинений неповнолітнім, – наслідок втягнення його у протиправну діяльність дорослим.</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txBody>
          <a:bodyPr>
            <a:normAutofit/>
          </a:bodyPr>
          <a:lstStyle/>
          <a:p>
            <a:r>
              <a:rPr lang="uk-UA" sz="4400" u="sng" dirty="0" smtClean="0"/>
              <a:t>Родовий об’єкт</a:t>
            </a:r>
            <a:r>
              <a:rPr lang="uk-UA" sz="4400" dirty="0" smtClean="0"/>
              <a:t> - </a:t>
            </a:r>
            <a:endParaRPr lang="uk-UA" sz="4400" dirty="0"/>
          </a:p>
        </p:txBody>
      </p:sp>
      <p:sp>
        <p:nvSpPr>
          <p:cNvPr id="3" name="Содержимое 2"/>
          <p:cNvSpPr>
            <a:spLocks noGrp="1"/>
          </p:cNvSpPr>
          <p:nvPr>
            <p:ph idx="1"/>
          </p:nvPr>
        </p:nvSpPr>
        <p:spPr>
          <a:xfrm>
            <a:off x="251520" y="1052736"/>
            <a:ext cx="8712968" cy="5544616"/>
          </a:xfrm>
        </p:spPr>
        <p:txBody>
          <a:bodyPr>
            <a:normAutofit/>
          </a:bodyPr>
          <a:lstStyle/>
          <a:p>
            <a:pPr algn="ctr">
              <a:buNone/>
            </a:pPr>
            <a:r>
              <a:rPr lang="uk-UA" dirty="0" smtClean="0"/>
              <a:t>громадський порядок та моральність</a:t>
            </a:r>
          </a:p>
          <a:p>
            <a:pPr algn="ctr">
              <a:buNone/>
            </a:pPr>
            <a:endParaRPr lang="uk-UA" dirty="0" smtClean="0"/>
          </a:p>
          <a:p>
            <a:pPr algn="ctr">
              <a:buNone/>
            </a:pPr>
            <a:r>
              <a:rPr lang="uk-UA" sz="36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Безпосереднім об’єктом </a:t>
            </a:r>
          </a:p>
          <a:p>
            <a:pPr marL="0" indent="136525">
              <a:buNone/>
            </a:pPr>
            <a:r>
              <a:rPr lang="uk-UA" dirty="0" smtClean="0"/>
              <a:t>є громадський порядок, моральність і нормальний розвиток неповнолітніх.</a:t>
            </a:r>
          </a:p>
          <a:p>
            <a:pPr marL="0" indent="136525">
              <a:buNone/>
            </a:pPr>
            <a:endParaRPr lang="uk-UA" dirty="0" smtClean="0"/>
          </a:p>
          <a:p>
            <a:pPr algn="ctr">
              <a:buNone/>
            </a:pPr>
            <a:r>
              <a:rPr lang="uk-UA" sz="36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Потерпілими</a:t>
            </a:r>
            <a:r>
              <a:rPr lang="uk-UA" sz="3600" dirty="0" smtClean="0"/>
              <a:t> </a:t>
            </a:r>
          </a:p>
          <a:p>
            <a:pPr>
              <a:buNone/>
            </a:pPr>
            <a:r>
              <a:rPr lang="uk-UA" dirty="0" smtClean="0"/>
              <a:t>є неповнолітні – тобто особи чоловічої або жіночої статі, які не досягли 18-річного віку</a:t>
            </a:r>
          </a:p>
          <a:p>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uk-UA" u="sng" dirty="0" smtClean="0"/>
              <a:t>Об’єктивна сторона</a:t>
            </a:r>
            <a:r>
              <a:rPr lang="uk-UA" dirty="0" smtClean="0"/>
              <a:t> </a:t>
            </a:r>
            <a:endParaRPr lang="uk-UA" dirty="0"/>
          </a:p>
        </p:txBody>
      </p:sp>
      <p:sp>
        <p:nvSpPr>
          <p:cNvPr id="3" name="Содержимое 2"/>
          <p:cNvSpPr>
            <a:spLocks noGrp="1"/>
          </p:cNvSpPr>
          <p:nvPr>
            <p:ph idx="1"/>
          </p:nvPr>
        </p:nvSpPr>
        <p:spPr>
          <a:xfrm>
            <a:off x="179512" y="908720"/>
            <a:ext cx="8784976" cy="5760640"/>
          </a:xfrm>
        </p:spPr>
        <p:txBody>
          <a:bodyPr/>
          <a:lstStyle/>
          <a:p>
            <a:r>
              <a:rPr lang="uk-UA" dirty="0" smtClean="0"/>
              <a:t>Втягнення у протиправну діяльність</a:t>
            </a:r>
          </a:p>
          <a:p>
            <a:r>
              <a:rPr lang="uk-UA" dirty="0" smtClean="0"/>
              <a:t>Втягнення у пияцтво</a:t>
            </a:r>
          </a:p>
          <a:p>
            <a:r>
              <a:rPr lang="uk-UA" dirty="0" smtClean="0"/>
              <a:t>Втягнення у заняття жебрацтвом</a:t>
            </a:r>
          </a:p>
          <a:p>
            <a:r>
              <a:rPr lang="uk-UA" dirty="0" smtClean="0"/>
              <a:t>Втягнення у азартні ігри</a:t>
            </a:r>
            <a:endParaRPr lang="uk-UA" dirty="0"/>
          </a:p>
        </p:txBody>
      </p:sp>
      <p:pic>
        <p:nvPicPr>
          <p:cNvPr id="2050" name="Picture 2" descr="D:\Таня\лекции\МОИ ЛЕКЦИИ\Ос.ч\ІІ семестр\картинки\208560.jpg"/>
          <p:cNvPicPr>
            <a:picLocks noChangeAspect="1" noChangeArrowheads="1"/>
          </p:cNvPicPr>
          <p:nvPr/>
        </p:nvPicPr>
        <p:blipFill>
          <a:blip r:embed="rId2" cstate="print"/>
          <a:srcRect/>
          <a:stretch>
            <a:fillRect/>
          </a:stretch>
        </p:blipFill>
        <p:spPr bwMode="auto">
          <a:xfrm>
            <a:off x="0" y="4480250"/>
            <a:ext cx="3168352" cy="2377750"/>
          </a:xfrm>
          <a:prstGeom prst="rect">
            <a:avLst/>
          </a:prstGeom>
          <a:noFill/>
        </p:spPr>
      </p:pic>
      <p:pic>
        <p:nvPicPr>
          <p:cNvPr id="2053" name="Picture 5" descr="http://sever.lg.ua/sites/sever.lg.ua/files/poproshaynichestvo.jpeg"/>
          <p:cNvPicPr>
            <a:picLocks noChangeAspect="1" noChangeArrowheads="1"/>
          </p:cNvPicPr>
          <p:nvPr/>
        </p:nvPicPr>
        <p:blipFill>
          <a:blip r:embed="rId3" cstate="print"/>
          <a:srcRect/>
          <a:stretch>
            <a:fillRect/>
          </a:stretch>
        </p:blipFill>
        <p:spPr bwMode="auto">
          <a:xfrm>
            <a:off x="6191250" y="4619624"/>
            <a:ext cx="2952750" cy="2238376"/>
          </a:xfrm>
          <a:prstGeom prst="rect">
            <a:avLst/>
          </a:prstGeom>
          <a:noFill/>
        </p:spPr>
      </p:pic>
      <p:pic>
        <p:nvPicPr>
          <p:cNvPr id="2054" name="Picture 6" descr="D:\Таня\лекции\МОИ ЛЕКЦИИ\Ос.ч\ІІ семестр\картинки\1382470082_2013_10_23-azartnye-igry.jpg"/>
          <p:cNvPicPr>
            <a:picLocks noChangeAspect="1" noChangeArrowheads="1"/>
          </p:cNvPicPr>
          <p:nvPr/>
        </p:nvPicPr>
        <p:blipFill>
          <a:blip r:embed="rId4" cstate="print"/>
          <a:srcRect/>
          <a:stretch>
            <a:fillRect/>
          </a:stretch>
        </p:blipFill>
        <p:spPr bwMode="auto">
          <a:xfrm>
            <a:off x="3131840" y="2924944"/>
            <a:ext cx="3162074" cy="2088232"/>
          </a:xfrm>
          <a:prstGeom prst="rect">
            <a:avLst/>
          </a:prstGeom>
          <a:noFill/>
        </p:spPr>
      </p:pic>
      <p:pic>
        <p:nvPicPr>
          <p:cNvPr id="2051" name="Picture 3" descr="D:\Таня\лекции\МОИ ЛЕКЦИИ\Ос.ч\ІІ семестр\картинки\dab3b1c4.jpg"/>
          <p:cNvPicPr>
            <a:picLocks noChangeAspect="1" noChangeArrowheads="1"/>
          </p:cNvPicPr>
          <p:nvPr/>
        </p:nvPicPr>
        <p:blipFill>
          <a:blip r:embed="rId5" cstate="print"/>
          <a:srcRect/>
          <a:stretch>
            <a:fillRect/>
          </a:stretch>
        </p:blipFill>
        <p:spPr bwMode="auto">
          <a:xfrm>
            <a:off x="6119664" y="1340768"/>
            <a:ext cx="3024336" cy="19108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1296144"/>
          </a:xfrm>
        </p:spPr>
        <p:txBody>
          <a:bodyPr/>
          <a:lstStyle/>
          <a:p>
            <a:pPr algn="ctr"/>
            <a:r>
              <a:rPr lang="uk-UA" sz="3600" dirty="0" smtClean="0"/>
              <a:t>Форми втягнення неповнолітніх у протиправну діяльність: </a:t>
            </a:r>
            <a:endParaRPr lang="uk-UA" sz="3600" dirty="0"/>
          </a:p>
        </p:txBody>
      </p:sp>
      <p:sp>
        <p:nvSpPr>
          <p:cNvPr id="3" name="Текст 2"/>
          <p:cNvSpPr>
            <a:spLocks noGrp="1"/>
          </p:cNvSpPr>
          <p:nvPr>
            <p:ph type="body" idx="1"/>
          </p:nvPr>
        </p:nvSpPr>
        <p:spPr>
          <a:xfrm>
            <a:off x="251520" y="1700808"/>
            <a:ext cx="8640960" cy="2289366"/>
          </a:xfrm>
        </p:spPr>
        <p:txBody>
          <a:bodyPr>
            <a:noAutofit/>
          </a:bodyPr>
          <a:lstStyle/>
          <a:p>
            <a:pPr marL="0" indent="363538">
              <a:buAutoNum type="arabicParenR"/>
            </a:pPr>
            <a:r>
              <a:rPr lang="uk-UA" sz="2800" dirty="0" smtClean="0"/>
              <a:t>підмовлення неповнолітнього до вчинення одного чи декількох конкретних кримінальних правопорушень; </a:t>
            </a:r>
          </a:p>
          <a:p>
            <a:pPr marL="0" indent="363538">
              <a:buAutoNum type="arabicParenR"/>
            </a:pPr>
            <a:r>
              <a:rPr lang="uk-UA" sz="2800" dirty="0" smtClean="0"/>
              <a:t>у формі залучення неповнолітнього до вчинення кримінального правопорушення як співвиконавця чи пособника. </a:t>
            </a:r>
            <a:endParaRPr lang="uk-UA" sz="2800" dirty="0"/>
          </a:p>
        </p:txBody>
      </p:sp>
      <p:pic>
        <p:nvPicPr>
          <p:cNvPr id="2050" name="Picture 2" descr="D:\Таня\лекції\МОИ ЛЕКЦИИ\Ос.ч\ІІ семестр\картинки\domushniki-730x528.jpg"/>
          <p:cNvPicPr>
            <a:picLocks noChangeAspect="1" noChangeArrowheads="1"/>
          </p:cNvPicPr>
          <p:nvPr/>
        </p:nvPicPr>
        <p:blipFill>
          <a:blip r:embed="rId2" cstate="print"/>
          <a:srcRect/>
          <a:stretch>
            <a:fillRect/>
          </a:stretch>
        </p:blipFill>
        <p:spPr bwMode="auto">
          <a:xfrm>
            <a:off x="539552" y="4019872"/>
            <a:ext cx="3672408" cy="2656208"/>
          </a:xfrm>
          <a:prstGeom prst="rect">
            <a:avLst/>
          </a:prstGeom>
          <a:noFill/>
        </p:spPr>
      </p:pic>
      <p:pic>
        <p:nvPicPr>
          <p:cNvPr id="2051" name="Picture 3" descr="D:\Таня\лекції\МОИ ЛЕКЦИИ\Ос.ч\ІІ семестр\картинки\6c791227c069e74612dfa346f08919a6_orig.jpg"/>
          <p:cNvPicPr>
            <a:picLocks noChangeAspect="1" noChangeArrowheads="1"/>
          </p:cNvPicPr>
          <p:nvPr/>
        </p:nvPicPr>
        <p:blipFill>
          <a:blip r:embed="rId3" cstate="print"/>
          <a:srcRect/>
          <a:stretch>
            <a:fillRect/>
          </a:stretch>
        </p:blipFill>
        <p:spPr bwMode="auto">
          <a:xfrm>
            <a:off x="4788024" y="4005064"/>
            <a:ext cx="3746464" cy="25922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t>Втягнення у пияцтво</a:t>
            </a:r>
            <a:r>
              <a:rPr lang="uk-UA" dirty="0" smtClean="0"/>
              <a:t> </a:t>
            </a:r>
            <a:endParaRPr lang="uk-UA" dirty="0"/>
          </a:p>
        </p:txBody>
      </p:sp>
      <p:sp>
        <p:nvSpPr>
          <p:cNvPr id="3" name="Содержимое 2"/>
          <p:cNvSpPr>
            <a:spLocks noGrp="1"/>
          </p:cNvSpPr>
          <p:nvPr>
            <p:ph idx="1"/>
          </p:nvPr>
        </p:nvSpPr>
        <p:spPr>
          <a:xfrm>
            <a:off x="179512" y="1268760"/>
            <a:ext cx="8784976" cy="5400600"/>
          </a:xfrm>
        </p:spPr>
        <p:txBody>
          <a:bodyPr>
            <a:normAutofit fontScale="92500" lnSpcReduction="10000"/>
          </a:bodyPr>
          <a:lstStyle/>
          <a:p>
            <a:r>
              <a:rPr lang="uk-UA" dirty="0" smtClean="0"/>
              <a:t>умисне схиляння неповнолітнього у будь-який спосіб до систематичного вживання спиртних напоїв, збудження у нього такого бажання (спільне вживання спиртних напоїв, умовляння їх вжити, пригощання ними, дарування, розрахунок ними за виконану неповнолітнім роботу тощо). </a:t>
            </a:r>
          </a:p>
          <a:p>
            <a:endParaRPr lang="uk-UA" dirty="0" smtClean="0"/>
          </a:p>
          <a:p>
            <a:r>
              <a:rPr lang="uk-UA" dirty="0" smtClean="0"/>
              <a:t>Той факт, що неповнолітній, незважаючи на такі дії, не вживав спиртних напоїв, так само як і ступінь його сп’яніння, на кваліфікацію дій винної особи не впливають. </a:t>
            </a:r>
          </a:p>
          <a:p>
            <a:r>
              <a:rPr lang="uk-UA" dirty="0" smtClean="0"/>
              <a:t>Поодинокий випадок доведення неповнолітнього до стану сп’яніння тягне адміністративну відповідальність за ст. 180 </a:t>
            </a:r>
            <a:r>
              <a:rPr lang="uk-UA" dirty="0" err="1" smtClean="0"/>
              <a:t>КУпАП</a:t>
            </a:r>
            <a:r>
              <a:rPr lang="uk-UA" dirty="0" smtClean="0"/>
              <a:t>.</a:t>
            </a:r>
          </a:p>
          <a:p>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smtClean="0"/>
              <a:t>Втягнення у заняття жебрацтвом</a:t>
            </a:r>
            <a:r>
              <a:rPr lang="uk-UA" dirty="0" smtClean="0"/>
              <a:t> </a:t>
            </a:r>
            <a:endParaRPr lang="uk-UA" dirty="0"/>
          </a:p>
        </p:txBody>
      </p:sp>
      <p:sp>
        <p:nvSpPr>
          <p:cNvPr id="3" name="Содержимое 2"/>
          <p:cNvSpPr>
            <a:spLocks noGrp="1"/>
          </p:cNvSpPr>
          <p:nvPr>
            <p:ph idx="1"/>
          </p:nvPr>
        </p:nvSpPr>
        <p:spPr>
          <a:xfrm>
            <a:off x="179512" y="1484784"/>
            <a:ext cx="8784976" cy="5184576"/>
          </a:xfrm>
        </p:spPr>
        <p:txBody>
          <a:bodyPr/>
          <a:lstStyle/>
          <a:p>
            <a:pPr marL="87313" indent="49213">
              <a:buNone/>
            </a:pPr>
            <a:r>
              <a:rPr lang="uk-UA" dirty="0" smtClean="0"/>
              <a:t> — це умисне схиляння неповнолітнього у будь-який спосіб до систематичного випрошування грошей, речей, інших матеріальних цінностей у сторонніх осіб як самостійно неповнолітнім, так і спільно з дорослими особами.</a:t>
            </a:r>
          </a:p>
          <a:p>
            <a:endParaRPr lang="uk-UA" dirty="0"/>
          </a:p>
        </p:txBody>
      </p:sp>
      <p:pic>
        <p:nvPicPr>
          <p:cNvPr id="32770" name="Picture 2" descr="D:\Таня\лекции\МОИ ЛЕКЦИИ\Ос.ч\ІІ семестр\картинки\Panhandling.jpg"/>
          <p:cNvPicPr>
            <a:picLocks noChangeAspect="1" noChangeArrowheads="1"/>
          </p:cNvPicPr>
          <p:nvPr/>
        </p:nvPicPr>
        <p:blipFill>
          <a:blip r:embed="rId2" cstate="print"/>
          <a:srcRect/>
          <a:stretch>
            <a:fillRect/>
          </a:stretch>
        </p:blipFill>
        <p:spPr bwMode="auto">
          <a:xfrm>
            <a:off x="2771800" y="3459149"/>
            <a:ext cx="3625441" cy="339885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smtClean="0"/>
              <a:t>Втягнення у заняття азартними іграми</a:t>
            </a:r>
            <a:r>
              <a:rPr lang="uk-UA" dirty="0" smtClean="0"/>
              <a:t> </a:t>
            </a:r>
            <a:endParaRPr lang="uk-UA" dirty="0"/>
          </a:p>
        </p:txBody>
      </p:sp>
      <p:sp>
        <p:nvSpPr>
          <p:cNvPr id="3" name="Содержимое 2"/>
          <p:cNvSpPr>
            <a:spLocks noGrp="1"/>
          </p:cNvSpPr>
          <p:nvPr>
            <p:ph idx="1"/>
          </p:nvPr>
        </p:nvSpPr>
        <p:spPr>
          <a:xfrm>
            <a:off x="251520" y="1412776"/>
            <a:ext cx="8712968" cy="5184576"/>
          </a:xfrm>
        </p:spPr>
        <p:txBody>
          <a:bodyPr/>
          <a:lstStyle/>
          <a:p>
            <a:r>
              <a:rPr lang="uk-UA" dirty="0" smtClean="0"/>
              <a:t>- це умисне схиляння неповнолітнього у будь-який спосіб до систематичної гри на гроші чи інші матеріальні цінності, при якій виграш залежить від випадковості (у карти, рулетку, "наперсток" та ін.).</a:t>
            </a:r>
          </a:p>
          <a:p>
            <a:endParaRPr lang="uk-UA" dirty="0"/>
          </a:p>
        </p:txBody>
      </p:sp>
      <p:pic>
        <p:nvPicPr>
          <p:cNvPr id="31746" name="Picture 2" descr="D:\Таня\лекции\МОИ ЛЕКЦИИ\Ос.ч\ІІ семестр\картинки\514431.jpg"/>
          <p:cNvPicPr>
            <a:picLocks noChangeAspect="1" noChangeArrowheads="1"/>
          </p:cNvPicPr>
          <p:nvPr/>
        </p:nvPicPr>
        <p:blipFill>
          <a:blip r:embed="rId2" cstate="print"/>
          <a:srcRect/>
          <a:stretch>
            <a:fillRect/>
          </a:stretch>
        </p:blipFill>
        <p:spPr bwMode="auto">
          <a:xfrm>
            <a:off x="2195736" y="3317404"/>
            <a:ext cx="4618169" cy="354059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u="sng" dirty="0" smtClean="0"/>
              <a:t>Суб’єкт</a:t>
            </a:r>
            <a:r>
              <a:rPr lang="uk-UA" dirty="0" smtClean="0"/>
              <a:t> </a:t>
            </a:r>
            <a:endParaRPr lang="uk-UA" dirty="0"/>
          </a:p>
        </p:txBody>
      </p:sp>
      <p:sp>
        <p:nvSpPr>
          <p:cNvPr id="3" name="Содержимое 2"/>
          <p:cNvSpPr>
            <a:spLocks noGrp="1"/>
          </p:cNvSpPr>
          <p:nvPr>
            <p:ph idx="1"/>
          </p:nvPr>
        </p:nvSpPr>
        <p:spPr/>
        <p:txBody>
          <a:bodyPr/>
          <a:lstStyle/>
          <a:p>
            <a:r>
              <a:rPr lang="uk-UA" dirty="0" smtClean="0"/>
              <a:t>загальний з 18 років (</a:t>
            </a:r>
            <a:r>
              <a:rPr lang="uk-UA" dirty="0" err="1" smtClean="0"/>
              <a:t>абз</a:t>
            </a:r>
            <a:r>
              <a:rPr lang="uk-UA" dirty="0" smtClean="0"/>
              <a:t>. 1 п. 3 ПП ВСУ) – ч. 1</a:t>
            </a:r>
          </a:p>
          <a:p>
            <a:r>
              <a:rPr lang="uk-UA" dirty="0" smtClean="0"/>
              <a:t>батьки або особи, які їх замінюють – ч. 2</a:t>
            </a:r>
          </a:p>
          <a:p>
            <a:endParaRPr lang="uk-UA" b="1" u="sng" dirty="0" smtClean="0"/>
          </a:p>
          <a:p>
            <a:pPr algn="ctr">
              <a:buNone/>
            </a:pPr>
            <a:r>
              <a:rPr lang="uk-UA" sz="41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ССЗ </a:t>
            </a:r>
          </a:p>
          <a:p>
            <a:pPr>
              <a:buNone/>
            </a:pPr>
            <a:r>
              <a:rPr lang="uk-UA" dirty="0" smtClean="0"/>
              <a:t>прямий умисел</a:t>
            </a:r>
          </a:p>
          <a:p>
            <a:pPr marL="87313" indent="49213">
              <a:buNone/>
            </a:pPr>
            <a:r>
              <a:rPr lang="uk-UA" dirty="0" smtClean="0"/>
              <a:t>мета – втягнення неповнолітнього у протиправну діяльність</a:t>
            </a:r>
          </a:p>
          <a:p>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uk-UA" dirty="0" smtClean="0"/>
              <a:t>Свобода зборів — </a:t>
            </a:r>
            <a:endParaRPr lang="uk-UA" dirty="0"/>
          </a:p>
        </p:txBody>
      </p:sp>
      <p:sp>
        <p:nvSpPr>
          <p:cNvPr id="3" name="Содержимое 2"/>
          <p:cNvSpPr>
            <a:spLocks noGrp="1"/>
          </p:cNvSpPr>
          <p:nvPr>
            <p:ph idx="1"/>
          </p:nvPr>
        </p:nvSpPr>
        <p:spPr>
          <a:xfrm>
            <a:off x="179512" y="764704"/>
            <a:ext cx="8784976" cy="5904656"/>
          </a:xfrm>
        </p:spPr>
        <p:txBody>
          <a:bodyPr/>
          <a:lstStyle/>
          <a:p>
            <a:pPr marL="0" indent="0">
              <a:buNone/>
            </a:pPr>
            <a:r>
              <a:rPr lang="uk-UA" dirty="0" smtClean="0"/>
              <a:t>право проводити мітинги, пікети, демонстрації, а також збиратися в приміщеннях; належить до прав людини «першого покоління» (цивільних та політичних). </a:t>
            </a:r>
          </a:p>
          <a:p>
            <a:pPr marL="0" indent="538163">
              <a:buNone/>
            </a:pPr>
            <a:r>
              <a:rPr lang="uk-UA" dirty="0" smtClean="0"/>
              <a:t>ст. 20 Загальної декларації прав людини</a:t>
            </a:r>
          </a:p>
          <a:p>
            <a:pPr marL="0" indent="538163">
              <a:buNone/>
            </a:pPr>
            <a:r>
              <a:rPr lang="uk-UA" dirty="0" smtClean="0"/>
              <a:t>ст. 21 Міжнародного пакту про громадянські та політичні права</a:t>
            </a:r>
          </a:p>
          <a:p>
            <a:pPr marL="0" indent="538163">
              <a:buNone/>
            </a:pPr>
            <a:r>
              <a:rPr lang="uk-UA" dirty="0" smtClean="0"/>
              <a:t>ст. 11 Європейської Конвенції про захист прав людини і основних свобод</a:t>
            </a:r>
          </a:p>
          <a:p>
            <a:pPr marL="0" indent="538163">
              <a:buNone/>
            </a:pPr>
            <a:r>
              <a:rPr lang="uk-UA" dirty="0" smtClean="0"/>
              <a:t>ст. 39 Конституції. </a:t>
            </a:r>
            <a:endParaRPr lang="uk-UA" dirty="0"/>
          </a:p>
        </p:txBody>
      </p:sp>
      <p:pic>
        <p:nvPicPr>
          <p:cNvPr id="1026" name="Picture 2" descr="D:\Таня\лекции\МОИ ЛЕКЦИИ\Ос.ч\ІІ семестр\картинки\bb1.jpg"/>
          <p:cNvPicPr>
            <a:picLocks noChangeAspect="1" noChangeArrowheads="1"/>
          </p:cNvPicPr>
          <p:nvPr/>
        </p:nvPicPr>
        <p:blipFill>
          <a:blip r:embed="rId2" cstate="print"/>
          <a:srcRect/>
          <a:stretch>
            <a:fillRect/>
          </a:stretch>
        </p:blipFill>
        <p:spPr bwMode="auto">
          <a:xfrm>
            <a:off x="4716016" y="4023066"/>
            <a:ext cx="4427984" cy="283493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707678"/>
          </a:xfrm>
        </p:spPr>
        <p:txBody>
          <a:bodyPr>
            <a:normAutofit fontScale="90000"/>
          </a:bodyPr>
          <a:lstStyle/>
          <a:p>
            <a:r>
              <a:rPr lang="uk-UA" dirty="0" smtClean="0"/>
              <a:t>Об’єктивна сторона </a:t>
            </a:r>
            <a:endParaRPr lang="uk-UA" dirty="0"/>
          </a:p>
        </p:txBody>
      </p:sp>
      <p:sp>
        <p:nvSpPr>
          <p:cNvPr id="3" name="Текст 2"/>
          <p:cNvSpPr>
            <a:spLocks noGrp="1"/>
          </p:cNvSpPr>
          <p:nvPr>
            <p:ph type="body" idx="1"/>
          </p:nvPr>
        </p:nvSpPr>
        <p:spPr>
          <a:xfrm>
            <a:off x="467544" y="980729"/>
            <a:ext cx="4040188" cy="648072"/>
          </a:xfrm>
        </p:spPr>
        <p:txBody>
          <a:bodyPr/>
          <a:lstStyle/>
          <a:p>
            <a:pPr algn="ctr"/>
            <a:r>
              <a:rPr lang="uk-UA" dirty="0" smtClean="0"/>
              <a:t>Ст. 293 КК</a:t>
            </a:r>
            <a:endParaRPr lang="uk-UA" dirty="0"/>
          </a:p>
        </p:txBody>
      </p:sp>
      <p:sp>
        <p:nvSpPr>
          <p:cNvPr id="4" name="Текст 3"/>
          <p:cNvSpPr>
            <a:spLocks noGrp="1"/>
          </p:cNvSpPr>
          <p:nvPr>
            <p:ph type="body" sz="half" idx="3"/>
          </p:nvPr>
        </p:nvSpPr>
        <p:spPr>
          <a:xfrm>
            <a:off x="4644008" y="980729"/>
            <a:ext cx="4041775" cy="648072"/>
          </a:xfrm>
        </p:spPr>
        <p:txBody>
          <a:bodyPr/>
          <a:lstStyle/>
          <a:p>
            <a:pPr algn="ctr"/>
            <a:r>
              <a:rPr lang="uk-UA" dirty="0" smtClean="0"/>
              <a:t>Ст. 294 КК</a:t>
            </a:r>
            <a:endParaRPr lang="uk-UA" dirty="0"/>
          </a:p>
        </p:txBody>
      </p:sp>
      <p:sp>
        <p:nvSpPr>
          <p:cNvPr id="5" name="Содержимое 4"/>
          <p:cNvSpPr>
            <a:spLocks noGrp="1"/>
          </p:cNvSpPr>
          <p:nvPr>
            <p:ph sz="quarter" idx="2"/>
          </p:nvPr>
        </p:nvSpPr>
        <p:spPr>
          <a:xfrm>
            <a:off x="251520" y="1556792"/>
            <a:ext cx="4245868" cy="4968552"/>
          </a:xfrm>
        </p:spPr>
        <p:txBody>
          <a:bodyPr/>
          <a:lstStyle/>
          <a:p>
            <a:pPr algn="ctr">
              <a:buNone/>
            </a:pPr>
            <a:r>
              <a:rPr lang="uk-UA" dirty="0" smtClean="0"/>
              <a:t>Діяння:</a:t>
            </a:r>
          </a:p>
          <a:p>
            <a:r>
              <a:rPr lang="uk-UA" dirty="0" smtClean="0"/>
              <a:t>організація групового порушення громадського порядку, які призвели до опору представникам влади</a:t>
            </a:r>
          </a:p>
          <a:p>
            <a:r>
              <a:rPr lang="uk-UA" dirty="0" smtClean="0"/>
              <a:t>активна участь у зазначених діях</a:t>
            </a:r>
          </a:p>
          <a:p>
            <a:pPr>
              <a:buNone/>
            </a:pPr>
            <a:endParaRPr lang="uk-UA" dirty="0" smtClean="0"/>
          </a:p>
          <a:p>
            <a:pPr algn="ctr">
              <a:buNone/>
            </a:pPr>
            <a:endParaRPr lang="uk-UA" dirty="0" smtClean="0"/>
          </a:p>
          <a:p>
            <a:pPr algn="ctr">
              <a:buNone/>
            </a:pPr>
            <a:endParaRPr lang="uk-UA" dirty="0"/>
          </a:p>
        </p:txBody>
      </p:sp>
      <p:sp>
        <p:nvSpPr>
          <p:cNvPr id="6" name="Содержимое 5"/>
          <p:cNvSpPr>
            <a:spLocks noGrp="1"/>
          </p:cNvSpPr>
          <p:nvPr>
            <p:ph sz="quarter" idx="4"/>
          </p:nvPr>
        </p:nvSpPr>
        <p:spPr>
          <a:xfrm>
            <a:off x="4645025" y="1556792"/>
            <a:ext cx="4319463" cy="4968552"/>
          </a:xfrm>
        </p:spPr>
        <p:txBody>
          <a:bodyPr/>
          <a:lstStyle/>
          <a:p>
            <a:pPr algn="ctr">
              <a:buNone/>
            </a:pPr>
            <a:r>
              <a:rPr lang="uk-UA" dirty="0" smtClean="0"/>
              <a:t>Діяння:</a:t>
            </a:r>
          </a:p>
          <a:p>
            <a:r>
              <a:rPr lang="uk-UA" dirty="0" smtClean="0"/>
              <a:t>організація масових заворушень</a:t>
            </a:r>
          </a:p>
          <a:p>
            <a:r>
              <a:rPr lang="uk-UA" dirty="0" smtClean="0"/>
              <a:t>активна участь у масових заворушеннях</a:t>
            </a:r>
          </a:p>
          <a:p>
            <a:pPr>
              <a:buNone/>
            </a:pPr>
            <a:endParaRPr lang="uk-UA" dirty="0" smtClean="0"/>
          </a:p>
          <a:p>
            <a:pPr>
              <a:buNone/>
            </a:pPr>
            <a:endParaRPr lang="uk-UA" dirty="0" smtClean="0"/>
          </a:p>
          <a:p>
            <a:endParaRPr lang="uk-UA" dirty="0" smtClean="0"/>
          </a:p>
          <a:p>
            <a:endParaRPr lang="uk-UA" dirty="0"/>
          </a:p>
        </p:txBody>
      </p:sp>
      <p:pic>
        <p:nvPicPr>
          <p:cNvPr id="1026" name="Picture 2" descr="D:\Таня\лекції\МОИ ЛЕКЦИИ\Ос.ч\ІІ семестр\картинки\00qyhhk8.jpg"/>
          <p:cNvPicPr>
            <a:picLocks noChangeAspect="1" noChangeArrowheads="1"/>
          </p:cNvPicPr>
          <p:nvPr/>
        </p:nvPicPr>
        <p:blipFill>
          <a:blip r:embed="rId2" cstate="print"/>
          <a:srcRect/>
          <a:stretch>
            <a:fillRect/>
          </a:stretch>
        </p:blipFill>
        <p:spPr bwMode="auto">
          <a:xfrm>
            <a:off x="4644008" y="3573016"/>
            <a:ext cx="4320480" cy="31035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uk-UA" dirty="0" smtClean="0"/>
              <a:t>Суб’єктний склад</a:t>
            </a:r>
            <a:endParaRPr lang="uk-UA" dirty="0"/>
          </a:p>
        </p:txBody>
      </p:sp>
      <p:sp>
        <p:nvSpPr>
          <p:cNvPr id="3" name="Содержимое 2"/>
          <p:cNvSpPr>
            <a:spLocks noGrp="1"/>
          </p:cNvSpPr>
          <p:nvPr>
            <p:ph sz="half" idx="1"/>
          </p:nvPr>
        </p:nvSpPr>
        <p:spPr>
          <a:xfrm>
            <a:off x="179512" y="1052736"/>
            <a:ext cx="4316288" cy="5544616"/>
          </a:xfrm>
        </p:spPr>
        <p:txBody>
          <a:bodyPr>
            <a:normAutofit lnSpcReduction="10000"/>
          </a:bodyPr>
          <a:lstStyle/>
          <a:p>
            <a:pPr marL="87313" indent="49213" algn="ctr">
              <a:buNone/>
              <a:tabLst>
                <a:tab pos="87313" algn="l"/>
              </a:tabLst>
            </a:pPr>
            <a:r>
              <a:rPr lang="uk-UA" u="sng" dirty="0" smtClean="0"/>
              <a:t>Група осіб </a:t>
            </a:r>
            <a:r>
              <a:rPr lang="uk-UA" dirty="0" smtClean="0"/>
              <a:t>– </a:t>
            </a:r>
          </a:p>
          <a:p>
            <a:pPr marL="87313" indent="49213">
              <a:buNone/>
              <a:tabLst>
                <a:tab pos="87313" algn="l"/>
              </a:tabLst>
            </a:pPr>
            <a:r>
              <a:rPr lang="uk-UA" dirty="0" smtClean="0"/>
              <a:t>значна кількість людей, які мають певну ціль і своїми спільними діями грубо порушують громадський порядок або суттєво порушують роботу транспорту, підприємства, установи чи організації.  </a:t>
            </a:r>
            <a:endParaRPr lang="uk-UA" dirty="0"/>
          </a:p>
        </p:txBody>
      </p:sp>
      <p:sp>
        <p:nvSpPr>
          <p:cNvPr id="4" name="Содержимое 3"/>
          <p:cNvSpPr>
            <a:spLocks noGrp="1"/>
          </p:cNvSpPr>
          <p:nvPr>
            <p:ph sz="half" idx="2"/>
          </p:nvPr>
        </p:nvSpPr>
        <p:spPr>
          <a:xfrm>
            <a:off x="4648200" y="980728"/>
            <a:ext cx="4316288" cy="5688632"/>
          </a:xfrm>
        </p:spPr>
        <p:txBody>
          <a:bodyPr>
            <a:normAutofit lnSpcReduction="10000"/>
          </a:bodyPr>
          <a:lstStyle/>
          <a:p>
            <a:pPr marL="174625" indent="-38100" algn="ctr">
              <a:buNone/>
            </a:pPr>
            <a:r>
              <a:rPr lang="uk-UA" u="sng" dirty="0" smtClean="0"/>
              <a:t>Натовп</a:t>
            </a:r>
            <a:r>
              <a:rPr lang="uk-UA" dirty="0" smtClean="0"/>
              <a:t> – </a:t>
            </a:r>
          </a:p>
          <a:p>
            <a:pPr marL="174625" indent="-38100">
              <a:buNone/>
            </a:pPr>
            <a:r>
              <a:rPr lang="uk-UA" dirty="0" smtClean="0"/>
              <a:t>це скупчення неорганізованих людей, стурбованих фактором зовнішньої провокації. У подальшому дії натовпу можуть вийти з-під контролю організаторів. Тоді вчиняються інші, непередбачені планом розвитку подій злочини: пограбування, вбивства, зґвалтування, крадіжки, утримання заручників та ін. </a:t>
            </a:r>
          </a:p>
        </p:txBody>
      </p:sp>
      <p:pic>
        <p:nvPicPr>
          <p:cNvPr id="2050" name="Picture 2" descr="D:\Таня\лекции\МОИ ЛЕКЦИИ\Ос.ч\ІІ семестр\картинки\81716_900.jpg"/>
          <p:cNvPicPr>
            <a:picLocks noChangeAspect="1" noChangeArrowheads="1"/>
          </p:cNvPicPr>
          <p:nvPr/>
        </p:nvPicPr>
        <p:blipFill>
          <a:blip r:embed="rId2" cstate="print"/>
          <a:srcRect/>
          <a:stretch>
            <a:fillRect/>
          </a:stretch>
        </p:blipFill>
        <p:spPr bwMode="auto">
          <a:xfrm>
            <a:off x="-1" y="3717032"/>
            <a:ext cx="4714399" cy="31409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720080"/>
          </a:xfrm>
        </p:spPr>
        <p:txBody>
          <a:bodyPr/>
          <a:lstStyle/>
          <a:p>
            <a:pPr algn="ctr"/>
            <a:r>
              <a:rPr lang="uk-UA" sz="4000" dirty="0" smtClean="0"/>
              <a:t>Цікава інформація про натовп:</a:t>
            </a:r>
            <a:endParaRPr lang="uk-UA" sz="4000" dirty="0"/>
          </a:p>
        </p:txBody>
      </p:sp>
      <p:sp>
        <p:nvSpPr>
          <p:cNvPr id="3" name="Текст 2"/>
          <p:cNvSpPr>
            <a:spLocks noGrp="1"/>
          </p:cNvSpPr>
          <p:nvPr>
            <p:ph type="body" idx="1"/>
          </p:nvPr>
        </p:nvSpPr>
        <p:spPr>
          <a:xfrm>
            <a:off x="179512" y="836712"/>
            <a:ext cx="8784976" cy="6021288"/>
          </a:xfrm>
        </p:spPr>
        <p:txBody>
          <a:bodyPr>
            <a:noAutofit/>
          </a:bodyPr>
          <a:lstStyle/>
          <a:p>
            <a:pPr marL="0" indent="363538">
              <a:buFont typeface="Wingdings" pitchFamily="2" charset="2"/>
              <a:buChar char="v"/>
            </a:pPr>
            <a:r>
              <a:rPr lang="uk-UA" sz="2400" dirty="0" smtClean="0"/>
              <a:t>Натовп має схильність до крайнощів, збуджують його лише сильні подразники. </a:t>
            </a:r>
          </a:p>
          <a:p>
            <a:pPr marL="0" indent="363538"/>
            <a:endParaRPr lang="uk-UA" sz="1600" dirty="0" smtClean="0"/>
          </a:p>
          <a:p>
            <a:pPr marL="0" indent="363538">
              <a:buFont typeface="Wingdings" pitchFamily="2" charset="2"/>
              <a:buChar char="v"/>
            </a:pPr>
            <a:r>
              <a:rPr lang="uk-UA" sz="2400" dirty="0" smtClean="0"/>
              <a:t>Почуття маси завжди дуже прості та надмірні. Відповідно тому, хто бажає впливати на масу, не потрібна перевірка логічності та послідовності своєї аргументації, йому потрібно перебільшувати та постійно повторювати теж саме. </a:t>
            </a:r>
          </a:p>
          <a:p>
            <a:pPr marL="0" indent="363538"/>
            <a:endParaRPr lang="uk-UA" sz="1600" dirty="0" smtClean="0"/>
          </a:p>
          <a:p>
            <a:pPr marL="0" indent="363538">
              <a:buFont typeface="Wingdings" pitchFamily="2" charset="2"/>
              <a:buChar char="v"/>
            </a:pPr>
            <a:r>
              <a:rPr lang="uk-UA" sz="2400" dirty="0" smtClean="0"/>
              <a:t>Від вожака натовп вимагає сили, навіть насилля, доброта ж сприймається, як різновид слабкості. Вождь повинен мати сильну волю та бути фанатично відданим ідеї, яку намагається донести до інших, саме це дає йому можливість впливати на масу. До жахливих наслідків може привести надання влади людині, що наділена привабливістю у поєднанні з твердими переконаннями та вузькістю розуму. Така людина легко може перетворити натовп із аморфної маси у руйнівну матеріальну силу.</a:t>
            </a:r>
            <a:endParaRPr lang="uk-UA"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0"/>
            <a:ext cx="8784976" cy="6858000"/>
          </a:xfrm>
        </p:spPr>
        <p:txBody>
          <a:bodyPr>
            <a:noAutofit/>
          </a:bodyPr>
          <a:lstStyle/>
          <a:p>
            <a:pPr marL="0" indent="363538">
              <a:buFont typeface="Wingdings" pitchFamily="2" charset="2"/>
              <a:buChar char="v"/>
            </a:pPr>
            <a:r>
              <a:rPr lang="uk-UA" sz="2200" dirty="0" smtClean="0"/>
              <a:t>Найефективніший механізм впливу на натовп - позбавлення його учасників анонімності: фіксування облич людей (фото, відео), активне демонстрування їх у репортажах, на великих екранах, встановлених поблизу місця розташування натовпу або позначення учасників натовпу фарбою, яку не змивається. </a:t>
            </a:r>
          </a:p>
          <a:p>
            <a:pPr marL="0" indent="363538">
              <a:buFont typeface="Wingdings" pitchFamily="2" charset="2"/>
              <a:buChar char="v"/>
            </a:pPr>
            <a:r>
              <a:rPr lang="uk-UA" sz="2200" dirty="0" smtClean="0"/>
              <a:t>Потреби, що привели індивідів у масу, раніше чи пізніше реалізуються, натовп стає менш енергійним, маса починає поступово розпадатися. Почуття єдності між окремими людьми, яке здавалося незмінним, зникає, кожен згадує про власні справи та проблеми.</a:t>
            </a:r>
          </a:p>
          <a:p>
            <a:pPr marL="0" indent="363538">
              <a:buFont typeface="Wingdings" pitchFamily="2" charset="2"/>
              <a:buChar char="v"/>
            </a:pPr>
            <a:r>
              <a:rPr lang="uk-UA" sz="2200" dirty="0" smtClean="0"/>
              <a:t>Із натовпу індивід виходить емоційно втомленим, не в змозі точно пригадати, що з ним сталося, та скільки минуло часу. Після виходу з маси індивіду потрібен час аби повернутися до реальності, почати адекватно сприймати навколишню дійсність. </a:t>
            </a:r>
          </a:p>
          <a:p>
            <a:pPr marL="0" indent="363538">
              <a:buFont typeface="Wingdings" pitchFamily="2" charset="2"/>
              <a:buChar char="v"/>
            </a:pPr>
            <a:r>
              <a:rPr lang="uk-UA" sz="2200" dirty="0" smtClean="0"/>
              <a:t>Однаковий вираз обличчя у людей з натовпу пояснюється тим, що сильне переживання певного емоційно-афективного стану впливає на мускулатуру обличчя та веде до напруження одних і тих же м'язів. Обличчя стають схожими, з'являється узагальнене обличчя маси. Через це виникає чимало складностей під час спроб ідентифікації учасників масових заворушень.</a:t>
            </a:r>
            <a:endParaRPr lang="uk-UA"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Суб’єктивна </a:t>
            </a:r>
            <a:r>
              <a:rPr lang="uk-UA" dirty="0" err="1" smtClean="0"/>
              <a:t>строна</a:t>
            </a:r>
            <a:endParaRPr lang="uk-UA" dirty="0"/>
          </a:p>
        </p:txBody>
      </p:sp>
      <p:sp>
        <p:nvSpPr>
          <p:cNvPr id="3" name="Текст 2"/>
          <p:cNvSpPr>
            <a:spLocks noGrp="1"/>
          </p:cNvSpPr>
          <p:nvPr>
            <p:ph type="body" idx="1"/>
          </p:nvPr>
        </p:nvSpPr>
        <p:spPr/>
        <p:txBody>
          <a:bodyPr/>
          <a:lstStyle/>
          <a:p>
            <a:pPr algn="ctr"/>
            <a:r>
              <a:rPr lang="uk-UA" dirty="0" smtClean="0"/>
              <a:t>Ст. 293 КК</a:t>
            </a:r>
            <a:endParaRPr lang="uk-UA" dirty="0"/>
          </a:p>
        </p:txBody>
      </p:sp>
      <p:sp>
        <p:nvSpPr>
          <p:cNvPr id="4" name="Текст 3"/>
          <p:cNvSpPr>
            <a:spLocks noGrp="1"/>
          </p:cNvSpPr>
          <p:nvPr>
            <p:ph type="body" sz="half" idx="3"/>
          </p:nvPr>
        </p:nvSpPr>
        <p:spPr/>
        <p:txBody>
          <a:bodyPr/>
          <a:lstStyle/>
          <a:p>
            <a:pPr algn="ctr"/>
            <a:r>
              <a:rPr lang="uk-UA" dirty="0" smtClean="0"/>
              <a:t>Ст. 294 КК</a:t>
            </a:r>
            <a:endParaRPr lang="uk-UA" dirty="0"/>
          </a:p>
        </p:txBody>
      </p:sp>
      <p:sp>
        <p:nvSpPr>
          <p:cNvPr id="5" name="Содержимое 4"/>
          <p:cNvSpPr>
            <a:spLocks noGrp="1"/>
          </p:cNvSpPr>
          <p:nvPr>
            <p:ph sz="quarter" idx="2"/>
          </p:nvPr>
        </p:nvSpPr>
        <p:spPr/>
        <p:txBody>
          <a:bodyPr/>
          <a:lstStyle/>
          <a:p>
            <a:r>
              <a:rPr lang="uk-UA" dirty="0" smtClean="0"/>
              <a:t>Прямий умисел</a:t>
            </a:r>
          </a:p>
          <a:p>
            <a:r>
              <a:rPr lang="uk-UA" dirty="0" smtClean="0"/>
              <a:t>Мотив – будь-який, крім хуліганського</a:t>
            </a:r>
            <a:endParaRPr lang="uk-UA" dirty="0"/>
          </a:p>
        </p:txBody>
      </p:sp>
      <p:sp>
        <p:nvSpPr>
          <p:cNvPr id="6" name="Содержимое 5"/>
          <p:cNvSpPr>
            <a:spLocks noGrp="1"/>
          </p:cNvSpPr>
          <p:nvPr>
            <p:ph sz="quarter" idx="4"/>
          </p:nvPr>
        </p:nvSpPr>
        <p:spPr/>
        <p:txBody>
          <a:bodyPr/>
          <a:lstStyle/>
          <a:p>
            <a:r>
              <a:rPr lang="uk-UA" dirty="0" smtClean="0"/>
              <a:t>Прямий умисел / непрямий умисел</a:t>
            </a:r>
          </a:p>
          <a:p>
            <a:r>
              <a:rPr lang="uk-UA" dirty="0" smtClean="0"/>
              <a:t>Мотив і мета – будь-які</a:t>
            </a:r>
            <a:endParaRPr lang="uk-UA" dirty="0"/>
          </a:p>
        </p:txBody>
      </p:sp>
      <p:pic>
        <p:nvPicPr>
          <p:cNvPr id="1026" name="Picture 2" descr="C:\Users\Танюша\Desktop\1011470262.jpg"/>
          <p:cNvPicPr>
            <a:picLocks noChangeAspect="1" noChangeArrowheads="1"/>
          </p:cNvPicPr>
          <p:nvPr/>
        </p:nvPicPr>
        <p:blipFill>
          <a:blip r:embed="rId2" cstate="print"/>
          <a:srcRect/>
          <a:stretch>
            <a:fillRect/>
          </a:stretch>
        </p:blipFill>
        <p:spPr bwMode="auto">
          <a:xfrm>
            <a:off x="4433132" y="3573016"/>
            <a:ext cx="4710868" cy="3068960"/>
          </a:xfrm>
          <a:prstGeom prst="rect">
            <a:avLst/>
          </a:prstGeom>
          <a:noFill/>
        </p:spPr>
      </p:pic>
      <p:pic>
        <p:nvPicPr>
          <p:cNvPr id="1027" name="Picture 3" descr="D:\Таня\лекции\МОИ ЛЕКЦИИ\Ос.ч\ІІ семестр\картинки\mqdefault.jpg"/>
          <p:cNvPicPr>
            <a:picLocks noChangeAspect="1" noChangeArrowheads="1"/>
          </p:cNvPicPr>
          <p:nvPr/>
        </p:nvPicPr>
        <p:blipFill>
          <a:blip r:embed="rId3" cstate="print"/>
          <a:srcRect/>
          <a:stretch>
            <a:fillRect/>
          </a:stretch>
        </p:blipFill>
        <p:spPr bwMode="auto">
          <a:xfrm>
            <a:off x="0" y="3573016"/>
            <a:ext cx="4283968" cy="309979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uk-UA" dirty="0" smtClean="0"/>
              <a:t>Стаття 296. Хуліганство</a:t>
            </a:r>
            <a:endParaRPr lang="uk-UA" dirty="0"/>
          </a:p>
        </p:txBody>
      </p:sp>
      <p:sp>
        <p:nvSpPr>
          <p:cNvPr id="3" name="Содержимое 2"/>
          <p:cNvSpPr>
            <a:spLocks noGrp="1"/>
          </p:cNvSpPr>
          <p:nvPr>
            <p:ph idx="1"/>
          </p:nvPr>
        </p:nvSpPr>
        <p:spPr>
          <a:xfrm>
            <a:off x="179512" y="908720"/>
            <a:ext cx="8784976" cy="5760640"/>
          </a:xfrm>
        </p:spPr>
        <p:txBody>
          <a:bodyPr>
            <a:noAutofit/>
          </a:bodyPr>
          <a:lstStyle/>
          <a:p>
            <a:pPr marL="0" indent="363538" fontAlgn="base">
              <a:buNone/>
            </a:pPr>
            <a:r>
              <a:rPr lang="uk-UA" sz="2000" dirty="0" smtClean="0"/>
              <a:t>1. </a:t>
            </a:r>
            <a:r>
              <a:rPr lang="uk-UA" sz="2050" dirty="0" smtClean="0"/>
              <a:t>Хуліганство, тобто грубе порушення громадського порядку з мотивів явної неповаги до суспільства, що супроводжується особливою зухвалістю чи винятковим цинізмом, -</a:t>
            </a:r>
          </a:p>
          <a:p>
            <a:pPr marL="0" indent="363538" fontAlgn="base">
              <a:buNone/>
            </a:pPr>
            <a:r>
              <a:rPr lang="uk-UA" sz="2050" dirty="0" smtClean="0"/>
              <a:t>карається ...</a:t>
            </a:r>
          </a:p>
          <a:p>
            <a:pPr marL="0" indent="363538" fontAlgn="base">
              <a:buNone/>
            </a:pPr>
            <a:r>
              <a:rPr lang="uk-UA" sz="2050" dirty="0" smtClean="0"/>
              <a:t>2. Ті самі дії, вчинені групою осіб, -</a:t>
            </a:r>
          </a:p>
          <a:p>
            <a:pPr marL="0" indent="363538" fontAlgn="base">
              <a:buNone/>
            </a:pPr>
            <a:r>
              <a:rPr lang="uk-UA" sz="2050" dirty="0" smtClean="0"/>
              <a:t>караються ...</a:t>
            </a:r>
          </a:p>
          <a:p>
            <a:pPr marL="0" indent="363538" fontAlgn="base">
              <a:buNone/>
            </a:pPr>
            <a:r>
              <a:rPr lang="uk-UA" sz="2050" dirty="0" smtClean="0"/>
              <a:t>3. Дії, передбачені частинами 1 або 2 цієї статті, якщо вони були вчинені особою, раніше судимою за хуліганство, чи пов'язані з опором представникові влади або представникові громадськості, який виконує обов'язки з охорони громадського порядку, чи іншим громадянам, які припиняли хуліганські дії, -</a:t>
            </a:r>
          </a:p>
          <a:p>
            <a:pPr marL="0" indent="363538" fontAlgn="base">
              <a:buNone/>
            </a:pPr>
            <a:r>
              <a:rPr lang="uk-UA" sz="2050" dirty="0" smtClean="0"/>
              <a:t>караються ...</a:t>
            </a:r>
          </a:p>
          <a:p>
            <a:pPr marL="0" indent="363538" fontAlgn="base">
              <a:buNone/>
            </a:pPr>
            <a:r>
              <a:rPr lang="uk-UA" sz="2050" dirty="0" smtClean="0"/>
              <a:t>4. Дії, передбачені частинами 1, 2 або 3 цієї статті, якщо вони вчинені із застосуванням вогнепальної або холодної зброї чи іншого предмета, спеціально пристосованого або заздалегідь заготовленого для нанесення тілесних ушкоджень, -</a:t>
            </a:r>
          </a:p>
          <a:p>
            <a:pPr marL="0" indent="363538" fontAlgn="base">
              <a:buNone/>
            </a:pPr>
            <a:r>
              <a:rPr lang="uk-UA" sz="2050" dirty="0" smtClean="0"/>
              <a:t>караються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rgbClr val="003E75"/>
      </a:dk1>
      <a:lt1>
        <a:sysClr val="window" lastClr="FFFFFF"/>
      </a:lt1>
      <a:dk2>
        <a:srgbClr val="007DEA"/>
      </a:dk2>
      <a:lt2>
        <a:srgbClr val="D6ECFF"/>
      </a:lt2>
      <a:accent1>
        <a:srgbClr val="FFFFFF"/>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932</TotalTime>
  <Words>2014</Words>
  <Application>Microsoft Office PowerPoint</Application>
  <PresentationFormat>Экран (4:3)</PresentationFormat>
  <Paragraphs>143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Апекс</vt:lpstr>
      <vt:lpstr>Кримінальні правопорушення ПРОТИ ГРОМАДСЬКОГО ПОРЯДКУ ТА МОРАЛЬНОСТІ</vt:lpstr>
      <vt:lpstr>Слайд 2</vt:lpstr>
      <vt:lpstr>Свобода зборів — </vt:lpstr>
      <vt:lpstr>Об’єктивна сторона </vt:lpstr>
      <vt:lpstr>Суб’єктний склад</vt:lpstr>
      <vt:lpstr>Цікава інформація про натовп:</vt:lpstr>
      <vt:lpstr>Слайд 7</vt:lpstr>
      <vt:lpstr>Суб’єктивна строна</vt:lpstr>
      <vt:lpstr>Стаття 296. Хуліганство</vt:lpstr>
      <vt:lpstr>ПП ВСУ «Про судову практику в справах про хуліганство» від 22.12.06 р. № 10</vt:lpstr>
      <vt:lpstr>Об’єкт</vt:lpstr>
      <vt:lpstr>Діяння</vt:lpstr>
      <vt:lpstr>Слайд 13</vt:lpstr>
      <vt:lpstr>Слайд 14</vt:lpstr>
      <vt:lpstr>ССЗ </vt:lpstr>
      <vt:lpstr>Суб’єкт</vt:lpstr>
      <vt:lpstr>Стаття 304. Втягнення неповнолітніх у протиправну діяльність</vt:lpstr>
      <vt:lpstr>ПП ВСУ від 27.02.2004 р. № 2 «Про застосування судами законодавства про відповідальність за втягнення неповнолітніх у злочинну чи іншу антигромадську діяльність»</vt:lpstr>
      <vt:lpstr>Особливості психології неповнолітніх:</vt:lpstr>
      <vt:lpstr>Слайд 20</vt:lpstr>
      <vt:lpstr>Слайд 21</vt:lpstr>
      <vt:lpstr>Родовий об’єкт - </vt:lpstr>
      <vt:lpstr>Об’єктивна сторона </vt:lpstr>
      <vt:lpstr>Форми втягнення неповнолітніх у протиправну діяльність: </vt:lpstr>
      <vt:lpstr>Втягнення у пияцтво </vt:lpstr>
      <vt:lpstr>Втягнення у заняття жебрацтвом </vt:lpstr>
      <vt:lpstr>Втягнення у заняття азартними іграми </vt:lpstr>
      <vt:lpstr>Суб’єкт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ЗЛОЧИНИ ПРОТИ ГРОМАДСЬКОГО ПОРЯДКУ ТА МОРАЛЬНОСТІ</dc:title>
  <dc:creator>Танюша</dc:creator>
  <cp:lastModifiedBy>RePack by SPecialiST</cp:lastModifiedBy>
  <cp:revision>24</cp:revision>
  <dcterms:created xsi:type="dcterms:W3CDTF">2017-03-02T09:20:56Z</dcterms:created>
  <dcterms:modified xsi:type="dcterms:W3CDTF">2022-04-04T11:00:44Z</dcterms:modified>
</cp:coreProperties>
</file>