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56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12"/>
  <c:chart>
    <c:autoTitleDeleted val="1"/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хлопці</c:v>
                </c:pt>
                <c:pt idx="1">
                  <c:v>дівчата</c:v>
                </c:pt>
                <c:pt idx="2">
                  <c:v>не вживали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0.16600000000000012</c:v>
                </c:pt>
                <c:pt idx="1">
                  <c:v>0.18300000000000011</c:v>
                </c:pt>
                <c:pt idx="2">
                  <c:v>0.65100000000000058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784976" cy="3240360"/>
          </a:xfrm>
        </p:spPr>
        <p:txBody>
          <a:bodyPr>
            <a:noAutofit/>
          </a:bodyPr>
          <a:lstStyle/>
          <a:p>
            <a:r>
              <a:rPr lang="uk-UA" sz="3600" dirty="0" smtClean="0"/>
              <a:t>Кримінальні правопорушення у сфері обігу наркотичних засобів, психотропних речовин, їх аналогів або прекурсорів та інші злочини проти здоров’я населення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293096"/>
            <a:ext cx="8424936" cy="2232248"/>
          </a:xfrm>
        </p:spPr>
        <p:txBody>
          <a:bodyPr>
            <a:normAutofit lnSpcReduction="10000"/>
          </a:bodyPr>
          <a:lstStyle/>
          <a:p>
            <a:pPr lvl="0" algn="l"/>
            <a:r>
              <a:rPr lang="uk-UA" dirty="0" smtClean="0"/>
              <a:t>1. Загальна характеристика і види таких правопорушень (т.зв. </a:t>
            </a:r>
            <a:r>
              <a:rPr lang="uk-UA" dirty="0" err="1" smtClean="0"/>
              <a:t>“наркозлочинів”</a:t>
            </a:r>
            <a:r>
              <a:rPr lang="uk-UA" dirty="0" smtClean="0"/>
              <a:t>).</a:t>
            </a:r>
          </a:p>
          <a:p>
            <a:pPr lvl="0" algn="l"/>
            <a:r>
              <a:rPr lang="uk-UA" dirty="0" smtClean="0"/>
              <a:t>2. Предмети наркозлочинів.</a:t>
            </a:r>
          </a:p>
          <a:p>
            <a:pPr lvl="0" algn="l"/>
            <a:r>
              <a:rPr lang="uk-UA" dirty="0" smtClean="0"/>
              <a:t>3. Основні проблемні питання кваліфікації наркозлочинів.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Отруйні речовини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речовини рослинного, тваринного і мінерального походження або продукти хімічного синтезу, здатні при впливі на живий організм викликати гостре або хронічне отруєння або смерть</a:t>
            </a:r>
          </a:p>
          <a:p>
            <a:endParaRPr lang="uk-UA" dirty="0"/>
          </a:p>
        </p:txBody>
      </p:sp>
      <p:pic>
        <p:nvPicPr>
          <p:cNvPr id="1026" name="Picture 2" descr="D:\Таня\лекции\МОИ ЛЕКЦИИ\Ос.ч\ІІ семестр\картинки\tabletki.pp.ua_otruyennya-mishyakom-oznaki-prichini-persha-dopomoga-nasldki_3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573016"/>
            <a:ext cx="5760640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Сильнодіючі речовини</a:t>
            </a:r>
            <a:endParaRPr lang="uk-UA" dirty="0"/>
          </a:p>
        </p:txBody>
      </p:sp>
      <p:pic>
        <p:nvPicPr>
          <p:cNvPr id="2050" name="Picture 2" descr="D:\Таня\лекции\МОИ ЛЕКЦИИ\Ос.ч\ІІ семестр\картинки\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4464496" cy="29883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268760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речовини синтетичного або природного походження, у т.ч. рослини, що заподіюють небезпечний вплив на організм людини і можуть завдати шкоду її здоров’ю та життю при прийомі їх не з медичною метою</a:t>
            </a:r>
            <a:endParaRPr lang="uk-UA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08112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Фальсифіковані лікарські засоби -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/>
          <a:lstStyle/>
          <a:p>
            <a:pPr marL="0" indent="136525">
              <a:buNone/>
            </a:pPr>
            <a:r>
              <a:rPr lang="uk-UA" dirty="0" smtClean="0"/>
              <a:t>лікарські засоби, які умисно промарковані неідентично (невідповідно) відомостям (1 або декільком) про лікарський засіб з відповідною назвою, що внесені до Державного реєстру лік. засобів України, а так само лікарські засоби, умисно підроблені в інший спосіб, і не відповідають відомостям (1 або декільком) про лікарський засіб з відповідною назвою, що внесені до Державного </a:t>
            </a:r>
          </a:p>
          <a:p>
            <a:pPr marL="0" indent="0">
              <a:buNone/>
            </a:pPr>
            <a:r>
              <a:rPr lang="uk-UA" dirty="0" smtClean="0"/>
              <a:t>реєстру </a:t>
            </a:r>
          </a:p>
          <a:p>
            <a:pPr marL="0" indent="0">
              <a:buNone/>
            </a:pPr>
            <a:r>
              <a:rPr lang="uk-UA" dirty="0" smtClean="0"/>
              <a:t>лікарських </a:t>
            </a:r>
          </a:p>
          <a:p>
            <a:pPr marL="0" indent="0">
              <a:buNone/>
            </a:pPr>
            <a:r>
              <a:rPr lang="uk-UA" dirty="0" smtClean="0"/>
              <a:t>засобів України </a:t>
            </a:r>
          </a:p>
          <a:p>
            <a:pPr marL="0" indent="0">
              <a:buNone/>
            </a:pPr>
            <a:r>
              <a:rPr lang="uk-UA" sz="1400" dirty="0" smtClean="0"/>
              <a:t>(ст. 1 ЗУ «Про лікарські засоб</a:t>
            </a:r>
            <a:r>
              <a:rPr lang="uk-UA" sz="1600" dirty="0" smtClean="0"/>
              <a:t>и»)</a:t>
            </a:r>
            <a:endParaRPr lang="uk-UA" sz="1600" dirty="0"/>
          </a:p>
        </p:txBody>
      </p:sp>
      <p:pic>
        <p:nvPicPr>
          <p:cNvPr id="7170" name="Picture 2" descr="D:\Таня\лекции\МОИ ЛЕКЦИИ\Ос.ч\ІІ семестр\картинки\1581102003_l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60" y="4077072"/>
            <a:ext cx="6179840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Одурманюючі речовини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608"/>
          </a:xfrm>
        </p:spPr>
        <p:txBody>
          <a:bodyPr/>
          <a:lstStyle/>
          <a:p>
            <a:r>
              <a:rPr lang="uk-UA" dirty="0" smtClean="0"/>
              <a:t>засоби, що спричиняють одурманюючий ефект і не є наркотичними засобами, психотропними речовинами та їх аналогами, а також не є отруйними і сильнодіючими речовинами</a:t>
            </a:r>
            <a:endParaRPr lang="uk-UA" dirty="0"/>
          </a:p>
        </p:txBody>
      </p:sp>
      <p:pic>
        <p:nvPicPr>
          <p:cNvPr id="3074" name="Picture 2" descr="D:\Таня\лекции\МОИ ЛЕКЦИИ\Ос.ч\ІІ семестр\картинки\img-466716-33683745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98066"/>
            <a:ext cx="4310657" cy="3259934"/>
          </a:xfrm>
          <a:prstGeom prst="rect">
            <a:avLst/>
          </a:prstGeom>
          <a:noFill/>
        </p:spPr>
      </p:pic>
      <p:pic>
        <p:nvPicPr>
          <p:cNvPr id="3075" name="Picture 3" descr="D:\Таня\лекции\МОИ ЛЕКЦИИ\Ос.ч\ІІ семестр\картинки\d920bb57416686681a77e309eb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602" y="3576451"/>
            <a:ext cx="4375398" cy="3281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Допінг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112608"/>
          </a:xfrm>
        </p:spPr>
        <p:txBody>
          <a:bodyPr/>
          <a:lstStyle/>
          <a:p>
            <a:pPr marL="0" indent="136525">
              <a:buNone/>
            </a:pPr>
            <a:r>
              <a:rPr lang="uk-UA" dirty="0" smtClean="0"/>
              <a:t>речовини і методи, що застосовуються для підвищення працездатності спортсменів, є потенційно небезпечними для їхнього здоров'я і заборонені  для  використання  антидопінговим  Кодексом Олімпійського руху та компетентними органами відповідних спортивних організацій</a:t>
            </a:r>
            <a:endParaRPr lang="uk-UA" dirty="0"/>
          </a:p>
        </p:txBody>
      </p:sp>
      <p:pic>
        <p:nvPicPr>
          <p:cNvPr id="4098" name="Picture 2" descr="D:\Таня\лекции\МОИ ЛЕКЦИИ\Ос.ч\ІІ семестр\картинки\2013-02-05_Pillen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4825076" cy="321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Основні проблемні питання кваліфікації «наркозлочинів»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18457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uk-UA" dirty="0" smtClean="0"/>
              <a:t>Відсутній хоча б приблизний перелік критеріїв, за якими можна було б віднести той чи інший засіб до аналогів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Критерій розмежування виробництва і виготовлення засобів і речовин недостатньо чітко визначений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Від пересилання і перевезення наркотиків слід відмежовувати від їх контрабанди</a:t>
            </a:r>
          </a:p>
          <a:p>
            <a:pPr>
              <a:lnSpc>
                <a:spcPct val="150000"/>
              </a:lnSpc>
            </a:pPr>
            <a:r>
              <a:rPr lang="uk-UA" dirty="0" smtClean="0"/>
              <a:t>Контрабанда отруйних і сильнодіючих речовин є предметом злочину, передбаченого ст. 201 КК, а не ст. 305 КК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212976"/>
            <a:ext cx="8640960" cy="3645024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В юридичній літературі відсутній єдиний підхід щодо умов ЗвКВ, що регламентований ч. 4 ст. 307 КК</a:t>
            </a:r>
          </a:p>
          <a:p>
            <a:r>
              <a:rPr lang="uk-UA" dirty="0" smtClean="0"/>
              <a:t>Недостатньо жорсткі та деталізовані умови ЗвКВ на підставі ч. 4 ст. 309 КК </a:t>
            </a:r>
          </a:p>
          <a:p>
            <a:r>
              <a:rPr lang="uk-UA" dirty="0" smtClean="0"/>
              <a:t>Проблема розмежування фальсифікованих і контрафактних лікарських засобів</a:t>
            </a:r>
          </a:p>
          <a:p>
            <a:r>
              <a:rPr lang="uk-UA" dirty="0" smtClean="0"/>
              <a:t>Проблема замісної терапії</a:t>
            </a:r>
            <a:endParaRPr lang="uk-UA" dirty="0"/>
          </a:p>
        </p:txBody>
      </p:sp>
      <p:pic>
        <p:nvPicPr>
          <p:cNvPr id="5122" name="Picture 2" descr="D:\Таня\лекции\МОИ ЛЕКЦИИ\Ос.ч\ІІ семестр\картинки\14886239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752528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u="sng" dirty="0" smtClean="0"/>
              <a:t>«</a:t>
            </a:r>
            <a:r>
              <a:rPr lang="en-US" u="sng" dirty="0" smtClean="0"/>
              <a:t>Teixeira de Castro v. Portugal</a:t>
            </a:r>
            <a:r>
              <a:rPr lang="uk-UA" u="sng" dirty="0" smtClean="0"/>
              <a:t>»</a:t>
            </a:r>
            <a:r>
              <a:rPr lang="en-US" u="sng" dirty="0" smtClean="0"/>
              <a:t> (44/1997/828/1034)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>
            <a:normAutofit/>
          </a:bodyPr>
          <a:lstStyle/>
          <a:p>
            <a:pPr marL="87313" indent="49213">
              <a:buNone/>
            </a:pPr>
            <a:r>
              <a:rPr lang="uk-UA" dirty="0" smtClean="0"/>
              <a:t>Не схоже, що в компетентних органів влади були вагомі підстави підозрювати, що п. </a:t>
            </a:r>
            <a:r>
              <a:rPr lang="uk-UA" dirty="0" err="1" smtClean="0"/>
              <a:t>Кастро</a:t>
            </a:r>
            <a:r>
              <a:rPr lang="uk-UA" dirty="0" smtClean="0"/>
              <a:t> був торговцем наркотиками; навпаки, у нього не було судимості і ніяких попередніх розслідувань по ньому не було. Крім того, наркотики не були в будинку заявника, він отримав їх від 3 сторони, яка в свою чергу отримала їх від іншої особи. У Постанові ВС Португалії також не вказано, що під час арешту у заявника було більше наркотичних засобів, ніж кількість, яку запросили співробітники поліції, і що його дії вишли за рамки того, до чого його підбурювали співробітники поліції.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0"/>
            <a:ext cx="8784976" cy="6669360"/>
          </a:xfrm>
        </p:spPr>
        <p:txBody>
          <a:bodyPr>
            <a:normAutofit/>
          </a:bodyPr>
          <a:lstStyle/>
          <a:p>
            <a:pPr lvl="0"/>
            <a:r>
              <a:rPr lang="uk-UA" sz="2400" dirty="0" smtClean="0"/>
              <a:t>Єдина конвенція про наркотичні засоби від 30.03.1961 р. // підписано Україною 27.09.2001 р.</a:t>
            </a:r>
          </a:p>
          <a:p>
            <a:pPr lvl="0"/>
            <a:r>
              <a:rPr lang="uk-UA" sz="2400" dirty="0" smtClean="0"/>
              <a:t>Конвенція про психотропні речовини від 21.02.1971 р. // ратифіковано 27.10.1978 р.</a:t>
            </a:r>
          </a:p>
          <a:p>
            <a:pPr lvl="0"/>
            <a:r>
              <a:rPr lang="uk-UA" sz="2400" dirty="0" smtClean="0"/>
              <a:t>Конвенція ООН про боротьбу проти незаконного обігу наркотичних засобів і психотропних речовин від 20.12.1988 // ратифіковано від 25.04.1991 р.</a:t>
            </a:r>
          </a:p>
          <a:p>
            <a:pPr lvl="0"/>
            <a:r>
              <a:rPr lang="uk-UA" sz="2400" dirty="0" smtClean="0"/>
              <a:t>Антидопінгова конвенція від 16.11.1989 р. // ратифіковано від 15.03.2001 р.</a:t>
            </a:r>
          </a:p>
          <a:p>
            <a:pPr lvl="0"/>
            <a:r>
              <a:rPr lang="uk-UA" sz="2400" dirty="0" smtClean="0"/>
              <a:t>Конвенція РЄ про </a:t>
            </a:r>
          </a:p>
          <a:p>
            <a:pPr lvl="0">
              <a:buNone/>
            </a:pPr>
            <a:r>
              <a:rPr lang="uk-UA" sz="2400" dirty="0" smtClean="0"/>
              <a:t>підроблення медичної </a:t>
            </a:r>
          </a:p>
          <a:p>
            <a:pPr lvl="0">
              <a:buNone/>
            </a:pPr>
            <a:r>
              <a:rPr lang="uk-UA" sz="2400" dirty="0" smtClean="0"/>
              <a:t>продукції та подібні злочини, </a:t>
            </a:r>
          </a:p>
          <a:p>
            <a:pPr lvl="0">
              <a:buNone/>
            </a:pPr>
            <a:r>
              <a:rPr lang="uk-UA" sz="2400" dirty="0" smtClean="0"/>
              <a:t>що загрожують охороні </a:t>
            </a:r>
          </a:p>
          <a:p>
            <a:pPr lvl="0">
              <a:buNone/>
            </a:pPr>
            <a:r>
              <a:rPr lang="uk-UA" sz="2400" dirty="0" smtClean="0"/>
              <a:t>здоров’я від 28.10.2011 // </a:t>
            </a:r>
          </a:p>
          <a:p>
            <a:pPr lvl="0">
              <a:buNone/>
            </a:pPr>
            <a:r>
              <a:rPr lang="uk-UA" sz="2400" dirty="0" smtClean="0"/>
              <a:t>ратифіковано від 07.06.2012 р.</a:t>
            </a:r>
          </a:p>
        </p:txBody>
      </p:sp>
      <p:pic>
        <p:nvPicPr>
          <p:cNvPr id="1026" name="Picture 2" descr="D:\Таня\лекции\МОИ ЛЕКЦИИ\Ос.ч\ІІ семестр\картинки\im511x345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8415" y="3573016"/>
            <a:ext cx="4865585" cy="32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69360"/>
          </a:xfrm>
        </p:spPr>
        <p:txBody>
          <a:bodyPr>
            <a:noAutofit/>
          </a:bodyPr>
          <a:lstStyle/>
          <a:p>
            <a:pPr marL="0" lvl="0" indent="263525"/>
            <a:r>
              <a:rPr lang="uk-UA" sz="1900" b="1" u="sng" dirty="0" smtClean="0"/>
              <a:t>ПП ВСУ «Про судову практику в справах про злочини у сфері обігу наркотичних засобів, психотропних речовин, їх аналогів або прекурсорів» від 26.04.2002 р. № 4</a:t>
            </a:r>
          </a:p>
          <a:p>
            <a:pPr marL="0" lvl="0" indent="263525"/>
            <a:r>
              <a:rPr lang="uk-UA" sz="1900" dirty="0" smtClean="0"/>
              <a:t>ЗУ «Про наркотичні засоби, психотропні речовини і прекурсори» від 15.02.1995 р. № 60/95-ВР</a:t>
            </a:r>
          </a:p>
          <a:p>
            <a:pPr marL="0" lvl="0" indent="263525"/>
            <a:r>
              <a:rPr lang="uk-UA" sz="1900" dirty="0" smtClean="0"/>
              <a:t>ЗУ «Про заходи протидії незаконному обігу наркотичних засобів, психотропних речовин і прекурсорів та зловживанню ними» від 15.02.1995 р.  № 62/95-ВР</a:t>
            </a:r>
          </a:p>
          <a:p>
            <a:pPr marL="0" lvl="0" indent="263525"/>
            <a:r>
              <a:rPr lang="uk-UA" sz="1900" dirty="0" smtClean="0"/>
              <a:t>Перелік наркотичних засобів, психотропних речовин і прекурсорів // затв. </a:t>
            </a:r>
            <a:r>
              <a:rPr lang="uk-UA" sz="1900" dirty="0" smtClean="0"/>
              <a:t>Пост. </a:t>
            </a:r>
            <a:r>
              <a:rPr lang="uk-UA" sz="1900" dirty="0" smtClean="0"/>
              <a:t>КМУ від 6.05.2000 р. № 770</a:t>
            </a:r>
          </a:p>
          <a:p>
            <a:pPr marL="0" lvl="0" indent="263525"/>
            <a:r>
              <a:rPr lang="uk-UA" sz="1900" dirty="0" smtClean="0"/>
              <a:t>Порядок провадження діяльності, пов'язаної з обігом наркотичних засобів, психотропних речовин і прекурсорів, та контролю за їх обігом // затв. </a:t>
            </a:r>
            <a:r>
              <a:rPr lang="uk-UA" sz="1900" dirty="0" smtClean="0"/>
              <a:t>Пост. </a:t>
            </a:r>
            <a:r>
              <a:rPr lang="uk-UA" sz="1900" dirty="0" smtClean="0"/>
              <a:t>КМУ від 03.06.2009 р. № 589</a:t>
            </a:r>
          </a:p>
          <a:p>
            <a:pPr marL="0" lvl="0" indent="263525"/>
            <a:r>
              <a:rPr lang="uk-UA" sz="1900" dirty="0" smtClean="0"/>
              <a:t>Таблиці невеликих, великих та особливо великих розмірів </a:t>
            </a:r>
            <a:r>
              <a:rPr lang="uk-UA" sz="1900" dirty="0" err="1" smtClean="0"/>
              <a:t>наркот</a:t>
            </a:r>
            <a:r>
              <a:rPr lang="uk-UA" sz="1900" dirty="0" smtClean="0"/>
              <a:t>. </a:t>
            </a:r>
            <a:r>
              <a:rPr lang="uk-UA" sz="1900" dirty="0" smtClean="0"/>
              <a:t>засобів, </a:t>
            </a:r>
            <a:r>
              <a:rPr lang="uk-UA" sz="1900" dirty="0" err="1" smtClean="0"/>
              <a:t>психотр</a:t>
            </a:r>
            <a:r>
              <a:rPr lang="uk-UA" sz="1900" dirty="0" smtClean="0"/>
              <a:t>. </a:t>
            </a:r>
            <a:r>
              <a:rPr lang="uk-UA" sz="1900" dirty="0" smtClean="0"/>
              <a:t>речовин і прекурсорів, які знаходяться у незаконному обігу // затв. Наказом МОЗ України від </a:t>
            </a:r>
            <a:r>
              <a:rPr lang="uk-UA" sz="1900" dirty="0" smtClean="0"/>
              <a:t>01.08.2000 </a:t>
            </a:r>
            <a:r>
              <a:rPr lang="uk-UA" sz="1900" dirty="0" smtClean="0"/>
              <a:t>р. № 188</a:t>
            </a:r>
          </a:p>
          <a:p>
            <a:pPr marL="0" lvl="0" indent="263525"/>
            <a:r>
              <a:rPr lang="uk-UA" sz="1900" dirty="0" smtClean="0"/>
              <a:t>Перелік отруйних та сильнодіючих </a:t>
            </a:r>
            <a:r>
              <a:rPr lang="uk-UA" sz="1900" dirty="0" smtClean="0"/>
              <a:t>лік. </a:t>
            </a:r>
            <a:r>
              <a:rPr lang="uk-UA" sz="1900" dirty="0" smtClean="0"/>
              <a:t>засобів // затв. Наказом МОЗ України від 17.08.2007 р. № 490</a:t>
            </a:r>
          </a:p>
          <a:p>
            <a:pPr marL="0" lvl="0" indent="263525"/>
            <a:r>
              <a:rPr lang="uk-UA" sz="1900" dirty="0" smtClean="0"/>
              <a:t>Великі та особливо великі розміри отруйних та сильнодіючих </a:t>
            </a:r>
            <a:r>
              <a:rPr lang="uk-UA" sz="1900" dirty="0" smtClean="0"/>
              <a:t>лік. </a:t>
            </a:r>
            <a:r>
              <a:rPr lang="uk-UA" sz="1900" dirty="0" smtClean="0"/>
              <a:t>засобів, які знаходяться у незаконному обігу // затв. Наказом МОЗ від 31.08.2007 р. № 511</a:t>
            </a:r>
          </a:p>
          <a:p>
            <a:pPr marL="0" indent="263525"/>
            <a:r>
              <a:rPr lang="uk-UA" sz="1800" dirty="0" smtClean="0"/>
              <a:t>Ліцензійні умови провадження </a:t>
            </a:r>
            <a:r>
              <a:rPr lang="uk-UA" sz="1800" dirty="0" err="1" smtClean="0"/>
              <a:t>госп</a:t>
            </a:r>
            <a:r>
              <a:rPr lang="uk-UA" sz="1800" dirty="0" smtClean="0"/>
              <a:t>. </a:t>
            </a:r>
            <a:r>
              <a:rPr lang="uk-UA" sz="1800" dirty="0" err="1" smtClean="0"/>
              <a:t>діял</a:t>
            </a:r>
            <a:r>
              <a:rPr lang="uk-UA" sz="1800" dirty="0" smtClean="0"/>
              <a:t>. з культивування рослин, включених до </a:t>
            </a:r>
            <a:r>
              <a:rPr lang="uk-UA" sz="1800" dirty="0" smtClean="0"/>
              <a:t>табл. </a:t>
            </a:r>
            <a:r>
              <a:rPr lang="uk-UA" sz="1800" dirty="0" smtClean="0"/>
              <a:t>І переліку </a:t>
            </a:r>
            <a:r>
              <a:rPr lang="uk-UA" sz="1800" dirty="0" err="1" smtClean="0"/>
              <a:t>нарк</a:t>
            </a:r>
            <a:r>
              <a:rPr lang="uk-UA" sz="1800" dirty="0" smtClean="0"/>
              <a:t>. </a:t>
            </a:r>
            <a:r>
              <a:rPr lang="uk-UA" sz="1800" dirty="0" smtClean="0"/>
              <a:t>засобів, </a:t>
            </a:r>
            <a:r>
              <a:rPr lang="uk-UA" sz="1800" dirty="0" err="1" smtClean="0"/>
              <a:t>психотр</a:t>
            </a:r>
            <a:r>
              <a:rPr lang="uk-UA" sz="1800" dirty="0" smtClean="0"/>
              <a:t>. </a:t>
            </a:r>
            <a:r>
              <a:rPr lang="uk-UA" sz="1800" dirty="0" smtClean="0"/>
              <a:t>речовин і прекурсорів… // </a:t>
            </a:r>
            <a:r>
              <a:rPr lang="uk-UA" sz="1800" dirty="0" err="1" smtClean="0"/>
              <a:t>Затв</a:t>
            </a:r>
            <a:r>
              <a:rPr lang="uk-UA" sz="1800" dirty="0" smtClean="0"/>
              <a:t>. Постановою КМУ № 282 від 06.04.2016</a:t>
            </a:r>
          </a:p>
          <a:p>
            <a:pPr marL="0" lvl="0" indent="538163"/>
            <a:endParaRPr lang="uk-UA" sz="19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Статистика вживання наркотиків підлітками</a:t>
            </a: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Предмети наркозлочинів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Наркотичні засоби</a:t>
            </a:r>
          </a:p>
          <a:p>
            <a:r>
              <a:rPr lang="uk-UA" dirty="0" smtClean="0"/>
              <a:t>Психотропні речовини</a:t>
            </a:r>
          </a:p>
          <a:p>
            <a:r>
              <a:rPr lang="uk-UA" dirty="0" smtClean="0"/>
              <a:t>Прекурсори</a:t>
            </a:r>
          </a:p>
          <a:p>
            <a:r>
              <a:rPr lang="uk-UA" dirty="0" smtClean="0"/>
              <a:t>Аналоги</a:t>
            </a:r>
          </a:p>
          <a:p>
            <a:r>
              <a:rPr lang="uk-UA" dirty="0" smtClean="0"/>
              <a:t>Фальсифіковані лікарські засоби</a:t>
            </a:r>
          </a:p>
          <a:p>
            <a:r>
              <a:rPr lang="uk-UA" dirty="0" smtClean="0"/>
              <a:t>Сильнодіючі речовини, в т.ч. й лікарські засоби</a:t>
            </a:r>
          </a:p>
          <a:p>
            <a:r>
              <a:rPr lang="uk-UA" dirty="0" smtClean="0"/>
              <a:t>Отруйні речовини, в т.ч. й </a:t>
            </a:r>
          </a:p>
          <a:p>
            <a:pPr>
              <a:buNone/>
            </a:pPr>
            <a:r>
              <a:rPr lang="uk-UA" dirty="0" smtClean="0"/>
              <a:t>лікарські засоби</a:t>
            </a:r>
          </a:p>
          <a:p>
            <a:r>
              <a:rPr lang="uk-UA" dirty="0" smtClean="0"/>
              <a:t>Допінг (ст. 323 КК)</a:t>
            </a:r>
          </a:p>
          <a:p>
            <a:r>
              <a:rPr lang="uk-UA" dirty="0" smtClean="0"/>
              <a:t>Одурманюючі речовини (ст. 322, 324 КК)</a:t>
            </a:r>
          </a:p>
          <a:p>
            <a:r>
              <a:rPr lang="uk-UA" dirty="0" smtClean="0"/>
              <a:t>Мікробіологічні чи інші біологічні агенти або токсини (ст. 326 КК)</a:t>
            </a:r>
          </a:p>
          <a:p>
            <a:r>
              <a:rPr lang="uk-UA" dirty="0" smtClean="0"/>
              <a:t>Радіоактивно забруднені продукти харчування чи інша продукція (ст. 327 КК)</a:t>
            </a:r>
          </a:p>
          <a:p>
            <a:endParaRPr lang="uk-UA" dirty="0"/>
          </a:p>
        </p:txBody>
      </p:sp>
      <p:pic>
        <p:nvPicPr>
          <p:cNvPr id="2050" name="Picture 2" descr="D:\Таня\лекции\МОИ ЛЕКЦИИ\Ос.ч\ІІ семестр\картинки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3312368" cy="2302650"/>
          </a:xfrm>
          <a:prstGeom prst="rect">
            <a:avLst/>
          </a:prstGeom>
          <a:noFill/>
        </p:spPr>
      </p:pic>
      <p:pic>
        <p:nvPicPr>
          <p:cNvPr id="2051" name="Picture 3" descr="D:\Таня\лекции\МОИ ЛЕКЦИИ\Ос.ч\ІІ семестр\картинки\Narkotik-sol-skorost-svist-legalka-opasnost-i-posledstviya-upotrebleniya-13-e15730416307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56992"/>
            <a:ext cx="3337176" cy="149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i="1" dirty="0" smtClean="0"/>
              <a:t>Наркотичні засоби -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472608"/>
          </a:xfrm>
        </p:spPr>
        <p:txBody>
          <a:bodyPr/>
          <a:lstStyle/>
          <a:p>
            <a:pPr marL="0" indent="363538">
              <a:buNone/>
            </a:pPr>
            <a:r>
              <a:rPr lang="uk-UA" dirty="0" smtClean="0"/>
              <a:t>речовини природні чи синтетичні, препарати,  рослини,  включені  до  Переліку  наркотичних засобів, психотропних речовин і прекурсорів. </a:t>
            </a:r>
          </a:p>
          <a:p>
            <a:pPr marL="0" indent="363538">
              <a:buNone/>
            </a:pPr>
            <a:endParaRPr lang="uk-UA" sz="900" dirty="0" smtClean="0"/>
          </a:p>
          <a:p>
            <a:pPr marL="174625" indent="-38100"/>
            <a:r>
              <a:rPr lang="uk-UA" sz="2600" dirty="0" smtClean="0"/>
              <a:t>Особливо небезпечні – героїн, канабіс, кокаїновий кущ, лист коки, макова солома, опій, ацетильований опій</a:t>
            </a:r>
          </a:p>
          <a:p>
            <a:pPr marL="174625" indent="-38100"/>
            <a:r>
              <a:rPr lang="uk-UA" sz="2600" dirty="0" smtClean="0"/>
              <a:t>Обіг обмежено – кодеїн, кокаїн, метадон, морфін, трамадол.</a:t>
            </a:r>
          </a:p>
          <a:p>
            <a:endParaRPr lang="uk-UA" dirty="0"/>
          </a:p>
        </p:txBody>
      </p:sp>
      <p:pic>
        <p:nvPicPr>
          <p:cNvPr id="3074" name="Picture 2" descr="D:\Таня\лекции\МОИ ЛЕКЦИИ\Ос.ч\ІІ семестр\картинки\12675036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871" y="3861049"/>
            <a:ext cx="4462129" cy="2996952"/>
          </a:xfrm>
          <a:prstGeom prst="rect">
            <a:avLst/>
          </a:prstGeom>
          <a:noFill/>
        </p:spPr>
      </p:pic>
      <p:pic>
        <p:nvPicPr>
          <p:cNvPr id="3075" name="Picture 3" descr="D:\Таня\лекции\МОИ ЛЕКЦИИ\Ос.ч\ІІ семестр\картинки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61049"/>
            <a:ext cx="4427985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uk-UA" i="1" dirty="0" smtClean="0"/>
              <a:t>Психотропні речовини -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uk-UA" dirty="0" smtClean="0"/>
              <a:t>речовини природні чи синтетичні, препарати, природні матеріали, включені до Переліку наркотичних засобів, психотропних речовин і прекурсорів.</a:t>
            </a:r>
          </a:p>
          <a:p>
            <a:endParaRPr lang="uk-UA" sz="1400" dirty="0" smtClean="0"/>
          </a:p>
          <a:p>
            <a:pPr marL="263525" indent="-127000"/>
            <a:r>
              <a:rPr lang="uk-UA" sz="2600" dirty="0" smtClean="0"/>
              <a:t>Особливо небезпечні, обіг яких заборонений – ЛСД, мескалін, псилоцин</a:t>
            </a:r>
          </a:p>
          <a:p>
            <a:pPr marL="263525" indent="-127000"/>
            <a:r>
              <a:rPr lang="uk-UA" sz="2600" dirty="0" smtClean="0"/>
              <a:t>Особливо небезпечні, обіг яких обмежено – амфетамін, метамфетамін, сибутрамін</a:t>
            </a:r>
          </a:p>
          <a:p>
            <a:pPr marL="263525" indent="-127000"/>
            <a:r>
              <a:rPr lang="uk-UA" sz="2600" dirty="0" smtClean="0"/>
              <a:t> обіг обмежено і стосовно </a:t>
            </a:r>
          </a:p>
          <a:p>
            <a:pPr marL="263525" indent="-127000">
              <a:buNone/>
            </a:pPr>
            <a:r>
              <a:rPr lang="uk-UA" sz="2600" dirty="0" smtClean="0"/>
              <a:t>яких допускається виключення</a:t>
            </a:r>
          </a:p>
          <a:p>
            <a:pPr marL="263525" indent="-127000">
              <a:buNone/>
            </a:pPr>
            <a:r>
              <a:rPr lang="uk-UA" sz="2600" dirty="0" smtClean="0"/>
              <a:t>деяких заходів контролю – </a:t>
            </a:r>
          </a:p>
          <a:p>
            <a:pPr marL="263525" indent="-127000">
              <a:buNone/>
            </a:pPr>
            <a:r>
              <a:rPr lang="uk-UA" sz="2600" dirty="0" smtClean="0"/>
              <a:t>барбітал, феназепам, солі цих </a:t>
            </a:r>
          </a:p>
          <a:p>
            <a:pPr marL="263525" indent="-127000">
              <a:buNone/>
            </a:pPr>
            <a:r>
              <a:rPr lang="uk-UA" sz="2600" dirty="0" smtClean="0"/>
              <a:t>речовин.</a:t>
            </a:r>
            <a:endParaRPr lang="uk-UA" sz="2600" dirty="0"/>
          </a:p>
        </p:txBody>
      </p:sp>
      <p:pic>
        <p:nvPicPr>
          <p:cNvPr id="4098" name="Picture 2" descr="D:\Таня\лекции\МОИ ЛЕКЦИИ\Ос.ч\ІІ семестр\картинки\unnamed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933056"/>
            <a:ext cx="4427984" cy="292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864096"/>
          </a:xfrm>
        </p:spPr>
        <p:txBody>
          <a:bodyPr>
            <a:normAutofit/>
          </a:bodyPr>
          <a:lstStyle/>
          <a:p>
            <a:r>
              <a:rPr lang="uk-UA" i="1" dirty="0" smtClean="0"/>
              <a:t>Прекурсори -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 lnSpcReduction="10000"/>
          </a:bodyPr>
          <a:lstStyle/>
          <a:p>
            <a:pPr marL="87313" indent="49213">
              <a:buNone/>
            </a:pPr>
            <a:r>
              <a:rPr lang="uk-UA" sz="2700" dirty="0" smtClean="0"/>
              <a:t>речовини, які використовуються для виробництва, виготовлення наркотичних засобів, психотропних речовин, включені до Переліку наркотичних засобів, психотропних речовин і прекурсорів. </a:t>
            </a:r>
          </a:p>
          <a:p>
            <a:endParaRPr lang="uk-UA" sz="1800" dirty="0" smtClean="0"/>
          </a:p>
          <a:p>
            <a:pPr marL="263525" indent="-127000"/>
            <a:r>
              <a:rPr lang="uk-UA" sz="2600" dirty="0" smtClean="0"/>
              <a:t>Обіг яких обмежено і стосовно яких встановлено заходи контролю – ефедрин, лізергінова кислота, ангідрид оцтової кислоти.</a:t>
            </a:r>
          </a:p>
          <a:p>
            <a:pPr marL="263525" indent="-127000"/>
            <a:r>
              <a:rPr lang="uk-UA" sz="2600" dirty="0" smtClean="0"/>
              <a:t>Прекурсори, стосовно яких </a:t>
            </a:r>
          </a:p>
          <a:p>
            <a:pPr marL="263525" indent="-127000">
              <a:buNone/>
            </a:pPr>
            <a:r>
              <a:rPr lang="uk-UA" sz="2600" dirty="0" smtClean="0"/>
              <a:t>встановлено заходи контролю </a:t>
            </a:r>
          </a:p>
          <a:p>
            <a:pPr marL="174625" indent="-38100">
              <a:buNone/>
            </a:pPr>
            <a:r>
              <a:rPr lang="uk-UA" sz="2600" dirty="0" smtClean="0"/>
              <a:t>є ацетон, етиловий ефір, калію </a:t>
            </a:r>
          </a:p>
          <a:p>
            <a:pPr marL="263525" indent="-127000">
              <a:buNone/>
            </a:pPr>
            <a:r>
              <a:rPr lang="uk-UA" sz="2600" dirty="0" smtClean="0"/>
              <a:t>перманганат, сірчана та соляна </a:t>
            </a:r>
          </a:p>
          <a:p>
            <a:pPr marL="263525" indent="-127000">
              <a:buNone/>
            </a:pPr>
            <a:r>
              <a:rPr lang="uk-UA" sz="2600" dirty="0" smtClean="0"/>
              <a:t>кислота, толуол, а також солі </a:t>
            </a:r>
          </a:p>
          <a:p>
            <a:pPr marL="263525" indent="-127000">
              <a:buNone/>
            </a:pPr>
            <a:r>
              <a:rPr lang="uk-UA" sz="2600" dirty="0" smtClean="0"/>
              <a:t>цих речовин</a:t>
            </a:r>
            <a:endParaRPr lang="uk-UA" sz="2600" dirty="0"/>
          </a:p>
        </p:txBody>
      </p:sp>
      <p:pic>
        <p:nvPicPr>
          <p:cNvPr id="5122" name="Picture 2" descr="D:\Таня\лекции\МОИ ЛЕКЦИИ\Ос.ч\ІІ семестр\картинки\unnamed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45025"/>
            <a:ext cx="457200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uk-UA" i="1" dirty="0" smtClean="0"/>
              <a:t>Аналоги -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256624"/>
          </a:xfrm>
        </p:spPr>
        <p:txBody>
          <a:bodyPr>
            <a:normAutofit/>
          </a:bodyPr>
          <a:lstStyle/>
          <a:p>
            <a:pPr marL="0" indent="136525">
              <a:buNone/>
            </a:pPr>
            <a:r>
              <a:rPr lang="uk-UA" dirty="0" smtClean="0"/>
              <a:t>заборонені до обігу на території України речовини синтетичні чи природні, не включені до Переліку наркотичних засобів, психотропних речовин і прекурсорів, хімічна структура та властивості яких подібні до хімічної структури та властивостей наркотичних засобів і психотропних речовин, </a:t>
            </a:r>
            <a:r>
              <a:rPr lang="uk-UA" dirty="0" err="1" smtClean="0"/>
              <a:t>психоактивну</a:t>
            </a:r>
            <a:r>
              <a:rPr lang="uk-UA" dirty="0" smtClean="0"/>
              <a:t> дію </a:t>
            </a:r>
          </a:p>
          <a:p>
            <a:pPr marL="0" indent="0">
              <a:buNone/>
            </a:pPr>
            <a:r>
              <a:rPr lang="uk-UA" dirty="0" smtClean="0"/>
              <a:t>яких вони </a:t>
            </a:r>
          </a:p>
          <a:p>
            <a:pPr marL="0" indent="0">
              <a:buNone/>
            </a:pPr>
            <a:r>
              <a:rPr lang="uk-UA" dirty="0" smtClean="0"/>
              <a:t>відтворюють.</a:t>
            </a:r>
            <a:endParaRPr lang="uk-UA" dirty="0"/>
          </a:p>
        </p:txBody>
      </p:sp>
      <p:pic>
        <p:nvPicPr>
          <p:cNvPr id="6146" name="Picture 2" descr="D:\Таня\лекции\МОИ ЛЕКЦИИ\Ос.ч\ІІ семестр\картинки\efefc6346326d6d0dfbceb91db946cbe15307615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306" y="3717032"/>
            <a:ext cx="5496694" cy="3140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003E75"/>
      </a:dk1>
      <a:lt1>
        <a:sysClr val="window" lastClr="FFFFFF"/>
      </a:lt1>
      <a:dk2>
        <a:srgbClr val="007DEA"/>
      </a:dk2>
      <a:lt2>
        <a:srgbClr val="D6ECFF"/>
      </a:lt2>
      <a:accent1>
        <a:srgbClr val="FFFFFF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295</TotalTime>
  <Words>1005</Words>
  <Application>Microsoft Office PowerPoint</Application>
  <PresentationFormat>Экран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Кримінальні правопорушення у сфері обігу наркотичних засобів, психотропних речовин, їх аналогів або прекурсорів та інші злочини проти здоров’я населення</vt:lpstr>
      <vt:lpstr>Слайд 2</vt:lpstr>
      <vt:lpstr>Слайд 3</vt:lpstr>
      <vt:lpstr>Статистика вживання наркотиків підлітками</vt:lpstr>
      <vt:lpstr>Предмети наркозлочинів</vt:lpstr>
      <vt:lpstr>Наркотичні засоби -</vt:lpstr>
      <vt:lpstr>Психотропні речовини -</vt:lpstr>
      <vt:lpstr>Прекурсори -</vt:lpstr>
      <vt:lpstr>Аналоги -</vt:lpstr>
      <vt:lpstr>Отруйні речовини</vt:lpstr>
      <vt:lpstr>Сильнодіючі речовини</vt:lpstr>
      <vt:lpstr>Фальсифіковані лікарські засоби -</vt:lpstr>
      <vt:lpstr>Одурманюючі речовини</vt:lpstr>
      <vt:lpstr>Допінг</vt:lpstr>
      <vt:lpstr>Основні проблемні питання кваліфікації «наркозлочинів»</vt:lpstr>
      <vt:lpstr>Слайд 16</vt:lpstr>
      <vt:lpstr>«Teixeira de Castro v. Portugal» (44/1997/828/1034)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Злочини у сфері обігу наркотичних засобів, психотропних речовин, їх аналогів або прекурсорів та інші злочини проти здоров’я населення</dc:title>
  <dc:creator>Танюша</dc:creator>
  <cp:lastModifiedBy>RePack by SPecialiST</cp:lastModifiedBy>
  <cp:revision>18</cp:revision>
  <dcterms:created xsi:type="dcterms:W3CDTF">2017-03-16T17:54:29Z</dcterms:created>
  <dcterms:modified xsi:type="dcterms:W3CDTF">2022-03-29T07:18:33Z</dcterms:modified>
</cp:coreProperties>
</file>