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60" r:id="rId4"/>
    <p:sldId id="257" r:id="rId5"/>
    <p:sldId id="258" r:id="rId6"/>
    <p:sldId id="259" r:id="rId7"/>
    <p:sldId id="264" r:id="rId8"/>
    <p:sldId id="263" r:id="rId9"/>
    <p:sldId id="262" r:id="rId10"/>
    <p:sldId id="265" r:id="rId11"/>
    <p:sldId id="261" r:id="rId12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504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356447" y="6348170"/>
            <a:ext cx="12927965" cy="2490470"/>
          </a:xfrm>
          <a:custGeom>
            <a:avLst/>
            <a:gdLst/>
            <a:ahLst/>
            <a:cxnLst/>
            <a:rect l="l" t="t" r="r" b="b"/>
            <a:pathLst>
              <a:path w="12927965" h="2490470">
                <a:moveTo>
                  <a:pt x="12927825" y="0"/>
                </a:moveTo>
                <a:lnTo>
                  <a:pt x="0" y="0"/>
                </a:lnTo>
                <a:lnTo>
                  <a:pt x="0" y="77546"/>
                </a:lnTo>
                <a:lnTo>
                  <a:pt x="0" y="2410180"/>
                </a:lnTo>
                <a:lnTo>
                  <a:pt x="0" y="2490254"/>
                </a:lnTo>
                <a:lnTo>
                  <a:pt x="12927825" y="2490254"/>
                </a:lnTo>
                <a:lnTo>
                  <a:pt x="12927825" y="2410726"/>
                </a:lnTo>
                <a:lnTo>
                  <a:pt x="12927825" y="2410180"/>
                </a:lnTo>
                <a:lnTo>
                  <a:pt x="12927825" y="77724"/>
                </a:lnTo>
                <a:lnTo>
                  <a:pt x="12848590" y="77724"/>
                </a:lnTo>
                <a:lnTo>
                  <a:pt x="12848590" y="2410180"/>
                </a:lnTo>
                <a:lnTo>
                  <a:pt x="77584" y="2410180"/>
                </a:lnTo>
                <a:lnTo>
                  <a:pt x="77584" y="77546"/>
                </a:lnTo>
                <a:lnTo>
                  <a:pt x="12927825" y="77546"/>
                </a:lnTo>
                <a:lnTo>
                  <a:pt x="12927825" y="0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5451" y="1609622"/>
            <a:ext cx="17937096" cy="33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F1862E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675" y="0"/>
            <a:ext cx="2114549" cy="16718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3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675" y="0"/>
            <a:ext cx="2114549" cy="16718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356447" y="6348170"/>
            <a:ext cx="12927965" cy="2490470"/>
          </a:xfrm>
          <a:custGeom>
            <a:avLst/>
            <a:gdLst/>
            <a:ahLst/>
            <a:cxnLst/>
            <a:rect l="l" t="t" r="r" b="b"/>
            <a:pathLst>
              <a:path w="12927965" h="2490470">
                <a:moveTo>
                  <a:pt x="12927825" y="0"/>
                </a:moveTo>
                <a:lnTo>
                  <a:pt x="0" y="0"/>
                </a:lnTo>
                <a:lnTo>
                  <a:pt x="0" y="77546"/>
                </a:lnTo>
                <a:lnTo>
                  <a:pt x="0" y="2410180"/>
                </a:lnTo>
                <a:lnTo>
                  <a:pt x="0" y="2490254"/>
                </a:lnTo>
                <a:lnTo>
                  <a:pt x="12927825" y="2490254"/>
                </a:lnTo>
                <a:lnTo>
                  <a:pt x="12927825" y="2410726"/>
                </a:lnTo>
                <a:lnTo>
                  <a:pt x="12927825" y="2410180"/>
                </a:lnTo>
                <a:lnTo>
                  <a:pt x="12927825" y="77724"/>
                </a:lnTo>
                <a:lnTo>
                  <a:pt x="12848590" y="77724"/>
                </a:lnTo>
                <a:lnTo>
                  <a:pt x="12848590" y="2410180"/>
                </a:lnTo>
                <a:lnTo>
                  <a:pt x="77584" y="2410180"/>
                </a:lnTo>
                <a:lnTo>
                  <a:pt x="77584" y="77546"/>
                </a:lnTo>
                <a:lnTo>
                  <a:pt x="12927825" y="77546"/>
                </a:lnTo>
                <a:lnTo>
                  <a:pt x="12927825" y="0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5451" y="1609622"/>
            <a:ext cx="17937096" cy="33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F1862E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0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61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62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5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0727" y="1919240"/>
            <a:ext cx="9146544" cy="817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11729" y="4030999"/>
            <a:ext cx="14864540" cy="2294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0727" y="1919240"/>
            <a:ext cx="9146544" cy="817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11729" y="4030999"/>
            <a:ext cx="14864540" cy="2294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461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8400" y="6591300"/>
            <a:ext cx="1272540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4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ПРЕДСТАВНИЦТВО ІНТЕРЕСІВ ДЕРЖАВИ ТА ОРГАНІВ МІСЦЕВОГО САМОВРЯДУВАННЯ В ЦИВІЛЬНОМУ СУДОЧИНСТВІ</a:t>
            </a:r>
            <a:endParaRPr sz="4400" b="1" dirty="0">
              <a:solidFill>
                <a:schemeClr val="accent6">
                  <a:lumMod val="20000"/>
                  <a:lumOff val="8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77800" y="56287"/>
            <a:ext cx="5410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Виконала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Гришко Ольга </a:t>
            </a:r>
            <a:r>
              <a:rPr 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Олександрівна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студентка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ЦЮ –2- з</a:t>
            </a:r>
          </a:p>
          <a:p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Науковий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Доцент </a:t>
            </a:r>
            <a:r>
              <a:rPr 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Кабальський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Роман </a:t>
            </a:r>
            <a:r>
              <a:rPr 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Олександрович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>
          <a:xfrm>
            <a:off x="2514600" y="6972300"/>
            <a:ext cx="12801600" cy="769441"/>
          </a:xfrm>
        </p:spPr>
        <p:txBody>
          <a:bodyPr/>
          <a:lstStyle/>
          <a:p>
            <a:pPr algn="ctr"/>
            <a:r>
              <a:rPr lang="uk-UA" sz="5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5000" b="1" dirty="0">
              <a:solidFill>
                <a:schemeClr val="accent6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666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1" y="3796228"/>
            <a:ext cx="525780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4500" b="1" spc="105" dirty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4500" b="1" spc="105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труктура роботи</a:t>
            </a:r>
            <a:endParaRPr sz="4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86262" y="4522014"/>
            <a:ext cx="1000125" cy="190500"/>
          </a:xfrm>
          <a:custGeom>
            <a:avLst/>
            <a:gdLst/>
            <a:ahLst/>
            <a:cxnLst/>
            <a:rect l="l" t="t" r="r" b="b"/>
            <a:pathLst>
              <a:path w="1000125" h="190500">
                <a:moveTo>
                  <a:pt x="1000124" y="190499"/>
                </a:moveTo>
                <a:lnTo>
                  <a:pt x="0" y="190499"/>
                </a:lnTo>
                <a:lnTo>
                  <a:pt x="0" y="0"/>
                </a:lnTo>
                <a:lnTo>
                  <a:pt x="1000124" y="0"/>
                </a:lnTo>
                <a:lnTo>
                  <a:pt x="1000124" y="190499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6182563" y="1023498"/>
            <a:ext cx="12105640" cy="8251190"/>
            <a:chOff x="6182563" y="1023498"/>
            <a:chExt cx="12105640" cy="8251190"/>
          </a:xfrm>
        </p:grpSpPr>
        <p:sp>
          <p:nvSpPr>
            <p:cNvPr id="5" name="object 5"/>
            <p:cNvSpPr/>
            <p:nvPr/>
          </p:nvSpPr>
          <p:spPr>
            <a:xfrm>
              <a:off x="6182563" y="1028712"/>
              <a:ext cx="12105640" cy="8246109"/>
            </a:xfrm>
            <a:custGeom>
              <a:avLst/>
              <a:gdLst/>
              <a:ahLst/>
              <a:cxnLst/>
              <a:rect l="l" t="t" r="r" b="b"/>
              <a:pathLst>
                <a:path w="12105640" h="8246109">
                  <a:moveTo>
                    <a:pt x="12105424" y="8166786"/>
                  </a:moveTo>
                  <a:lnTo>
                    <a:pt x="77698" y="8166786"/>
                  </a:lnTo>
                  <a:lnTo>
                    <a:pt x="77698" y="77470"/>
                  </a:lnTo>
                  <a:lnTo>
                    <a:pt x="11786133" y="77470"/>
                  </a:lnTo>
                  <a:lnTo>
                    <a:pt x="11786133" y="0"/>
                  </a:lnTo>
                  <a:lnTo>
                    <a:pt x="0" y="0"/>
                  </a:lnTo>
                  <a:lnTo>
                    <a:pt x="0" y="77470"/>
                  </a:lnTo>
                  <a:lnTo>
                    <a:pt x="0" y="8166786"/>
                  </a:lnTo>
                  <a:lnTo>
                    <a:pt x="0" y="8245526"/>
                  </a:lnTo>
                  <a:lnTo>
                    <a:pt x="12105424" y="8245526"/>
                  </a:lnTo>
                  <a:lnTo>
                    <a:pt x="12105424" y="8166786"/>
                  </a:lnTo>
                  <a:close/>
                </a:path>
              </a:pathLst>
            </a:custGeom>
            <a:solidFill>
              <a:srgbClr val="F1862E">
                <a:alpha val="9799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68705" y="1023498"/>
              <a:ext cx="319405" cy="8220075"/>
            </a:xfrm>
            <a:custGeom>
              <a:avLst/>
              <a:gdLst/>
              <a:ahLst/>
              <a:cxnLst/>
              <a:rect l="l" t="t" r="r" b="b"/>
              <a:pathLst>
                <a:path w="319405" h="8220075">
                  <a:moveTo>
                    <a:pt x="0" y="8220074"/>
                  </a:moveTo>
                  <a:lnTo>
                    <a:pt x="0" y="0"/>
                  </a:lnTo>
                  <a:lnTo>
                    <a:pt x="319294" y="0"/>
                  </a:lnTo>
                  <a:lnTo>
                    <a:pt x="319294" y="8220074"/>
                  </a:lnTo>
                  <a:lnTo>
                    <a:pt x="0" y="8220074"/>
                  </a:lnTo>
                  <a:close/>
                </a:path>
              </a:pathLst>
            </a:custGeom>
            <a:solidFill>
              <a:srgbClr val="079A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7"/>
          <p:cNvSpPr txBox="1">
            <a:spLocks noGrp="1"/>
          </p:cNvSpPr>
          <p:nvPr>
            <p:ph type="title"/>
          </p:nvPr>
        </p:nvSpPr>
        <p:spPr>
          <a:xfrm>
            <a:off x="6477000" y="1333500"/>
            <a:ext cx="11277600" cy="2484655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lang="uk-UA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РОЗДІЛ 1</a:t>
            </a:r>
            <a:br>
              <a:rPr lang="uk-UA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</a:br>
            <a:endParaRPr sz="29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ПРОПЕДЕВТИЧНІ ЗАСАДИ ПРЕДСТАВНИЦТВА ОРГАНІВ ДЕРЖАВНОЇ ВЛАДИ ТА ОРГАНІВ МІСЦЕВОГО САМОВРЯДУВАННЯ В  ЦИВІЛЬНОМУ СУДОЧИНСТВІ</a:t>
            </a:r>
          </a:p>
        </p:txBody>
      </p:sp>
      <p:sp>
        <p:nvSpPr>
          <p:cNvPr id="18" name="object 7"/>
          <p:cNvSpPr txBox="1">
            <a:spLocks/>
          </p:cNvSpPr>
          <p:nvPr/>
        </p:nvSpPr>
        <p:spPr>
          <a:xfrm>
            <a:off x="6515100" y="6438900"/>
            <a:ext cx="11239500" cy="2500043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>
            <a:lvl1pPr>
              <a:defRPr sz="52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975"/>
              </a:spcBef>
            </a:pPr>
            <a:r>
              <a:rPr lang="uk-UA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РОЗДІЛ 3</a:t>
            </a:r>
            <a:endParaRPr lang="uk-UA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uk-UA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ОКРЕМІ ПИТАННЯ СУДОВОЇ ПРАКТИКИ ЩОДО ПРЕДСТАВНИЦТВА ІНТЕРЕСІВ ДЕРЖАВИ ТА ОРГАНІВ МІСЦЕВОГО САМОВРЯДУВАННЯ В ЮРИДИЧНОМУ СУДОЧИНСТВІ</a:t>
            </a:r>
          </a:p>
        </p:txBody>
      </p:sp>
      <p:sp>
        <p:nvSpPr>
          <p:cNvPr id="19" name="object 7"/>
          <p:cNvSpPr txBox="1">
            <a:spLocks/>
          </p:cNvSpPr>
          <p:nvPr/>
        </p:nvSpPr>
        <p:spPr>
          <a:xfrm>
            <a:off x="6515100" y="3796228"/>
            <a:ext cx="11220450" cy="2741135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>
            <a:lvl1pPr>
              <a:defRPr sz="52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975"/>
              </a:spcBef>
            </a:pPr>
            <a:r>
              <a:rPr lang="uk-UA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РОЗДІЛ 2</a:t>
            </a:r>
          </a:p>
          <a:p>
            <a:pPr marL="12700">
              <a:spcBef>
                <a:spcPts val="1975"/>
              </a:spcBef>
            </a:pPr>
            <a:endParaRPr lang="uk-UA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ОСОБЛИВОСТІ ПРЕДСТАВНИЦТВА ПРОКУРОРОМ ІНТЕРЕСІВ ДЕРЖАВИ ТА ОРГАНІВ МІСЦЕВОГО САМОВРЯДУВАННЯ В  ЦИВІЛЬНОМУ СУДОЧИНСТВІ</a:t>
            </a:r>
          </a:p>
        </p:txBody>
      </p:sp>
    </p:spTree>
    <p:extLst>
      <p:ext uri="{BB962C8B-B14F-4D97-AF65-F5344CB8AC3E}">
        <p14:creationId xmlns:p14="http://schemas.microsoft.com/office/powerpoint/2010/main" val="2775806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61047" y="1028700"/>
            <a:ext cx="8227059" cy="8246109"/>
            <a:chOff x="10061047" y="1028700"/>
            <a:chExt cx="8227059" cy="8246109"/>
          </a:xfrm>
        </p:grpSpPr>
        <p:sp>
          <p:nvSpPr>
            <p:cNvPr id="3" name="object 3"/>
            <p:cNvSpPr/>
            <p:nvPr/>
          </p:nvSpPr>
          <p:spPr>
            <a:xfrm>
              <a:off x="10061041" y="1028712"/>
              <a:ext cx="8227059" cy="8246109"/>
            </a:xfrm>
            <a:custGeom>
              <a:avLst/>
              <a:gdLst/>
              <a:ahLst/>
              <a:cxnLst/>
              <a:rect l="l" t="t" r="r" b="b"/>
              <a:pathLst>
                <a:path w="8227059" h="8246109">
                  <a:moveTo>
                    <a:pt x="8226958" y="0"/>
                  </a:moveTo>
                  <a:lnTo>
                    <a:pt x="0" y="0"/>
                  </a:lnTo>
                  <a:lnTo>
                    <a:pt x="0" y="77470"/>
                  </a:lnTo>
                  <a:lnTo>
                    <a:pt x="0" y="8166925"/>
                  </a:lnTo>
                  <a:lnTo>
                    <a:pt x="0" y="8245665"/>
                  </a:lnTo>
                  <a:lnTo>
                    <a:pt x="8226958" y="8245665"/>
                  </a:lnTo>
                  <a:lnTo>
                    <a:pt x="8226958" y="8166925"/>
                  </a:lnTo>
                  <a:lnTo>
                    <a:pt x="77698" y="8166925"/>
                  </a:lnTo>
                  <a:lnTo>
                    <a:pt x="77698" y="77470"/>
                  </a:lnTo>
                  <a:lnTo>
                    <a:pt x="8226958" y="77470"/>
                  </a:lnTo>
                  <a:lnTo>
                    <a:pt x="8226958" y="0"/>
                  </a:lnTo>
                  <a:close/>
                </a:path>
              </a:pathLst>
            </a:custGeom>
            <a:solidFill>
              <a:srgbClr val="079AD0">
                <a:alpha val="97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68615" y="1456538"/>
              <a:ext cx="7819383" cy="73723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968692" y="1033045"/>
              <a:ext cx="319405" cy="8229600"/>
            </a:xfrm>
            <a:custGeom>
              <a:avLst/>
              <a:gdLst/>
              <a:ahLst/>
              <a:cxnLst/>
              <a:rect l="l" t="t" r="r" b="b"/>
              <a:pathLst>
                <a:path w="319405" h="8229600">
                  <a:moveTo>
                    <a:pt x="0" y="0"/>
                  </a:moveTo>
                  <a:lnTo>
                    <a:pt x="319307" y="0"/>
                  </a:lnTo>
                  <a:lnTo>
                    <a:pt x="319307" y="8229599"/>
                  </a:lnTo>
                  <a:lnTo>
                    <a:pt x="0" y="8229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86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6447" y="1213773"/>
            <a:ext cx="9440594" cy="20056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uk-UA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Мета</a:t>
            </a:r>
            <a:r>
              <a:rPr lang="uk-UA" sz="5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роботи </a:t>
            </a:r>
            <a:r>
              <a:rPr lang="uk-UA" sz="5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полягає в: </a:t>
            </a:r>
            <a:br>
              <a:rPr lang="uk-UA" sz="5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sz="4950" dirty="0">
              <a:solidFill>
                <a:srgbClr val="0070C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2000" y="4457700"/>
            <a:ext cx="9045041" cy="48679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дослідженні </a:t>
            </a: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правової природи і проблем участі представників в цивільному судочинстві;</a:t>
            </a:r>
          </a:p>
          <a:p>
            <a:pPr algn="just"/>
            <a:endParaRPr lang="uk-UA" sz="3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розробці теоретичної платформи для уніфікації регулювання правового становища прокурора в цивільному процесі; </a:t>
            </a:r>
          </a:p>
          <a:p>
            <a:pPr algn="just"/>
            <a:endParaRPr lang="uk-UA" sz="3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виробленні пропозицій щодо вдосконалення чинного цивільного процесуального законодавства.</a:t>
            </a:r>
          </a:p>
          <a:p>
            <a:pPr marL="12700">
              <a:lnSpc>
                <a:spcPct val="100000"/>
              </a:lnSpc>
              <a:spcBef>
                <a:spcPts val="2725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467600" y="2476500"/>
            <a:ext cx="1000125" cy="190500"/>
          </a:xfrm>
          <a:custGeom>
            <a:avLst/>
            <a:gdLst/>
            <a:ahLst/>
            <a:cxnLst/>
            <a:rect l="l" t="t" r="r" b="b"/>
            <a:pathLst>
              <a:path w="1000125" h="190500">
                <a:moveTo>
                  <a:pt x="1000124" y="190499"/>
                </a:moveTo>
                <a:lnTo>
                  <a:pt x="0" y="190499"/>
                </a:lnTo>
                <a:lnTo>
                  <a:pt x="0" y="0"/>
                </a:lnTo>
                <a:lnTo>
                  <a:pt x="1000124" y="0"/>
                </a:lnTo>
                <a:lnTo>
                  <a:pt x="1000124" y="190499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3749" y="4476419"/>
            <a:ext cx="3914913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4500" b="1" spc="105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endParaRPr sz="4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24200" y="5190006"/>
            <a:ext cx="1000125" cy="190500"/>
          </a:xfrm>
          <a:custGeom>
            <a:avLst/>
            <a:gdLst/>
            <a:ahLst/>
            <a:cxnLst/>
            <a:rect l="l" t="t" r="r" b="b"/>
            <a:pathLst>
              <a:path w="1000125" h="190500">
                <a:moveTo>
                  <a:pt x="1000124" y="190499"/>
                </a:moveTo>
                <a:lnTo>
                  <a:pt x="0" y="190499"/>
                </a:lnTo>
                <a:lnTo>
                  <a:pt x="0" y="0"/>
                </a:lnTo>
                <a:lnTo>
                  <a:pt x="1000124" y="0"/>
                </a:lnTo>
                <a:lnTo>
                  <a:pt x="1000124" y="190499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" name="object 4"/>
          <p:cNvGrpSpPr/>
          <p:nvPr/>
        </p:nvGrpSpPr>
        <p:grpSpPr>
          <a:xfrm>
            <a:off x="4800600" y="1023498"/>
            <a:ext cx="13487603" cy="8251190"/>
            <a:chOff x="6182563" y="1023498"/>
            <a:chExt cx="12105640" cy="8251190"/>
          </a:xfrm>
        </p:grpSpPr>
        <p:sp>
          <p:nvSpPr>
            <p:cNvPr id="5" name="object 5"/>
            <p:cNvSpPr/>
            <p:nvPr/>
          </p:nvSpPr>
          <p:spPr>
            <a:xfrm>
              <a:off x="6182563" y="1028712"/>
              <a:ext cx="12105640" cy="8246109"/>
            </a:xfrm>
            <a:custGeom>
              <a:avLst/>
              <a:gdLst/>
              <a:ahLst/>
              <a:cxnLst/>
              <a:rect l="l" t="t" r="r" b="b"/>
              <a:pathLst>
                <a:path w="12105640" h="8246109">
                  <a:moveTo>
                    <a:pt x="12105424" y="8166786"/>
                  </a:moveTo>
                  <a:lnTo>
                    <a:pt x="77698" y="8166786"/>
                  </a:lnTo>
                  <a:lnTo>
                    <a:pt x="77698" y="77470"/>
                  </a:lnTo>
                  <a:lnTo>
                    <a:pt x="11786133" y="77470"/>
                  </a:lnTo>
                  <a:lnTo>
                    <a:pt x="11786133" y="0"/>
                  </a:lnTo>
                  <a:lnTo>
                    <a:pt x="0" y="0"/>
                  </a:lnTo>
                  <a:lnTo>
                    <a:pt x="0" y="77470"/>
                  </a:lnTo>
                  <a:lnTo>
                    <a:pt x="0" y="8166786"/>
                  </a:lnTo>
                  <a:lnTo>
                    <a:pt x="0" y="8245526"/>
                  </a:lnTo>
                  <a:lnTo>
                    <a:pt x="12105424" y="8245526"/>
                  </a:lnTo>
                  <a:lnTo>
                    <a:pt x="12105424" y="8166786"/>
                  </a:lnTo>
                  <a:close/>
                </a:path>
              </a:pathLst>
            </a:custGeom>
            <a:solidFill>
              <a:srgbClr val="F1862E">
                <a:alpha val="9799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7968705" y="1023498"/>
              <a:ext cx="319405" cy="8220075"/>
            </a:xfrm>
            <a:custGeom>
              <a:avLst/>
              <a:gdLst/>
              <a:ahLst/>
              <a:cxnLst/>
              <a:rect l="l" t="t" r="r" b="b"/>
              <a:pathLst>
                <a:path w="319405" h="8220075">
                  <a:moveTo>
                    <a:pt x="0" y="8220074"/>
                  </a:moveTo>
                  <a:lnTo>
                    <a:pt x="0" y="0"/>
                  </a:lnTo>
                  <a:lnTo>
                    <a:pt x="319294" y="0"/>
                  </a:lnTo>
                  <a:lnTo>
                    <a:pt x="319294" y="8220074"/>
                  </a:lnTo>
                  <a:lnTo>
                    <a:pt x="0" y="8220074"/>
                  </a:lnTo>
                  <a:close/>
                </a:path>
              </a:pathLst>
            </a:custGeom>
            <a:solidFill>
              <a:srgbClr val="079AD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00065" y="1438623"/>
            <a:ext cx="10257155" cy="2592376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lang="uk-UA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ЄКТ:</a:t>
            </a:r>
            <a:endParaRPr sz="29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сукупність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цивільних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процесуальних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правовідносин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що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виникають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зв’язку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з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участю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органів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державної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влади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органів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місцевого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самоврядування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цивільному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судочинстві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338165" y="5676900"/>
            <a:ext cx="10257155" cy="2859116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sz="2900" b="1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900" b="1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РЕДМЕТ:</a:t>
            </a:r>
            <a:endParaRPr sz="2900" dirty="0">
              <a:latin typeface="Times New Roman" pitchFamily="18" charset="0"/>
              <a:cs typeface="Times New Roman" pitchFamily="18" charset="0"/>
            </a:endParaRPr>
          </a:p>
          <a:p>
            <a:pPr marL="12700" marR="5080" lvl="0" algn="just">
              <a:lnSpc>
                <a:spcPct val="127000"/>
              </a:lnSpc>
              <a:spcBef>
                <a:spcPts val="840"/>
              </a:spcBef>
            </a:pP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цивільного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процесуального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права і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регламентують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порядок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представництва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інтересів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місцевого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самоврядування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цивільному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судочинстві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2700" marR="5080">
              <a:lnSpc>
                <a:spcPct val="127000"/>
              </a:lnSpc>
              <a:spcBef>
                <a:spcPts val="840"/>
              </a:spcBef>
            </a:pPr>
            <a:r>
              <a:rPr sz="1000" spc="395" dirty="0" smtClean="0">
                <a:latin typeface="Times New Roman"/>
                <a:cs typeface="Times New Roman"/>
              </a:rPr>
              <a:t>.</a:t>
            </a:r>
            <a:endParaRPr sz="1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214" y="4427883"/>
            <a:ext cx="3762513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uk-UA" sz="4500" b="1" spc="105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Актуальність</a:t>
            </a:r>
            <a:endParaRPr sz="4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29000" y="5151766"/>
            <a:ext cx="1000125" cy="190500"/>
          </a:xfrm>
          <a:custGeom>
            <a:avLst/>
            <a:gdLst/>
            <a:ahLst/>
            <a:cxnLst/>
            <a:rect l="l" t="t" r="r" b="b"/>
            <a:pathLst>
              <a:path w="1000125" h="190500">
                <a:moveTo>
                  <a:pt x="1000124" y="190499"/>
                </a:moveTo>
                <a:lnTo>
                  <a:pt x="0" y="190499"/>
                </a:lnTo>
                <a:lnTo>
                  <a:pt x="0" y="0"/>
                </a:lnTo>
                <a:lnTo>
                  <a:pt x="1000124" y="0"/>
                </a:lnTo>
                <a:lnTo>
                  <a:pt x="1000124" y="190499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29200" y="1023498"/>
            <a:ext cx="13259003" cy="8251190"/>
            <a:chOff x="6182563" y="1023498"/>
            <a:chExt cx="12105640" cy="8251190"/>
          </a:xfrm>
        </p:grpSpPr>
        <p:sp>
          <p:nvSpPr>
            <p:cNvPr id="5" name="object 5"/>
            <p:cNvSpPr/>
            <p:nvPr/>
          </p:nvSpPr>
          <p:spPr>
            <a:xfrm>
              <a:off x="6182563" y="1028712"/>
              <a:ext cx="12105640" cy="8246109"/>
            </a:xfrm>
            <a:custGeom>
              <a:avLst/>
              <a:gdLst/>
              <a:ahLst/>
              <a:cxnLst/>
              <a:rect l="l" t="t" r="r" b="b"/>
              <a:pathLst>
                <a:path w="12105640" h="8246109">
                  <a:moveTo>
                    <a:pt x="12105424" y="8166786"/>
                  </a:moveTo>
                  <a:lnTo>
                    <a:pt x="77698" y="8166786"/>
                  </a:lnTo>
                  <a:lnTo>
                    <a:pt x="77698" y="77470"/>
                  </a:lnTo>
                  <a:lnTo>
                    <a:pt x="11786133" y="77470"/>
                  </a:lnTo>
                  <a:lnTo>
                    <a:pt x="11786133" y="0"/>
                  </a:lnTo>
                  <a:lnTo>
                    <a:pt x="0" y="0"/>
                  </a:lnTo>
                  <a:lnTo>
                    <a:pt x="0" y="77470"/>
                  </a:lnTo>
                  <a:lnTo>
                    <a:pt x="0" y="8166786"/>
                  </a:lnTo>
                  <a:lnTo>
                    <a:pt x="0" y="8245526"/>
                  </a:lnTo>
                  <a:lnTo>
                    <a:pt x="12105424" y="8245526"/>
                  </a:lnTo>
                  <a:lnTo>
                    <a:pt x="12105424" y="8166786"/>
                  </a:lnTo>
                  <a:close/>
                </a:path>
              </a:pathLst>
            </a:custGeom>
            <a:solidFill>
              <a:srgbClr val="F1862E">
                <a:alpha val="9799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7968705" y="1023498"/>
              <a:ext cx="319405" cy="8220075"/>
            </a:xfrm>
            <a:custGeom>
              <a:avLst/>
              <a:gdLst/>
              <a:ahLst/>
              <a:cxnLst/>
              <a:rect l="l" t="t" r="r" b="b"/>
              <a:pathLst>
                <a:path w="319405" h="8220075">
                  <a:moveTo>
                    <a:pt x="0" y="8220074"/>
                  </a:moveTo>
                  <a:lnTo>
                    <a:pt x="0" y="0"/>
                  </a:lnTo>
                  <a:lnTo>
                    <a:pt x="319294" y="0"/>
                  </a:lnTo>
                  <a:lnTo>
                    <a:pt x="319294" y="8220074"/>
                  </a:lnTo>
                  <a:lnTo>
                    <a:pt x="0" y="8220074"/>
                  </a:lnTo>
                  <a:close/>
                </a:path>
              </a:pathLst>
            </a:custGeom>
            <a:solidFill>
              <a:srgbClr val="079AD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7800" y="1438623"/>
            <a:ext cx="12496800" cy="4131259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lang="uk-UA" sz="2400" spc="28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Представництво інтересів держави і ОМС в цивільному судочинстві – предмет активного обговорення серед науковців і практиків у зв'язку</a:t>
            </a:r>
            <a:br>
              <a:rPr lang="uk-UA" sz="2400" spc="28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spc="28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 неоднозначною оцінкою необхідності їх вступу в цивільний процес. 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ЗУ «Про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внесення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змін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до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Конституції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України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(2016 р.)     </a:t>
            </a:r>
            <a:b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адвокатська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монополія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                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нові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редакції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ЦПК, ГПК, КАС (2017 р.)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000" b="0" kern="1200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05500" y="5905500"/>
            <a:ext cx="10257155" cy="69955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12700" algn="ctr">
              <a:spcBef>
                <a:spcPts val="1975"/>
              </a:spcBef>
            </a:pPr>
            <a:r>
              <a:rPr sz="2900" b="1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900" b="1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РОЦЕСУАЛЬНЕ ПРЕДСТАВНИЦТВО:</a:t>
            </a:r>
            <a:endParaRPr sz="29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4706600" y="3241518"/>
            <a:ext cx="978408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054981"/>
              </p:ext>
            </p:extLst>
          </p:nvPr>
        </p:nvGraphicFramePr>
        <p:xfrm>
          <a:off x="5334000" y="6972300"/>
          <a:ext cx="12192000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6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Участь через «самопредставництво»</a:t>
                      </a:r>
                      <a:endParaRPr lang="ru-RU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6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Участь через «представника»</a:t>
                      </a:r>
                      <a:endParaRPr lang="ru-RU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6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через керівника або члена виконавчого органу, уповноваженого діяти від імені юридичної особи відповідно до закону, статуту, положення.</a:t>
                      </a:r>
                      <a:endParaRPr lang="ru-RU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6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адвоката, уповноваженого на підставі довіреності чи ордеру, виданих на підставі договору про надання правової допомоги.</a:t>
                      </a:r>
                      <a:endParaRPr lang="ru-RU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Стрелка вниз 11"/>
          <p:cNvSpPr/>
          <p:nvPr/>
        </p:nvSpPr>
        <p:spPr>
          <a:xfrm>
            <a:off x="11348466" y="513320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9829800" y="4193850"/>
            <a:ext cx="978408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70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214" y="4427883"/>
            <a:ext cx="3762513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uk-UA" sz="4500" b="1" spc="105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Актуальність</a:t>
            </a:r>
            <a:endParaRPr sz="4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29000" y="5151766"/>
            <a:ext cx="1000125" cy="190500"/>
          </a:xfrm>
          <a:custGeom>
            <a:avLst/>
            <a:gdLst/>
            <a:ahLst/>
            <a:cxnLst/>
            <a:rect l="l" t="t" r="r" b="b"/>
            <a:pathLst>
              <a:path w="1000125" h="190500">
                <a:moveTo>
                  <a:pt x="1000124" y="190499"/>
                </a:moveTo>
                <a:lnTo>
                  <a:pt x="0" y="190499"/>
                </a:lnTo>
                <a:lnTo>
                  <a:pt x="0" y="0"/>
                </a:lnTo>
                <a:lnTo>
                  <a:pt x="1000124" y="0"/>
                </a:lnTo>
                <a:lnTo>
                  <a:pt x="1000124" y="190499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876800" y="1023498"/>
            <a:ext cx="13411403" cy="8920602"/>
            <a:chOff x="6182563" y="1023498"/>
            <a:chExt cx="12105640" cy="8251190"/>
          </a:xfrm>
        </p:grpSpPr>
        <p:sp>
          <p:nvSpPr>
            <p:cNvPr id="5" name="object 5"/>
            <p:cNvSpPr/>
            <p:nvPr/>
          </p:nvSpPr>
          <p:spPr>
            <a:xfrm>
              <a:off x="6182563" y="1028712"/>
              <a:ext cx="12105640" cy="8246109"/>
            </a:xfrm>
            <a:custGeom>
              <a:avLst/>
              <a:gdLst/>
              <a:ahLst/>
              <a:cxnLst/>
              <a:rect l="l" t="t" r="r" b="b"/>
              <a:pathLst>
                <a:path w="12105640" h="8246109">
                  <a:moveTo>
                    <a:pt x="12105424" y="8166786"/>
                  </a:moveTo>
                  <a:lnTo>
                    <a:pt x="77698" y="8166786"/>
                  </a:lnTo>
                  <a:lnTo>
                    <a:pt x="77698" y="77470"/>
                  </a:lnTo>
                  <a:lnTo>
                    <a:pt x="11786133" y="77470"/>
                  </a:lnTo>
                  <a:lnTo>
                    <a:pt x="11786133" y="0"/>
                  </a:lnTo>
                  <a:lnTo>
                    <a:pt x="0" y="0"/>
                  </a:lnTo>
                  <a:lnTo>
                    <a:pt x="0" y="77470"/>
                  </a:lnTo>
                  <a:lnTo>
                    <a:pt x="0" y="8166786"/>
                  </a:lnTo>
                  <a:lnTo>
                    <a:pt x="0" y="8245526"/>
                  </a:lnTo>
                  <a:lnTo>
                    <a:pt x="12105424" y="8245526"/>
                  </a:lnTo>
                  <a:lnTo>
                    <a:pt x="12105424" y="8166786"/>
                  </a:lnTo>
                  <a:close/>
                </a:path>
              </a:pathLst>
            </a:custGeom>
            <a:solidFill>
              <a:srgbClr val="F1862E">
                <a:alpha val="9799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7968705" y="1023498"/>
              <a:ext cx="319405" cy="8220075"/>
            </a:xfrm>
            <a:custGeom>
              <a:avLst/>
              <a:gdLst/>
              <a:ahLst/>
              <a:cxnLst/>
              <a:rect l="l" t="t" r="r" b="b"/>
              <a:pathLst>
                <a:path w="319405" h="8220075">
                  <a:moveTo>
                    <a:pt x="0" y="8220074"/>
                  </a:moveTo>
                  <a:lnTo>
                    <a:pt x="0" y="0"/>
                  </a:lnTo>
                  <a:lnTo>
                    <a:pt x="319294" y="0"/>
                  </a:lnTo>
                  <a:lnTo>
                    <a:pt x="319294" y="8220074"/>
                  </a:lnTo>
                  <a:lnTo>
                    <a:pt x="0" y="8220074"/>
                  </a:lnTo>
                  <a:close/>
                </a:path>
              </a:pathLst>
            </a:custGeom>
            <a:solidFill>
              <a:srgbClr val="079AD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7800" y="1438623"/>
            <a:ext cx="12496800" cy="4408258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algn="l" rtl="0"/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ЗУ «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внесення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змін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до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деяких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законодавчих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актів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України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щодо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розширення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можливостей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самопредставництва в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суді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органів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державної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влади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органів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влади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Автономної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Республіки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Крим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органів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місцевого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самоврядування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інших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юридичних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осіб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незалежно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порядку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їх</a:t>
            </a:r>
            <a:r>
              <a:rPr lang="ru-RU" sz="3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створення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№390-ІХ (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18.12. 2019 р.)     </a:t>
            </a:r>
            <a:b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зміни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до ЦПК, ГПК, КАС                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розширено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можливості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самопредставництва для ЮО як </a:t>
            </a:r>
            <a:r>
              <a:rPr lang="ru-RU" sz="3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публічного</a:t>
            </a:r>
            <a: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так і приватного права.</a:t>
            </a:r>
            <a:br>
              <a:rPr lang="ru-RU" sz="3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000" b="0" kern="1200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9829800" y="4441483"/>
            <a:ext cx="978408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387215"/>
              </p:ext>
            </p:extLst>
          </p:nvPr>
        </p:nvGraphicFramePr>
        <p:xfrm>
          <a:off x="5334000" y="5676900"/>
          <a:ext cx="121920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600" dirty="0" smtClean="0">
                          <a:latin typeface="Times New Roman" pitchFamily="18" charset="0"/>
                          <a:cs typeface="Times New Roman" pitchFamily="18" charset="0"/>
                        </a:rPr>
                        <a:t>Ч.3 ст.58 ЦПК</a:t>
                      </a:r>
                      <a:endParaRPr lang="ru-RU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600" dirty="0" smtClean="0">
                          <a:latin typeface="Times New Roman" pitchFamily="18" charset="0"/>
                          <a:cs typeface="Times New Roman" pitchFamily="18" charset="0"/>
                        </a:rPr>
                        <a:t>Ч.4 ст.58 ЦПК</a:t>
                      </a:r>
                      <a:endParaRPr lang="ru-RU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Юридична особа незалежно від порядку її створення бере участь у справі через свого керівника, члена виконавчого органу, іншу особу, уповноважену діяти від її імені відповідно до закону, статуту, положення, трудового договору (контракту) (самопредставництво юридичної особи), або через представника.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Держава, Автономна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Республіка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Крим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територіальна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громада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беруть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участь у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справі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через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відповідний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орган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державної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влади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орган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влади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Автономної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Республіки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Крим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орган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місцевого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самоврядування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відповідно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його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компетенції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імені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якого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діє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його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керівник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інша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уповноважена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особа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відповідно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 закону, статуту,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положення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трудового договору (контракту) (самопредставництво органу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державної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влади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органу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влади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Автономної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Республіки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Крим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органу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місцевого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самоврядування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),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або</a:t>
                      </a:r>
                      <a:r>
                        <a:rPr lang="ru-RU" sz="20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через </a:t>
                      </a:r>
                      <a:r>
                        <a:rPr lang="ru-RU" sz="20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представника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Стрелка вправо 12"/>
          <p:cNvSpPr/>
          <p:nvPr/>
        </p:nvSpPr>
        <p:spPr>
          <a:xfrm>
            <a:off x="12097512" y="3606448"/>
            <a:ext cx="978408" cy="484632"/>
          </a:xfrm>
          <a:prstGeom prst="rightArrow">
            <a:avLst>
              <a:gd name="adj1" fmla="val 50000"/>
              <a:gd name="adj2" fmla="val 61792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29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6613" y="4476419"/>
            <a:ext cx="3974387" cy="1151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3700" b="1" spc="105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Наукова новизна </a:t>
            </a:r>
            <a:r>
              <a:rPr lang="en-US" sz="3700" b="1" spc="10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uk-UA" sz="3700" b="1" spc="105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  <a:endParaRPr sz="3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17038" y="5628016"/>
            <a:ext cx="1000125" cy="190500"/>
          </a:xfrm>
          <a:custGeom>
            <a:avLst/>
            <a:gdLst/>
            <a:ahLst/>
            <a:cxnLst/>
            <a:rect l="l" t="t" r="r" b="b"/>
            <a:pathLst>
              <a:path w="1000125" h="190500">
                <a:moveTo>
                  <a:pt x="1000124" y="190499"/>
                </a:moveTo>
                <a:lnTo>
                  <a:pt x="0" y="190499"/>
                </a:lnTo>
                <a:lnTo>
                  <a:pt x="0" y="0"/>
                </a:lnTo>
                <a:lnTo>
                  <a:pt x="1000124" y="0"/>
                </a:lnTo>
                <a:lnTo>
                  <a:pt x="1000124" y="190499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" name="object 4"/>
          <p:cNvGrpSpPr/>
          <p:nvPr/>
        </p:nvGrpSpPr>
        <p:grpSpPr>
          <a:xfrm>
            <a:off x="4375092" y="1023498"/>
            <a:ext cx="13913112" cy="8844402"/>
            <a:chOff x="6182563" y="1023498"/>
            <a:chExt cx="12105640" cy="8251190"/>
          </a:xfrm>
        </p:grpSpPr>
        <p:sp>
          <p:nvSpPr>
            <p:cNvPr id="5" name="object 5"/>
            <p:cNvSpPr/>
            <p:nvPr/>
          </p:nvSpPr>
          <p:spPr>
            <a:xfrm>
              <a:off x="6182563" y="1028712"/>
              <a:ext cx="12105640" cy="8246109"/>
            </a:xfrm>
            <a:custGeom>
              <a:avLst/>
              <a:gdLst/>
              <a:ahLst/>
              <a:cxnLst/>
              <a:rect l="l" t="t" r="r" b="b"/>
              <a:pathLst>
                <a:path w="12105640" h="8246109">
                  <a:moveTo>
                    <a:pt x="12105424" y="8166786"/>
                  </a:moveTo>
                  <a:lnTo>
                    <a:pt x="77698" y="8166786"/>
                  </a:lnTo>
                  <a:lnTo>
                    <a:pt x="77698" y="77470"/>
                  </a:lnTo>
                  <a:lnTo>
                    <a:pt x="11786133" y="77470"/>
                  </a:lnTo>
                  <a:lnTo>
                    <a:pt x="11786133" y="0"/>
                  </a:lnTo>
                  <a:lnTo>
                    <a:pt x="0" y="0"/>
                  </a:lnTo>
                  <a:lnTo>
                    <a:pt x="0" y="77470"/>
                  </a:lnTo>
                  <a:lnTo>
                    <a:pt x="0" y="8166786"/>
                  </a:lnTo>
                  <a:lnTo>
                    <a:pt x="0" y="8245526"/>
                  </a:lnTo>
                  <a:lnTo>
                    <a:pt x="12105424" y="8245526"/>
                  </a:lnTo>
                  <a:lnTo>
                    <a:pt x="12105424" y="8166786"/>
                  </a:lnTo>
                  <a:close/>
                </a:path>
              </a:pathLst>
            </a:custGeom>
            <a:solidFill>
              <a:srgbClr val="F1862E">
                <a:alpha val="9799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7968705" y="1023498"/>
              <a:ext cx="319405" cy="8220075"/>
            </a:xfrm>
            <a:custGeom>
              <a:avLst/>
              <a:gdLst/>
              <a:ahLst/>
              <a:cxnLst/>
              <a:rect l="l" t="t" r="r" b="b"/>
              <a:pathLst>
                <a:path w="319405" h="8220075">
                  <a:moveTo>
                    <a:pt x="0" y="8220074"/>
                  </a:moveTo>
                  <a:lnTo>
                    <a:pt x="0" y="0"/>
                  </a:lnTo>
                  <a:lnTo>
                    <a:pt x="319294" y="0"/>
                  </a:lnTo>
                  <a:lnTo>
                    <a:pt x="319294" y="8220074"/>
                  </a:lnTo>
                  <a:lnTo>
                    <a:pt x="0" y="8220074"/>
                  </a:lnTo>
                  <a:close/>
                </a:path>
              </a:pathLst>
            </a:custGeom>
            <a:solidFill>
              <a:srgbClr val="079AD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34001" y="1231316"/>
            <a:ext cx="12604264" cy="8255465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Досліджено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засади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представництва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органів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державної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влади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місцевого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самоврядування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цивільному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судочинстві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Представництво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цивільному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провадженні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повинно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відповідати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процесуальним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гарантіям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загальним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стандартам,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визначених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Конвенцією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про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захист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прав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людини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основних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свобод і 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низкою МПА. 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огляду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на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основні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напрями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реалізації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Угоди про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асоціацію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України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 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ЄС </a:t>
            </a:r>
            <a:r>
              <a:rPr lang="ru-RU" sz="2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норми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вітчизняного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законодавства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сфері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представництва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підлягають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гармонізації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з метою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одностайного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застосування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Уточнено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сутність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представництва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цивільному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процесі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саме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правовідносини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за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яких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особа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відповідно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до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встановлених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законом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чи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договором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повноважень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вчиняє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процесуальні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дії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направлені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на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захист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законних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прав, свобод та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інтересів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іншої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особи, яку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представляє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сфері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цивільно-правових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відносин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цивільному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провадженні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Участь прокурора в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розгляді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вирішенні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цивільних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справ допустима при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дотриманні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відповідних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критеріїв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 повинна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обмежуватися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уніфікованими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межами.</a:t>
            </a:r>
            <a:b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Втручання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прокурора в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цивільну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справу повинно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відповідати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умовам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визначеним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Конституції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Законі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України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«Про прокуратуру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».</a:t>
            </a:r>
            <a:b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При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зверненні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органом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місцевого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самоврядування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до суду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необхідно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обґрунтувати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мету такого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звернення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захист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інтересів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територіальної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громади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правовідносинах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із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суб’єктами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владних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повноважень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чи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необхідне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для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належної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реалізації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завдань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 </a:t>
            </a:r>
            <a:r>
              <a:rPr lang="ru-RU" sz="2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функцій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МС). 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Аналіз</a:t>
            </a:r>
            <a:r>
              <a:rPr lang="ru-RU" sz="20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судової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практики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дає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підстави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для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висновку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що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визнання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особи такою,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що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діє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 порядку самопредставництва,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необхідно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щоб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відповідному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законі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статуті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положенні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чи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трудовому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договорі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контракті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було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чітко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визначене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її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право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діяти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імені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такої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юридичної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особи (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суб`єкта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владних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повноважень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без права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юридичної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особи) без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додаткового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уповноваження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lang="ru-RU" sz="20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довіреності</a:t>
            </a:r>
            <a:r>
              <a:rPr lang="ru-RU" sz="20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09700"/>
            <a:ext cx="753830" cy="62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552700"/>
            <a:ext cx="7493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622" y="4000500"/>
            <a:ext cx="7493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330" y="5134240"/>
            <a:ext cx="7493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622" y="6021577"/>
            <a:ext cx="7493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622" y="7048500"/>
            <a:ext cx="7493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722" y="8267700"/>
            <a:ext cx="7493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93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977" y="3782456"/>
            <a:ext cx="4543423" cy="13336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4000" b="1" spc="105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Судова практика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4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81400" y="4546342"/>
            <a:ext cx="1000125" cy="190500"/>
          </a:xfrm>
          <a:custGeom>
            <a:avLst/>
            <a:gdLst/>
            <a:ahLst/>
            <a:cxnLst/>
            <a:rect l="l" t="t" r="r" b="b"/>
            <a:pathLst>
              <a:path w="1000125" h="190500">
                <a:moveTo>
                  <a:pt x="1000124" y="190499"/>
                </a:moveTo>
                <a:lnTo>
                  <a:pt x="0" y="190499"/>
                </a:lnTo>
                <a:lnTo>
                  <a:pt x="0" y="0"/>
                </a:lnTo>
                <a:lnTo>
                  <a:pt x="1000124" y="0"/>
                </a:lnTo>
                <a:lnTo>
                  <a:pt x="1000124" y="190499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724400" y="1023498"/>
            <a:ext cx="13563803" cy="8251190"/>
            <a:chOff x="6182563" y="1023498"/>
            <a:chExt cx="12105640" cy="8251190"/>
          </a:xfrm>
        </p:grpSpPr>
        <p:sp>
          <p:nvSpPr>
            <p:cNvPr id="5" name="object 5"/>
            <p:cNvSpPr/>
            <p:nvPr/>
          </p:nvSpPr>
          <p:spPr>
            <a:xfrm>
              <a:off x="6182563" y="1028712"/>
              <a:ext cx="12105640" cy="8246109"/>
            </a:xfrm>
            <a:custGeom>
              <a:avLst/>
              <a:gdLst/>
              <a:ahLst/>
              <a:cxnLst/>
              <a:rect l="l" t="t" r="r" b="b"/>
              <a:pathLst>
                <a:path w="12105640" h="8246109">
                  <a:moveTo>
                    <a:pt x="12105424" y="8166786"/>
                  </a:moveTo>
                  <a:lnTo>
                    <a:pt x="77698" y="8166786"/>
                  </a:lnTo>
                  <a:lnTo>
                    <a:pt x="77698" y="77470"/>
                  </a:lnTo>
                  <a:lnTo>
                    <a:pt x="11786133" y="77470"/>
                  </a:lnTo>
                  <a:lnTo>
                    <a:pt x="11786133" y="0"/>
                  </a:lnTo>
                  <a:lnTo>
                    <a:pt x="0" y="0"/>
                  </a:lnTo>
                  <a:lnTo>
                    <a:pt x="0" y="77470"/>
                  </a:lnTo>
                  <a:lnTo>
                    <a:pt x="0" y="8166786"/>
                  </a:lnTo>
                  <a:lnTo>
                    <a:pt x="0" y="8245526"/>
                  </a:lnTo>
                  <a:lnTo>
                    <a:pt x="12105424" y="8245526"/>
                  </a:lnTo>
                  <a:lnTo>
                    <a:pt x="12105424" y="8166786"/>
                  </a:lnTo>
                  <a:close/>
                </a:path>
              </a:pathLst>
            </a:custGeom>
            <a:solidFill>
              <a:srgbClr val="F1862E">
                <a:alpha val="9799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68705" y="1023498"/>
              <a:ext cx="319405" cy="8220075"/>
            </a:xfrm>
            <a:custGeom>
              <a:avLst/>
              <a:gdLst/>
              <a:ahLst/>
              <a:cxnLst/>
              <a:rect l="l" t="t" r="r" b="b"/>
              <a:pathLst>
                <a:path w="319405" h="8220075">
                  <a:moveTo>
                    <a:pt x="0" y="8220074"/>
                  </a:moveTo>
                  <a:lnTo>
                    <a:pt x="0" y="0"/>
                  </a:lnTo>
                  <a:lnTo>
                    <a:pt x="319294" y="0"/>
                  </a:lnTo>
                  <a:lnTo>
                    <a:pt x="319294" y="8220074"/>
                  </a:lnTo>
                  <a:lnTo>
                    <a:pt x="0" y="8220074"/>
                  </a:lnTo>
                  <a:close/>
                </a:path>
              </a:pathLst>
            </a:custGeom>
            <a:solidFill>
              <a:srgbClr val="079A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7"/>
          <p:cNvSpPr txBox="1">
            <a:spLocks noGrp="1"/>
          </p:cNvSpPr>
          <p:nvPr>
            <p:ph type="title"/>
          </p:nvPr>
        </p:nvSpPr>
        <p:spPr>
          <a:xfrm>
            <a:off x="5410200" y="1333500"/>
            <a:ext cx="12344400" cy="3761927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lang="uk-UA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САМОПРЕДСТАВНИЦТВО:</a:t>
            </a:r>
            <a:r>
              <a:rPr lang="uk-UA" sz="3200" spc="280" dirty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spc="280" dirty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Справа № </a:t>
            </a:r>
            <a:r>
              <a:rPr lang="uk-UA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1740/2069/18 </a:t>
            </a:r>
            <a:r>
              <a:rPr lang="uk-UA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постанова ВС від 26.04.2019 р. </a:t>
            </a:r>
            <a:br>
              <a:rPr lang="uk-UA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Справа 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№ 912/1398/18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ухвала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ЦАГС м.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Дніпро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13.12.2018 р.</a:t>
            </a:r>
            <a:b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Справа 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№ 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160/7887/18 постанова ВС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08.05.2019 р.</a:t>
            </a:r>
            <a:b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Справа №  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917/751/19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ухвала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ВС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09.06.2020р.</a:t>
            </a:r>
            <a:b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Справа № 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914/1283/19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ухвала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ВС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31.03.2020 р.</a:t>
            </a:r>
            <a:b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Справа № 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160/6823/19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ухвала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ВС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03.02.2020 р.</a:t>
            </a:r>
            <a:b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Справа № 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908/592/19 постанова ВС в</a:t>
            </a:r>
            <a:r>
              <a:rPr lang="uk-UA" sz="2800" b="0" kern="12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ід</a:t>
            </a:r>
            <a:r>
              <a:rPr lang="uk-UA" sz="2800" b="0" kern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23.11.2020 р.</a:t>
            </a:r>
            <a:endParaRPr lang="ru-RU" sz="2800" b="0" kern="1200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object 7"/>
          <p:cNvSpPr txBox="1">
            <a:spLocks/>
          </p:cNvSpPr>
          <p:nvPr/>
        </p:nvSpPr>
        <p:spPr>
          <a:xfrm>
            <a:off x="5400776" y="5524500"/>
            <a:ext cx="12353824" cy="4623702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>
            <a:lvl1pPr>
              <a:defRPr sz="52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975"/>
              </a:spcBef>
            </a:pPr>
            <a:r>
              <a:rPr lang="uk-UA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ПРЕДСТАВНИЦТВО </a:t>
            </a:r>
            <a:r>
              <a:rPr lang="uk-UA" sz="3200" spc="280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ПРОКУРОРОМ:</a:t>
            </a:r>
            <a:endParaRPr lang="uk-UA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Справа  </a:t>
            </a:r>
            <a:r>
              <a:rPr lang="ru-RU" sz="2800" b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№ </a:t>
            </a:r>
            <a:r>
              <a:rPr lang="ru-RU" sz="2800" b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804/4585/18 постанова ВС </a:t>
            </a:r>
            <a:r>
              <a:rPr lang="ru-RU" sz="2800" b="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2800" b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5.11.2019 </a:t>
            </a:r>
            <a:r>
              <a:rPr lang="ru-RU" sz="2800" b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р.</a:t>
            </a:r>
            <a:endParaRPr lang="ru-RU" sz="2800" b="0" dirty="0" smtClean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/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Справа </a:t>
            </a:r>
            <a:r>
              <a:rPr lang="ru-RU" sz="2800" b="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№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183/1617/16 постанова </a:t>
            </a:r>
            <a:r>
              <a:rPr lang="ru-RU" sz="2800" b="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ВП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ВС </a:t>
            </a:r>
            <a:r>
              <a:rPr lang="ru-RU" sz="2800" b="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2800" b="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14.11.2018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р.</a:t>
            </a:r>
          </a:p>
          <a:p>
            <a:pPr algn="just"/>
            <a:r>
              <a:rPr lang="ru-RU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Справа №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587/430/16-ц постанова ВП ВС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26.06.2019 р.</a:t>
            </a:r>
          </a:p>
          <a:p>
            <a:pPr algn="just"/>
            <a:r>
              <a:rPr lang="ru-RU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Справа №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607/1557/17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окрема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думка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Судді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КЦС ВС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Крата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В.І.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06.06.2018 р.</a:t>
            </a:r>
            <a:endParaRPr lang="ru-RU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Справа №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698/119/18 </a:t>
            </a:r>
            <a:r>
              <a:rPr lang="uk-UA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постанова ВП ВС від 15.01.2020 р.</a:t>
            </a:r>
            <a:endParaRPr lang="ru-RU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Справа № </a:t>
            </a: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903/129/18 </a:t>
            </a:r>
            <a:r>
              <a:rPr lang="uk-UA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постанова ВП ВС від </a:t>
            </a:r>
            <a:r>
              <a:rPr lang="uk-UA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15.10.2019 </a:t>
            </a:r>
            <a:r>
              <a:rPr lang="uk-UA" sz="2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р.</a:t>
            </a:r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/>
            <a:endParaRPr lang="uk-UA" sz="2800" b="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/>
            <a:endParaRPr lang="ru-RU" sz="2800" b="0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192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977" y="3782456"/>
            <a:ext cx="4543423" cy="19492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4000" b="1" spc="105" dirty="0" smtClean="0">
                <a:solidFill>
                  <a:srgbClr val="079AD0"/>
                </a:solidFill>
                <a:latin typeface="Times New Roman" pitchFamily="18" charset="0"/>
                <a:cs typeface="Times New Roman" pitchFamily="18" charset="0"/>
              </a:rPr>
              <a:t>Судова практика ЄСПЛ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4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52563" y="5056516"/>
            <a:ext cx="1000125" cy="190500"/>
          </a:xfrm>
          <a:custGeom>
            <a:avLst/>
            <a:gdLst/>
            <a:ahLst/>
            <a:cxnLst/>
            <a:rect l="l" t="t" r="r" b="b"/>
            <a:pathLst>
              <a:path w="1000125" h="190500">
                <a:moveTo>
                  <a:pt x="1000124" y="190499"/>
                </a:moveTo>
                <a:lnTo>
                  <a:pt x="0" y="190499"/>
                </a:lnTo>
                <a:lnTo>
                  <a:pt x="0" y="0"/>
                </a:lnTo>
                <a:lnTo>
                  <a:pt x="1000124" y="0"/>
                </a:lnTo>
                <a:lnTo>
                  <a:pt x="1000124" y="190499"/>
                </a:lnTo>
                <a:close/>
              </a:path>
            </a:pathLst>
          </a:custGeom>
          <a:solidFill>
            <a:srgbClr val="F1862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724400" y="1023498"/>
            <a:ext cx="13563803" cy="8251190"/>
            <a:chOff x="6182563" y="1023498"/>
            <a:chExt cx="12105640" cy="8251190"/>
          </a:xfrm>
        </p:grpSpPr>
        <p:sp>
          <p:nvSpPr>
            <p:cNvPr id="5" name="object 5"/>
            <p:cNvSpPr/>
            <p:nvPr/>
          </p:nvSpPr>
          <p:spPr>
            <a:xfrm>
              <a:off x="6182563" y="1028712"/>
              <a:ext cx="12105640" cy="8246109"/>
            </a:xfrm>
            <a:custGeom>
              <a:avLst/>
              <a:gdLst/>
              <a:ahLst/>
              <a:cxnLst/>
              <a:rect l="l" t="t" r="r" b="b"/>
              <a:pathLst>
                <a:path w="12105640" h="8246109">
                  <a:moveTo>
                    <a:pt x="12105424" y="8166786"/>
                  </a:moveTo>
                  <a:lnTo>
                    <a:pt x="77698" y="8166786"/>
                  </a:lnTo>
                  <a:lnTo>
                    <a:pt x="77698" y="77470"/>
                  </a:lnTo>
                  <a:lnTo>
                    <a:pt x="11786133" y="77470"/>
                  </a:lnTo>
                  <a:lnTo>
                    <a:pt x="11786133" y="0"/>
                  </a:lnTo>
                  <a:lnTo>
                    <a:pt x="0" y="0"/>
                  </a:lnTo>
                  <a:lnTo>
                    <a:pt x="0" y="77470"/>
                  </a:lnTo>
                  <a:lnTo>
                    <a:pt x="0" y="8166786"/>
                  </a:lnTo>
                  <a:lnTo>
                    <a:pt x="0" y="8245526"/>
                  </a:lnTo>
                  <a:lnTo>
                    <a:pt x="12105424" y="8245526"/>
                  </a:lnTo>
                  <a:lnTo>
                    <a:pt x="12105424" y="8166786"/>
                  </a:lnTo>
                  <a:close/>
                </a:path>
              </a:pathLst>
            </a:custGeom>
            <a:solidFill>
              <a:srgbClr val="F1862E">
                <a:alpha val="9799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68705" y="1023498"/>
              <a:ext cx="319405" cy="8220075"/>
            </a:xfrm>
            <a:custGeom>
              <a:avLst/>
              <a:gdLst/>
              <a:ahLst/>
              <a:cxnLst/>
              <a:rect l="l" t="t" r="r" b="b"/>
              <a:pathLst>
                <a:path w="319405" h="8220075">
                  <a:moveTo>
                    <a:pt x="0" y="8220074"/>
                  </a:moveTo>
                  <a:lnTo>
                    <a:pt x="0" y="0"/>
                  </a:lnTo>
                  <a:lnTo>
                    <a:pt x="319294" y="0"/>
                  </a:lnTo>
                  <a:lnTo>
                    <a:pt x="319294" y="8220074"/>
                  </a:lnTo>
                  <a:lnTo>
                    <a:pt x="0" y="8220074"/>
                  </a:lnTo>
                  <a:close/>
                </a:path>
              </a:pathLst>
            </a:custGeom>
            <a:solidFill>
              <a:srgbClr val="079A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7"/>
          <p:cNvSpPr txBox="1">
            <a:spLocks noGrp="1"/>
          </p:cNvSpPr>
          <p:nvPr>
            <p:ph type="title"/>
          </p:nvPr>
        </p:nvSpPr>
        <p:spPr>
          <a:xfrm>
            <a:off x="4953000" y="3421773"/>
            <a:ext cx="12877901" cy="3269485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uk-UA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Справа 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«Станкевич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проти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Польщі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№ 46917/99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06.04.2006 р. </a:t>
            </a:r>
            <a:b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Справа «ТОВ 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Фріда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проти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України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№ 24003/07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08.12.2016 р.</a:t>
            </a:r>
            <a:b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Справа «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Корольов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проти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Російської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Федерації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(№ 2), № 5447/03 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01.04.2010 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р. </a:t>
            </a:r>
            <a:b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Справа «</a:t>
            </a:r>
            <a:r>
              <a:rPr lang="ru-RU" sz="2800" b="0" kern="1200" dirty="0" err="1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Роселтранс</a:t>
            </a:r>
            <a:r>
              <a:rPr lang="ru-RU" sz="2800" b="0" kern="12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проти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Російської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Федерації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№ 60974/00 </a:t>
            </a:r>
            <a:r>
              <a:rPr lang="ru-RU" sz="2800" b="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</a:t>
            </a:r>
            <a:r>
              <a:rPr lang="ru-RU" sz="2800" b="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21.07.2005 р.</a:t>
            </a:r>
          </a:p>
        </p:txBody>
      </p:sp>
    </p:spTree>
    <p:extLst>
      <p:ext uri="{BB962C8B-B14F-4D97-AF65-F5344CB8AC3E}">
        <p14:creationId xmlns:p14="http://schemas.microsoft.com/office/powerpoint/2010/main" val="1038664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786</TotalTime>
  <Words>473</Words>
  <Application>Microsoft Office PowerPoint</Application>
  <PresentationFormat>Произвольный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Презентация PowerPoint</vt:lpstr>
      <vt:lpstr>РОЗДІЛ 1  ПРОПЕДЕВТИЧНІ ЗАСАДИ ПРЕДСТАВНИЦТВА ОРГАНІВ ДЕРЖАВНОЇ ВЛАДИ ТА ОРГАНІВ МІСЦЕВОГО САМОВРЯДУВАННЯ В  ЦИВІЛЬНОМУ СУДОЧИНСТВІ</vt:lpstr>
      <vt:lpstr>Мета роботи полягає в:  </vt:lpstr>
      <vt:lpstr>ОБ’ЄКТ:  сукупність цивільних процесуальних правовідносин, що виникають у зв’язку з участю органів державної влади та органів місцевого самоврядування в цивільному судочинстві.</vt:lpstr>
      <vt:lpstr>Представництво інтересів держави і ОМС в цивільному судочинстві – предмет активного обговорення серед науковців і практиків у зв'язку з неоднозначною оцінкою необхідності їх вступу в цивільний процес.   ЗУ «Про внесення змін до Конституції України» (2016 р.)       «адвокатська монополія»                  нові редакції ЦПК, ГПК, КАС (2017 р.)  </vt:lpstr>
      <vt:lpstr>ЗУ «Про внесення змін до деяких законодавчих актів України щодо розширення можливостей самопредставництва в суді органів державної влади, органів влади Автономної Республіки Крим, органів місцевого самоврядування, інших юридичних осіб незалежно від порядку їх створення» №390-ІХ (від 18.12. 2019 р.)       зміни до ЦПК, ГПК, КАС                 розширено можливості самопредставництва для ЮО як публічного, так і приватного права. </vt:lpstr>
      <vt:lpstr>Досліджено засади представництва органів державної влади та місцевого самоврядування в цивільному судочинстві.  Представництво у цивільному провадженні повинно відповідати процесуальним гарантіям та загальним стандартам, визначених Конвенцією про захист прав людини та основних свобод і низкою МПА. З огляду на основні напрями реалізації Угоди про асоціацію України та  ЄС норми вітчизняного законодавства у сфері представництва підлягають гармонізації з метою одностайного застосування.   Уточнено сутність представництва у цивільному процесі, а саме: правовідносини, за яких особа відповідно до встановлених законом чи договором повноважень вчиняє процесуальні дії, направлені на захист законних прав, свобод та інтересів іншої особи, яку представляє у сфері цивільно-правових відносин у цивільному провадженні.  Участь прокурора в розгляді та вирішенні цивільних справ допустима при дотриманні відповідних критеріїв та повинна обмежуватися уніфікованими межами.  Втручання прокурора в цивільну справу повинно відповідати умовам, визначеним у Конституції та Законі України «Про прокуратуру».  При зверненні органом місцевого самоврядування до суду необхідно обґрунтувати мету такого звернення (захист інтересів територіальної громади у правовідносинах із суб’єктами владних повноважень чи необхідне для належної реалізації завдань та функцій МС).   Аналіз судової практики дає підстави для висновку, що визнання особи такою, що діє в порядку самопредставництва, необхідно, щоб у відповідному законі, статуті, положенні чи трудовому договорі (контракті) було чітко визначене її право діяти від імені такої юридичної особи (суб`єкта владних повноважень без права юридичної особи) без додаткового уповноваження (довіреності). </vt:lpstr>
      <vt:lpstr>САМОПРЕДСТАВНИЦТВО: Справа № 1740/2069/18 постанова ВС від 26.04.2019 р.  Справа № 912/1398/18 ухвала ЦАГС м. Дніпро від 13.12.2018 р. Справа № 160/7887/18 постанова ВС від 08.05.2019 р. Справа №  917/751/19 ухвала ВС від 09.06.2020р. Справа № 914/1283/19 ухвала ВС від 31.03.2020 р. Справа № 160/6823/19 ухвала ВС від 03.02.2020 р. Справа № 908/592/19 постанова ВС від 23.11.2020 р.</vt:lpstr>
      <vt:lpstr>Справа «Станкевич проти Польщі» № 46917/99 від 06.04.2006 р.   Справа «ТОВ «Фріда» проти України» № 24003/07 від 08.12.2016 р.  Справа «Корольов проти Російської Федерації» (№ 2), № 5447/03 від 01.04.2010 р.   Справа «Роселтранс проти Російської Федерації» № 60974/00 від 21.07.2005 р.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із лого</dc:title>
  <dc:creator>Inessa Protaschik</dc:creator>
  <cp:keywords>DAEV1CbTGpI,BADJJVfnqyc</cp:keywords>
  <cp:lastModifiedBy>Windows User</cp:lastModifiedBy>
  <cp:revision>29</cp:revision>
  <dcterms:created xsi:type="dcterms:W3CDTF">2021-02-23T14:24:10Z</dcterms:created>
  <dcterms:modified xsi:type="dcterms:W3CDTF">2021-02-25T05:42:17Z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2021-02-23T00:00:00Z</vt:filetime>
  </property>
  <property fmtid="{D5CDD505-2E9C-101B-9397-08002B2CF9AE}" pid="3" name="Creator">
    <vt:lpwstr>Canva</vt:lpwstr>
  </property>
  <property fmtid="{D5CDD505-2E9C-101B-9397-08002B2CF9AE}" pid="4" name="LastSaved">
    <vt:filetime>2021-02-23T00:00:00Z</vt:filetime>
  </property>
</Properties>
</file>