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19A908-99BA-4325-BE14-9CBAC24AE446}" type="datetimeFigureOut">
              <a:rPr lang="uk-UA" smtClean="0"/>
              <a:pPr/>
              <a:t>24.04.2020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9AC8F7-0870-4DC3-8043-4C67AC5B6B74}"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7A9AC8F7-0870-4DC3-8043-4C67AC5B6B74}" type="slidenum">
              <a:rPr lang="uk-UA" smtClean="0"/>
              <a:pPr/>
              <a:t>1</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i="1" dirty="0">
              <a:solidFill>
                <a:srgbClr val="FF0000"/>
              </a:solidFill>
            </a:endParaRPr>
          </a:p>
        </p:txBody>
      </p:sp>
      <p:sp>
        <p:nvSpPr>
          <p:cNvPr id="4" name="Номер слайда 3"/>
          <p:cNvSpPr>
            <a:spLocks noGrp="1"/>
          </p:cNvSpPr>
          <p:nvPr>
            <p:ph type="sldNum" sz="quarter" idx="10"/>
          </p:nvPr>
        </p:nvSpPr>
        <p:spPr/>
        <p:txBody>
          <a:bodyPr/>
          <a:lstStyle/>
          <a:p>
            <a:fld id="{7A9AC8F7-0870-4DC3-8043-4C67AC5B6B74}" type="slidenum">
              <a:rPr lang="uk-UA" smtClean="0"/>
              <a:pPr/>
              <a:t>2</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24.04.2020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24.04.2020</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24.04.2020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24.04.2020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zakon.rada.gov.ua/laws/show/2136-1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КОНСТИТУЦІЙНЕ ПРАВО УКРАЇНИ</a:t>
            </a:r>
            <a:endParaRPr lang="uk-UA" dirty="0"/>
          </a:p>
        </p:txBody>
      </p:sp>
      <p:sp>
        <p:nvSpPr>
          <p:cNvPr id="3" name="Подзаголовок 2"/>
          <p:cNvSpPr>
            <a:spLocks noGrp="1"/>
          </p:cNvSpPr>
          <p:nvPr>
            <p:ph type="subTitle" idx="1"/>
          </p:nvPr>
        </p:nvSpPr>
        <p:spPr/>
        <p:txBody>
          <a:bodyPr/>
          <a:lstStyle/>
          <a:p>
            <a:r>
              <a:rPr lang="uk-UA" dirty="0" smtClean="0"/>
              <a:t>Аналіз відповідей на тестові питання  вступного випробування з права в магістратуру 2019 р.</a:t>
            </a:r>
            <a:endParaRPr lang="uk-UA"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2400" b="1" dirty="0" err="1" smtClean="0">
                <a:latin typeface="Times New Roman" pitchFamily="18" charset="0"/>
                <a:cs typeface="Times New Roman" pitchFamily="18" charset="0"/>
              </a:rPr>
              <a:t>Чи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може</a:t>
            </a:r>
            <a:r>
              <a:rPr lang="ru-RU" sz="2400" b="1" dirty="0" smtClean="0">
                <a:latin typeface="Times New Roman" pitchFamily="18" charset="0"/>
                <a:cs typeface="Times New Roman" pitchFamily="18" charset="0"/>
              </a:rPr>
              <a:t> Президент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передавати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свої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повноваження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іншим</a:t>
            </a:r>
            <a:r>
              <a:rPr lang="ru-RU" sz="2400" b="1" dirty="0" smtClean="0">
                <a:latin typeface="Times New Roman" pitchFamily="18" charset="0"/>
                <a:cs typeface="Times New Roman" pitchFamily="18" charset="0"/>
              </a:rPr>
              <a:t> особам </a:t>
            </a:r>
            <a:r>
              <a:rPr lang="ru-RU" sz="2400" b="1" dirty="0" err="1" smtClean="0">
                <a:latin typeface="Times New Roman" pitchFamily="18" charset="0"/>
                <a:cs typeface="Times New Roman" pitchFamily="18" charset="0"/>
              </a:rPr>
              <a:t>або</a:t>
            </a:r>
            <a:r>
              <a:rPr lang="ru-RU" sz="2400" b="1" dirty="0" smtClean="0">
                <a:latin typeface="Times New Roman" pitchFamily="18" charset="0"/>
                <a:cs typeface="Times New Roman" pitchFamily="18" charset="0"/>
              </a:rPr>
              <a:t> органам?</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sz="2400" dirty="0" smtClean="0">
                <a:latin typeface="Times New Roman" pitchFamily="18" charset="0"/>
                <a:cs typeface="Times New Roman" pitchFamily="18" charset="0"/>
              </a:rPr>
              <a:t>А Так, </a:t>
            </a:r>
            <a:r>
              <a:rPr lang="ru-RU" sz="2400" dirty="0" err="1" smtClean="0">
                <a:latin typeface="Times New Roman" pitchFamily="18" charset="0"/>
                <a:cs typeface="Times New Roman" pitchFamily="18" charset="0"/>
              </a:rPr>
              <a:t>може</a:t>
            </a:r>
            <a:r>
              <a:rPr lang="ru-RU" sz="2400" dirty="0" smtClean="0">
                <a:latin typeface="Times New Roman" pitchFamily="18" charset="0"/>
                <a:cs typeface="Times New Roman" pitchFamily="18" charset="0"/>
              </a:rPr>
              <a:t> за станом </a:t>
            </a:r>
            <a:r>
              <a:rPr lang="ru-RU" sz="2400" dirty="0" err="1" smtClean="0">
                <a:latin typeface="Times New Roman" pitchFamily="18" charset="0"/>
                <a:cs typeface="Times New Roman" pitchFamily="18" charset="0"/>
              </a:rPr>
              <a:t>здоров'я</a:t>
            </a:r>
            <a:r>
              <a:rPr lang="ru-RU" sz="2400" dirty="0" smtClean="0">
                <a:latin typeface="Times New Roman" pitchFamily="18" charset="0"/>
                <a:cs typeface="Times New Roman" pitchFamily="18" charset="0"/>
              </a:rPr>
              <a:t>.</a:t>
            </a:r>
          </a:p>
          <a:p>
            <a:pPr algn="just"/>
            <a:r>
              <a:rPr lang="ru-RU" sz="2400" dirty="0" smtClean="0">
                <a:latin typeface="Times New Roman" pitchFamily="18" charset="0"/>
                <a:cs typeface="Times New Roman" pitchFamily="18" charset="0"/>
              </a:rPr>
              <a:t>Б Так, </a:t>
            </a:r>
            <a:r>
              <a:rPr lang="ru-RU" sz="2400" dirty="0" err="1" smtClean="0">
                <a:latin typeface="Times New Roman" pitchFamily="18" charset="0"/>
                <a:cs typeface="Times New Roman" pitchFamily="18" charset="0"/>
              </a:rPr>
              <a:t>може</a:t>
            </a:r>
            <a:r>
              <a:rPr lang="ru-RU" sz="2400" dirty="0" smtClean="0">
                <a:latin typeface="Times New Roman" pitchFamily="18" charset="0"/>
                <a:cs typeface="Times New Roman" pitchFamily="18" charset="0"/>
              </a:rPr>
              <a:t> у </a:t>
            </a:r>
            <a:r>
              <a:rPr lang="ru-RU" sz="2400" dirty="0" err="1" smtClean="0">
                <a:latin typeface="Times New Roman" pitchFamily="18" charset="0"/>
                <a:cs typeface="Times New Roman" pitchFamily="18" charset="0"/>
              </a:rPr>
              <a:t>випадку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тривалого</a:t>
            </a:r>
            <a:r>
              <a:rPr lang="ru-RU" sz="2400" dirty="0" smtClean="0">
                <a:latin typeface="Times New Roman" pitchFamily="18" charset="0"/>
                <a:cs typeface="Times New Roman" pitchFamily="18" charset="0"/>
              </a:rPr>
              <a:t> закордонного </a:t>
            </a:r>
            <a:r>
              <a:rPr lang="ru-RU" sz="2400" dirty="0" err="1" smtClean="0">
                <a:latin typeface="Times New Roman" pitchFamily="18" charset="0"/>
                <a:cs typeface="Times New Roman" pitchFamily="18" charset="0"/>
              </a:rPr>
              <a:t>відрядження</a:t>
            </a:r>
            <a:r>
              <a:rPr lang="ru-RU" sz="2400" dirty="0" smtClean="0">
                <a:latin typeface="Times New Roman" pitchFamily="18" charset="0"/>
                <a:cs typeface="Times New Roman" pitchFamily="18" charset="0"/>
              </a:rPr>
              <a:t> за </a:t>
            </a:r>
            <a:r>
              <a:rPr lang="ru-RU" sz="2400" dirty="0" err="1" smtClean="0">
                <a:latin typeface="Times New Roman" pitchFamily="18" charset="0"/>
                <a:cs typeface="Times New Roman" pitchFamily="18" charset="0"/>
              </a:rPr>
              <a:t>межі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 </a:t>
            </a:r>
          </a:p>
          <a:p>
            <a:pPr algn="just"/>
            <a:r>
              <a:rPr lang="ru-RU" sz="2400" dirty="0" smtClean="0">
                <a:latin typeface="Times New Roman" pitchFamily="18" charset="0"/>
                <a:cs typeface="Times New Roman" pitchFamily="18" charset="0"/>
              </a:rPr>
              <a:t>В Так, </a:t>
            </a:r>
            <a:r>
              <a:rPr lang="ru-RU" sz="2400" dirty="0" err="1" smtClean="0">
                <a:latin typeface="Times New Roman" pitchFamily="18" charset="0"/>
                <a:cs typeface="Times New Roman" pitchFamily="18" charset="0"/>
              </a:rPr>
              <a:t>може</a:t>
            </a:r>
            <a:r>
              <a:rPr lang="ru-RU" sz="2400" dirty="0" smtClean="0">
                <a:latin typeface="Times New Roman" pitchFamily="18" charset="0"/>
                <a:cs typeface="Times New Roman" pitchFamily="18" charset="0"/>
              </a:rPr>
              <a:t> у </a:t>
            </a:r>
            <a:r>
              <a:rPr lang="ru-RU" sz="2400" dirty="0" err="1" smtClean="0">
                <a:latin typeface="Times New Roman" pitchFamily="18" charset="0"/>
                <a:cs typeface="Times New Roman" pitchFamily="18" charset="0"/>
              </a:rPr>
              <a:t>випадку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оголошення</a:t>
            </a:r>
            <a:r>
              <a:rPr lang="ru-RU" sz="2400" dirty="0" smtClean="0">
                <a:latin typeface="Times New Roman" pitchFamily="18" charset="0"/>
                <a:cs typeface="Times New Roman" pitchFamily="18" charset="0"/>
              </a:rPr>
              <a:t> стану </a:t>
            </a:r>
            <a:r>
              <a:rPr lang="ru-RU" sz="2400" dirty="0" err="1" smtClean="0">
                <a:latin typeface="Times New Roman" pitchFamily="18" charset="0"/>
                <a:cs typeface="Times New Roman" pitchFamily="18" charset="0"/>
              </a:rPr>
              <a:t>війни</a:t>
            </a:r>
            <a:r>
              <a:rPr lang="ru-RU" sz="2400" dirty="0" smtClean="0">
                <a:latin typeface="Times New Roman" pitchFamily="18" charset="0"/>
                <a:cs typeface="Times New Roman" pitchFamily="18" charset="0"/>
              </a:rPr>
              <a:t>. </a:t>
            </a:r>
          </a:p>
          <a:p>
            <a:pPr algn="just"/>
            <a:r>
              <a:rPr lang="ru-RU" sz="2400" dirty="0" smtClean="0">
                <a:solidFill>
                  <a:srgbClr val="FF0000"/>
                </a:solidFill>
                <a:latin typeface="Times New Roman" pitchFamily="18" charset="0"/>
                <a:cs typeface="Times New Roman" pitchFamily="18" charset="0"/>
              </a:rPr>
              <a:t>Г Не </a:t>
            </a:r>
            <a:r>
              <a:rPr lang="ru-RU" sz="2400" dirty="0" err="1" smtClean="0">
                <a:solidFill>
                  <a:srgbClr val="FF0000"/>
                </a:solidFill>
                <a:latin typeface="Times New Roman" pitchFamily="18" charset="0"/>
                <a:cs typeface="Times New Roman" pitchFamily="18" charset="0"/>
              </a:rPr>
              <a:t>може</a:t>
            </a:r>
            <a:r>
              <a:rPr lang="ru-RU" sz="2400" dirty="0" smtClean="0">
                <a:solidFill>
                  <a:srgbClr val="FF0000"/>
                </a:solidFill>
                <a:latin typeface="Times New Roman" pitchFamily="18" charset="0"/>
                <a:cs typeface="Times New Roman" pitchFamily="18" charset="0"/>
              </a:rPr>
              <a:t> за </a:t>
            </a:r>
            <a:r>
              <a:rPr lang="ru-RU" sz="2400" dirty="0" err="1" smtClean="0">
                <a:solidFill>
                  <a:srgbClr val="FF0000"/>
                </a:solidFill>
                <a:latin typeface="Times New Roman" pitchFamily="18" charset="0"/>
                <a:cs typeface="Times New Roman" pitchFamily="18" charset="0"/>
              </a:rPr>
              <a:t>жодних</a:t>
            </a:r>
            <a:r>
              <a:rPr lang="ru-RU" sz="2400" dirty="0" smtClean="0">
                <a:solidFill>
                  <a:srgbClr val="FF0000"/>
                </a:solidFill>
                <a:latin typeface="Times New Roman" pitchFamily="18" charset="0"/>
                <a:cs typeface="Times New Roman" pitchFamily="18" charset="0"/>
              </a:rPr>
              <a:t> </a:t>
            </a:r>
            <a:r>
              <a:rPr lang="ru-RU" sz="2400" dirty="0" err="1" smtClean="0">
                <a:solidFill>
                  <a:srgbClr val="FF0000"/>
                </a:solidFill>
                <a:latin typeface="Times New Roman" pitchFamily="18" charset="0"/>
                <a:cs typeface="Times New Roman" pitchFamily="18" charset="0"/>
              </a:rPr>
              <a:t>обставин</a:t>
            </a:r>
            <a:r>
              <a:rPr lang="ru-RU" sz="2400" dirty="0" smtClean="0">
                <a:solidFill>
                  <a:srgbClr val="FF0000"/>
                </a:solidFill>
                <a:latin typeface="Times New Roman" pitchFamily="18" charset="0"/>
                <a:cs typeface="Times New Roman" pitchFamily="18" charset="0"/>
              </a:rPr>
              <a:t>.</a:t>
            </a:r>
          </a:p>
          <a:p>
            <a:pPr algn="just"/>
            <a:endParaRPr lang="ru-RU" sz="2400" dirty="0" smtClean="0">
              <a:latin typeface="Times New Roman" pitchFamily="18" charset="0"/>
              <a:cs typeface="Times New Roman" pitchFamily="18" charset="0"/>
            </a:endParaRPr>
          </a:p>
          <a:p>
            <a:pPr algn="just"/>
            <a:r>
              <a:rPr lang="ru-RU" sz="2000" i="1" dirty="0" smtClean="0">
                <a:solidFill>
                  <a:srgbClr val="FF0000"/>
                </a:solidFill>
                <a:latin typeface="Times New Roman" pitchFamily="18" charset="0"/>
                <a:cs typeface="Times New Roman" pitchFamily="18" charset="0"/>
              </a:rPr>
              <a:t>Президент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 не </a:t>
            </a:r>
            <a:r>
              <a:rPr lang="ru-RU" sz="2000" i="1" dirty="0" err="1" smtClean="0">
                <a:solidFill>
                  <a:srgbClr val="FF0000"/>
                </a:solidFill>
                <a:latin typeface="Times New Roman" pitchFamily="18" charset="0"/>
                <a:cs typeface="Times New Roman" pitchFamily="18" charset="0"/>
              </a:rPr>
              <a:t>може</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передавати</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свої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повноваження</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іншим</a:t>
            </a:r>
            <a:r>
              <a:rPr lang="ru-RU" sz="2000" i="1" dirty="0" smtClean="0">
                <a:solidFill>
                  <a:srgbClr val="FF0000"/>
                </a:solidFill>
                <a:latin typeface="Times New Roman" pitchFamily="18" charset="0"/>
                <a:cs typeface="Times New Roman" pitchFamily="18" charset="0"/>
              </a:rPr>
              <a:t> особам </a:t>
            </a:r>
            <a:r>
              <a:rPr lang="ru-RU" sz="2000" i="1" dirty="0" err="1" smtClean="0">
                <a:solidFill>
                  <a:srgbClr val="FF0000"/>
                </a:solidFill>
                <a:latin typeface="Times New Roman" pitchFamily="18" charset="0"/>
                <a:cs typeface="Times New Roman" pitchFamily="18" charset="0"/>
              </a:rPr>
              <a:t>або</a:t>
            </a:r>
            <a:r>
              <a:rPr lang="ru-RU" sz="2000" i="1" dirty="0" smtClean="0">
                <a:solidFill>
                  <a:srgbClr val="FF0000"/>
                </a:solidFill>
                <a:latin typeface="Times New Roman" pitchFamily="18" charset="0"/>
                <a:cs typeface="Times New Roman" pitchFamily="18" charset="0"/>
              </a:rPr>
              <a:t> органам (п. 31 ст. 106 </a:t>
            </a:r>
            <a:r>
              <a:rPr lang="ru-RU" sz="2000" i="1" dirty="0" err="1" smtClean="0">
                <a:solidFill>
                  <a:srgbClr val="FF0000"/>
                </a:solidFill>
                <a:latin typeface="Times New Roman" pitchFamily="18" charset="0"/>
                <a:cs typeface="Times New Roman" pitchFamily="18" charset="0"/>
              </a:rPr>
              <a:t>Конституції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a:t>
            </a:r>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2400" b="1" dirty="0" smtClean="0">
                <a:latin typeface="Times New Roman" pitchFamily="18" charset="0"/>
                <a:cs typeface="Times New Roman" pitchFamily="18" charset="0"/>
              </a:rPr>
              <a:t>У </a:t>
            </a:r>
            <a:r>
              <a:rPr lang="ru-RU" sz="2400" b="1" dirty="0" err="1" smtClean="0">
                <a:latin typeface="Times New Roman" pitchFamily="18" charset="0"/>
                <a:cs typeface="Times New Roman" pitchFamily="18" charset="0"/>
              </a:rPr>
              <a:t>яких</a:t>
            </a:r>
            <a:r>
              <a:rPr lang="ru-RU" sz="2400" b="1" dirty="0" smtClean="0">
                <a:latin typeface="Times New Roman" pitchFamily="18" charset="0"/>
                <a:cs typeface="Times New Roman" pitchFamily="18" charset="0"/>
              </a:rPr>
              <a:t> справах </a:t>
            </a:r>
            <a:r>
              <a:rPr lang="ru-RU" sz="2400" b="1" dirty="0" err="1" smtClean="0">
                <a:latin typeface="Times New Roman" pitchFamily="18" charset="0"/>
                <a:cs typeface="Times New Roman" pitchFamily="18" charset="0"/>
              </a:rPr>
              <a:t>Конституційний</a:t>
            </a:r>
            <a:r>
              <a:rPr lang="ru-RU" sz="2400" b="1" dirty="0" smtClean="0">
                <a:latin typeface="Times New Roman" pitchFamily="18" charset="0"/>
                <a:cs typeface="Times New Roman" pitchFamily="18" charset="0"/>
              </a:rPr>
              <a:t> Суд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може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видати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забезпечувальний</a:t>
            </a:r>
            <a:r>
              <a:rPr lang="ru-RU" sz="2400" b="1" dirty="0" smtClean="0">
                <a:latin typeface="Times New Roman" pitchFamily="18" charset="0"/>
                <a:cs typeface="Times New Roman" pitchFamily="18" charset="0"/>
              </a:rPr>
              <a:t> наказ?</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lgn="just"/>
            <a:r>
              <a:rPr lang="uk-UA" sz="2400" dirty="0" smtClean="0">
                <a:latin typeface="Times New Roman" pitchFamily="18" charset="0"/>
                <a:cs typeface="Times New Roman" pitchFamily="18" charset="0"/>
              </a:rPr>
              <a:t>А Щодо розгляду конституційного подання Президента України.</a:t>
            </a:r>
          </a:p>
          <a:p>
            <a:pPr algn="just"/>
            <a:r>
              <a:rPr lang="uk-UA" sz="2400" dirty="0" smtClean="0">
                <a:latin typeface="Times New Roman" pitchFamily="18" charset="0"/>
                <a:cs typeface="Times New Roman" pitchFamily="18" charset="0"/>
              </a:rPr>
              <a:t>Б Щодо розгляду конституційного звернення Кабінету Міністрів України.</a:t>
            </a:r>
          </a:p>
          <a:p>
            <a:pPr algn="just"/>
            <a:r>
              <a:rPr lang="uk-UA" sz="2400" dirty="0" smtClean="0">
                <a:solidFill>
                  <a:srgbClr val="FF0000"/>
                </a:solidFill>
                <a:latin typeface="Times New Roman" pitchFamily="18" charset="0"/>
                <a:cs typeface="Times New Roman" pitchFamily="18" charset="0"/>
              </a:rPr>
              <a:t>В Щодо розгляду конституційної скарги громадянина України. </a:t>
            </a:r>
          </a:p>
          <a:p>
            <a:pPr algn="just"/>
            <a:r>
              <a:rPr lang="uk-UA" sz="2400" dirty="0" smtClean="0">
                <a:latin typeface="Times New Roman" pitchFamily="18" charset="0"/>
                <a:cs typeface="Times New Roman" pitchFamily="18" charset="0"/>
              </a:rPr>
              <a:t>Г Щодо розгляду конституційного звернення Верховного Суду.</a:t>
            </a:r>
          </a:p>
          <a:p>
            <a:pPr algn="just"/>
            <a:r>
              <a:rPr lang="uk-UA" sz="1900" i="1" dirty="0" smtClean="0">
                <a:solidFill>
                  <a:srgbClr val="FF0000"/>
                </a:solidFill>
                <a:latin typeface="Times New Roman" pitchFamily="18" charset="0"/>
                <a:cs typeface="Times New Roman" pitchFamily="18" charset="0"/>
              </a:rPr>
              <a:t>При розгляді конституційної скарги Велика палата, у виняткових випадках, з власної ініціативи може вжити заходів щодо забезпечення конституційної скарги, видавши забезпечувальний наказ, який є виконавчим документом (ч. 1 ст. 78 ЗУ </a:t>
            </a:r>
            <a:r>
              <a:rPr lang="uk-UA" sz="1900" i="1" dirty="0" err="1" smtClean="0">
                <a:solidFill>
                  <a:srgbClr val="FF0000"/>
                </a:solidFill>
                <a:latin typeface="Times New Roman" pitchFamily="18" charset="0"/>
                <a:cs typeface="Times New Roman" pitchFamily="18" charset="0"/>
              </a:rPr>
              <a:t>“Про</a:t>
            </a:r>
            <a:r>
              <a:rPr lang="uk-UA" sz="1900" i="1" dirty="0" smtClean="0">
                <a:solidFill>
                  <a:srgbClr val="FF0000"/>
                </a:solidFill>
                <a:latin typeface="Times New Roman" pitchFamily="18" charset="0"/>
                <a:cs typeface="Times New Roman" pitchFamily="18" charset="0"/>
              </a:rPr>
              <a:t> Конституційний Суд </a:t>
            </a:r>
            <a:r>
              <a:rPr lang="uk-UA" sz="1900" i="1" dirty="0" err="1" smtClean="0">
                <a:solidFill>
                  <a:srgbClr val="FF0000"/>
                </a:solidFill>
                <a:latin typeface="Times New Roman" pitchFamily="18" charset="0"/>
                <a:cs typeface="Times New Roman" pitchFamily="18" charset="0"/>
              </a:rPr>
              <a:t>України”</a:t>
            </a:r>
            <a:r>
              <a:rPr lang="uk-UA" sz="1900" i="1" dirty="0" smtClean="0">
                <a:solidFill>
                  <a:srgbClr val="FF0000"/>
                </a:solidFill>
                <a:latin typeface="Times New Roman" pitchFamily="18" charset="0"/>
                <a:cs typeface="Times New Roman" pitchFamily="18" charset="0"/>
              </a:rPr>
              <a:t>)</a:t>
            </a:r>
            <a:endParaRPr lang="uk-UA" sz="1900" i="1" dirty="0">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352568"/>
          </a:xfrm>
        </p:spPr>
        <p:txBody>
          <a:bodyPr>
            <a:noAutofit/>
          </a:bodyPr>
          <a:lstStyle/>
          <a:p>
            <a:pPr algn="just"/>
            <a:r>
              <a:rPr lang="ru-RU" sz="2400" b="1" dirty="0" err="1" smtClean="0">
                <a:latin typeface="Times New Roman" pitchFamily="18" charset="0"/>
                <a:cs typeface="Times New Roman" pitchFamily="18" charset="0"/>
              </a:rPr>
              <a:t>Скільки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альтернативних</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законопроектів</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може</a:t>
            </a:r>
            <a:r>
              <a:rPr lang="ru-RU" sz="2400" b="1" dirty="0" smtClean="0">
                <a:latin typeface="Times New Roman" pitchFamily="18" charset="0"/>
                <a:cs typeface="Times New Roman" pitchFamily="18" charset="0"/>
              </a:rPr>
              <a:t> бути подано до </a:t>
            </a:r>
            <a:r>
              <a:rPr lang="ru-RU" sz="2400" b="1" dirty="0" err="1" smtClean="0">
                <a:latin typeface="Times New Roman" pitchFamily="18" charset="0"/>
                <a:cs typeface="Times New Roman" pitchFamily="18" charset="0"/>
              </a:rPr>
              <a:t>зареєстрованого</a:t>
            </a:r>
            <a:r>
              <a:rPr lang="ru-RU" sz="2400" b="1" dirty="0" smtClean="0">
                <a:latin typeface="Times New Roman" pitchFamily="18" charset="0"/>
                <a:cs typeface="Times New Roman" pitchFamily="18" charset="0"/>
              </a:rPr>
              <a:t> у </a:t>
            </a:r>
            <a:r>
              <a:rPr lang="ru-RU" sz="2400" b="1" dirty="0" err="1" smtClean="0">
                <a:latin typeface="Times New Roman" pitchFamily="18" charset="0"/>
                <a:cs typeface="Times New Roman" pitchFamily="18" charset="0"/>
              </a:rPr>
              <a:t>Верховній</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Раді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законопроекту про </a:t>
            </a:r>
            <a:r>
              <a:rPr lang="ru-RU" sz="2400" b="1" dirty="0" err="1" smtClean="0">
                <a:latin typeface="Times New Roman" pitchFamily="18" charset="0"/>
                <a:cs typeface="Times New Roman" pitchFamily="18" charset="0"/>
              </a:rPr>
              <a:t>внесення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змін</a:t>
            </a:r>
            <a:r>
              <a:rPr lang="ru-RU" sz="2400" b="1" dirty="0" smtClean="0">
                <a:latin typeface="Times New Roman" pitchFamily="18" charset="0"/>
                <a:cs typeface="Times New Roman" pitchFamily="18" charset="0"/>
              </a:rPr>
              <a:t> до </a:t>
            </a:r>
            <a:r>
              <a:rPr lang="ru-RU" sz="2400" b="1" dirty="0" err="1" smtClean="0">
                <a:latin typeface="Times New Roman" pitchFamily="18" charset="0"/>
                <a:cs typeface="Times New Roman" pitchFamily="18" charset="0"/>
              </a:rPr>
              <a:t>розділу</a:t>
            </a:r>
            <a:r>
              <a:rPr lang="ru-RU" sz="2400" b="1" dirty="0" smtClean="0">
                <a:latin typeface="Times New Roman" pitchFamily="18" charset="0"/>
                <a:cs typeface="Times New Roman" pitchFamily="18" charset="0"/>
              </a:rPr>
              <a:t> ІІІ «</a:t>
            </a:r>
            <a:r>
              <a:rPr lang="ru-RU" sz="2400" b="1" dirty="0" err="1" smtClean="0">
                <a:latin typeface="Times New Roman" pitchFamily="18" charset="0"/>
                <a:cs typeface="Times New Roman" pitchFamily="18" charset="0"/>
              </a:rPr>
              <a:t>Вибори</a:t>
            </a:r>
            <a:r>
              <a:rPr lang="ru-RU" sz="2400" b="1" dirty="0" smtClean="0">
                <a:latin typeface="Times New Roman" pitchFamily="18" charset="0"/>
                <a:cs typeface="Times New Roman" pitchFamily="18" charset="0"/>
              </a:rPr>
              <a:t>. Референдум» </a:t>
            </a:r>
            <a:r>
              <a:rPr lang="ru-RU" sz="2400" b="1" dirty="0" err="1" smtClean="0">
                <a:latin typeface="Times New Roman" pitchFamily="18" charset="0"/>
                <a:cs typeface="Times New Roman" pitchFamily="18" charset="0"/>
              </a:rPr>
              <a:t>Конституції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sz="2400" dirty="0" smtClean="0">
                <a:solidFill>
                  <a:srgbClr val="FF0000"/>
                </a:solidFill>
                <a:latin typeface="Times New Roman" pitchFamily="18" charset="0"/>
                <a:cs typeface="Times New Roman" pitchFamily="18" charset="0"/>
              </a:rPr>
              <a:t>А Один. </a:t>
            </a:r>
          </a:p>
          <a:p>
            <a:r>
              <a:rPr lang="ru-RU" sz="2400" dirty="0" smtClean="0">
                <a:latin typeface="Times New Roman" pitchFamily="18" charset="0"/>
                <a:cs typeface="Times New Roman" pitchFamily="18" charset="0"/>
              </a:rPr>
              <a:t>Б Два.</a:t>
            </a:r>
          </a:p>
          <a:p>
            <a:r>
              <a:rPr lang="ru-RU" sz="2400" dirty="0" smtClean="0">
                <a:latin typeface="Times New Roman" pitchFamily="18" charset="0"/>
                <a:cs typeface="Times New Roman" pitchFamily="18" charset="0"/>
              </a:rPr>
              <a:t>В Три. </a:t>
            </a:r>
          </a:p>
          <a:p>
            <a:r>
              <a:rPr lang="ru-RU" sz="2400" dirty="0" smtClean="0">
                <a:latin typeface="Times New Roman" pitchFamily="18" charset="0"/>
                <a:cs typeface="Times New Roman" pitchFamily="18" charset="0"/>
              </a:rPr>
              <a:t>Г </a:t>
            </a:r>
            <a:r>
              <a:rPr lang="ru-RU" sz="2400" dirty="0" err="1" smtClean="0">
                <a:latin typeface="Times New Roman" pitchFamily="18" charset="0"/>
                <a:cs typeface="Times New Roman" pitchFamily="18" charset="0"/>
              </a:rPr>
              <a:t>Необмежена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кількість</a:t>
            </a:r>
            <a:r>
              <a:rPr lang="ru-RU" sz="2400" dirty="0" smtClean="0">
                <a:latin typeface="Times New Roman" pitchFamily="18" charset="0"/>
                <a:cs typeface="Times New Roman" pitchFamily="18" charset="0"/>
              </a:rPr>
              <a:t>.</a:t>
            </a:r>
          </a:p>
          <a:p>
            <a:endParaRPr lang="ru-RU" sz="2400" dirty="0" smtClean="0">
              <a:latin typeface="Times New Roman" pitchFamily="18" charset="0"/>
              <a:cs typeface="Times New Roman" pitchFamily="18" charset="0"/>
            </a:endParaRPr>
          </a:p>
          <a:p>
            <a:pPr algn="just"/>
            <a:r>
              <a:rPr lang="ru-RU" sz="2200" i="1" dirty="0" err="1" smtClean="0">
                <a:solidFill>
                  <a:srgbClr val="FF0000"/>
                </a:solidFill>
                <a:latin typeface="Times New Roman" pitchFamily="18" charset="0"/>
                <a:cs typeface="Times New Roman" pitchFamily="18" charset="0"/>
              </a:rPr>
              <a:t>Альтернативні</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законопроекти</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подаються</a:t>
            </a:r>
            <a:r>
              <a:rPr lang="ru-RU" sz="2200" i="1" dirty="0" smtClean="0">
                <a:solidFill>
                  <a:srgbClr val="FF0000"/>
                </a:solidFill>
                <a:latin typeface="Times New Roman" pitchFamily="18" charset="0"/>
                <a:cs typeface="Times New Roman" pitchFamily="18" charset="0"/>
              </a:rPr>
              <a:t> до </a:t>
            </a:r>
            <a:r>
              <a:rPr lang="ru-RU" sz="2200" i="1" dirty="0" err="1" smtClean="0">
                <a:solidFill>
                  <a:srgbClr val="FF0000"/>
                </a:solidFill>
                <a:latin typeface="Times New Roman" pitchFamily="18" charset="0"/>
                <a:cs typeface="Times New Roman" pitchFamily="18" charset="0"/>
              </a:rPr>
              <a:t>Верховної</a:t>
            </a:r>
            <a:r>
              <a:rPr lang="ru-RU" sz="2200" i="1" dirty="0" smtClean="0">
                <a:solidFill>
                  <a:srgbClr val="FF0000"/>
                </a:solidFill>
                <a:latin typeface="Times New Roman" pitchFamily="18" charset="0"/>
                <a:cs typeface="Times New Roman" pitchFamily="18" charset="0"/>
              </a:rPr>
              <a:t> Ради </a:t>
            </a:r>
            <a:r>
              <a:rPr lang="ru-RU" sz="2200" i="1" dirty="0" err="1" smtClean="0">
                <a:solidFill>
                  <a:srgbClr val="FF0000"/>
                </a:solidFill>
                <a:latin typeface="Times New Roman" pitchFamily="18" charset="0"/>
                <a:cs typeface="Times New Roman" pitchFamily="18" charset="0"/>
              </a:rPr>
              <a:t>лише</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протягом</a:t>
            </a:r>
            <a:r>
              <a:rPr lang="ru-RU" sz="2200" i="1" dirty="0" smtClean="0">
                <a:solidFill>
                  <a:srgbClr val="FF0000"/>
                </a:solidFill>
                <a:latin typeface="Times New Roman" pitchFamily="18" charset="0"/>
                <a:cs typeface="Times New Roman" pitchFamily="18" charset="0"/>
              </a:rPr>
              <a:t> 14 </a:t>
            </a:r>
            <a:r>
              <a:rPr lang="ru-RU" sz="2200" i="1" dirty="0" err="1" smtClean="0">
                <a:solidFill>
                  <a:srgbClr val="FF0000"/>
                </a:solidFill>
                <a:latin typeface="Times New Roman" pitchFamily="18" charset="0"/>
                <a:cs typeface="Times New Roman" pitchFamily="18" charset="0"/>
              </a:rPr>
              <a:t>днів</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після</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надання</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народним</a:t>
            </a:r>
            <a:r>
              <a:rPr lang="ru-RU" sz="2200" i="1" dirty="0" smtClean="0">
                <a:solidFill>
                  <a:srgbClr val="FF0000"/>
                </a:solidFill>
                <a:latin typeface="Times New Roman" pitchFamily="18" charset="0"/>
                <a:cs typeface="Times New Roman" pitchFamily="18" charset="0"/>
              </a:rPr>
              <a:t> депутатам законопроекту про </a:t>
            </a:r>
            <a:r>
              <a:rPr lang="ru-RU" sz="2200" i="1" dirty="0" err="1" smtClean="0">
                <a:solidFill>
                  <a:srgbClr val="FF0000"/>
                </a:solidFill>
                <a:latin typeface="Times New Roman" pitchFamily="18" charset="0"/>
                <a:cs typeface="Times New Roman" pitchFamily="18" charset="0"/>
              </a:rPr>
              <a:t>внесення</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змін</a:t>
            </a:r>
            <a:r>
              <a:rPr lang="ru-RU" sz="2200" i="1" dirty="0" smtClean="0">
                <a:solidFill>
                  <a:srgbClr val="FF0000"/>
                </a:solidFill>
                <a:latin typeface="Times New Roman" pitchFamily="18" charset="0"/>
                <a:cs typeface="Times New Roman" pitchFamily="18" charset="0"/>
              </a:rPr>
              <a:t> до </a:t>
            </a:r>
            <a:r>
              <a:rPr lang="ru-RU" sz="2200" i="1" dirty="0" err="1" smtClean="0">
                <a:solidFill>
                  <a:srgbClr val="FF0000"/>
                </a:solidFill>
                <a:latin typeface="Times New Roman" pitchFamily="18" charset="0"/>
                <a:cs typeface="Times New Roman" pitchFamily="18" charset="0"/>
                <a:hlinkClick r:id="rId2"/>
              </a:rPr>
              <a:t>Конституції</a:t>
            </a:r>
            <a:r>
              <a:rPr lang="ru-RU" sz="2200" i="1" dirty="0" smtClean="0">
                <a:solidFill>
                  <a:srgbClr val="FF0000"/>
                </a:solidFill>
                <a:latin typeface="Times New Roman" pitchFamily="18" charset="0"/>
                <a:cs typeface="Times New Roman" pitchFamily="18" charset="0"/>
                <a:hlinkClick r:id="rId2"/>
              </a:rPr>
              <a:t> </a:t>
            </a:r>
            <a:r>
              <a:rPr lang="ru-RU" sz="2200" i="1" dirty="0" err="1" smtClean="0">
                <a:solidFill>
                  <a:srgbClr val="FF0000"/>
                </a:solidFill>
                <a:latin typeface="Times New Roman" pitchFamily="18" charset="0"/>
                <a:cs typeface="Times New Roman" pitchFamily="18" charset="0"/>
                <a:hlinkClick r:id="rId2"/>
              </a:rPr>
              <a:t>України</a:t>
            </a:r>
            <a:r>
              <a:rPr lang="ru-RU" sz="2200" i="1" dirty="0" smtClean="0">
                <a:solidFill>
                  <a:srgbClr val="FF0000"/>
                </a:solidFill>
                <a:latin typeface="Times New Roman" pitchFamily="18" charset="0"/>
                <a:cs typeface="Times New Roman" pitchFamily="18" charset="0"/>
              </a:rPr>
              <a:t>. У </a:t>
            </a:r>
            <a:r>
              <a:rPr lang="ru-RU" sz="2200" i="1" dirty="0" err="1" smtClean="0">
                <a:solidFill>
                  <a:srgbClr val="FF0000"/>
                </a:solidFill>
                <a:latin typeface="Times New Roman" pitchFamily="18" charset="0"/>
                <a:cs typeface="Times New Roman" pitchFamily="18" charset="0"/>
              </a:rPr>
              <a:t>разі</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підписання</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народним</a:t>
            </a:r>
            <a:r>
              <a:rPr lang="ru-RU" sz="2200" i="1" dirty="0" smtClean="0">
                <a:solidFill>
                  <a:srgbClr val="FF0000"/>
                </a:solidFill>
                <a:latin typeface="Times New Roman" pitchFamily="18" charset="0"/>
                <a:cs typeface="Times New Roman" pitchFamily="18" charset="0"/>
              </a:rPr>
              <a:t> депутатом </a:t>
            </a:r>
            <a:r>
              <a:rPr lang="ru-RU" sz="2200" i="1" dirty="0" err="1" smtClean="0">
                <a:solidFill>
                  <a:srgbClr val="FF0000"/>
                </a:solidFill>
                <a:latin typeface="Times New Roman" pitchFamily="18" charset="0"/>
                <a:cs typeface="Times New Roman" pitchFamily="18" charset="0"/>
              </a:rPr>
              <a:t>подання</a:t>
            </a:r>
            <a:r>
              <a:rPr lang="ru-RU" sz="2200" i="1" dirty="0" smtClean="0">
                <a:solidFill>
                  <a:srgbClr val="FF0000"/>
                </a:solidFill>
                <a:latin typeface="Times New Roman" pitchFamily="18" charset="0"/>
                <a:cs typeface="Times New Roman" pitchFamily="18" charset="0"/>
              </a:rPr>
              <a:t> в </a:t>
            </a:r>
            <a:r>
              <a:rPr lang="ru-RU" sz="2200" i="1" dirty="0" err="1" smtClean="0">
                <a:solidFill>
                  <a:srgbClr val="FF0000"/>
                </a:solidFill>
                <a:latin typeface="Times New Roman" pitchFamily="18" charset="0"/>
                <a:cs typeface="Times New Roman" pitchFamily="18" charset="0"/>
              </a:rPr>
              <a:t>паперовій</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формі</a:t>
            </a:r>
            <a:r>
              <a:rPr lang="ru-RU" sz="2200" i="1" dirty="0" smtClean="0">
                <a:solidFill>
                  <a:srgbClr val="FF0000"/>
                </a:solidFill>
                <a:latin typeface="Times New Roman" pitchFamily="18" charset="0"/>
                <a:cs typeface="Times New Roman" pitchFamily="18" charset="0"/>
              </a:rPr>
              <a:t> про </a:t>
            </a:r>
            <a:r>
              <a:rPr lang="ru-RU" sz="2200" i="1" dirty="0" err="1" smtClean="0">
                <a:solidFill>
                  <a:srgbClr val="FF0000"/>
                </a:solidFill>
                <a:latin typeface="Times New Roman" pitchFamily="18" charset="0"/>
                <a:cs typeface="Times New Roman" pitchFamily="18" charset="0"/>
              </a:rPr>
              <a:t>внесення</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двох</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і</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більше</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альтернативних</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законопроектів</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про</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внесення</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змін</a:t>
            </a:r>
            <a:r>
              <a:rPr lang="ru-RU" sz="2200" i="1" dirty="0" smtClean="0">
                <a:solidFill>
                  <a:srgbClr val="FF0000"/>
                </a:solidFill>
                <a:latin typeface="Times New Roman" pitchFamily="18" charset="0"/>
                <a:cs typeface="Times New Roman" pitchFamily="18" charset="0"/>
              </a:rPr>
              <a:t> до </a:t>
            </a:r>
            <a:r>
              <a:rPr lang="ru-RU" sz="2200" i="1" dirty="0" err="1" smtClean="0">
                <a:solidFill>
                  <a:srgbClr val="FF0000"/>
                </a:solidFill>
                <a:latin typeface="Times New Roman" pitchFamily="18" charset="0"/>
                <a:cs typeface="Times New Roman" pitchFamily="18" charset="0"/>
              </a:rPr>
              <a:t>Конституції</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України</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його</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підпис</a:t>
            </a:r>
            <a:r>
              <a:rPr lang="ru-RU" sz="2200" i="1" dirty="0" smtClean="0">
                <a:solidFill>
                  <a:srgbClr val="FF0000"/>
                </a:solidFill>
                <a:latin typeface="Times New Roman" pitchFamily="18" charset="0"/>
                <a:cs typeface="Times New Roman" pitchFamily="18" charset="0"/>
              </a:rPr>
              <a:t> у </a:t>
            </a:r>
            <a:r>
              <a:rPr lang="ru-RU" sz="2200" i="1" dirty="0" err="1" smtClean="0">
                <a:solidFill>
                  <a:srgbClr val="FF0000"/>
                </a:solidFill>
                <a:latin typeface="Times New Roman" pitchFamily="18" charset="0"/>
                <a:cs typeface="Times New Roman" pitchFamily="18" charset="0"/>
              </a:rPr>
              <a:t>поданнях</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щодо</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внесення</a:t>
            </a:r>
            <a:r>
              <a:rPr lang="ru-RU" sz="2200" i="1" dirty="0" smtClean="0">
                <a:solidFill>
                  <a:srgbClr val="FF0000"/>
                </a:solidFill>
                <a:latin typeface="Times New Roman" pitchFamily="18" charset="0"/>
                <a:cs typeface="Times New Roman" pitchFamily="18" charset="0"/>
              </a:rPr>
              <a:t> другого </a:t>
            </a:r>
            <a:r>
              <a:rPr lang="ru-RU" sz="2200" i="1" dirty="0" err="1" smtClean="0">
                <a:solidFill>
                  <a:srgbClr val="FF0000"/>
                </a:solidFill>
                <a:latin typeface="Times New Roman" pitchFamily="18" charset="0"/>
                <a:cs typeface="Times New Roman" pitchFamily="18" charset="0"/>
              </a:rPr>
              <a:t>і</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наступних</a:t>
            </a:r>
            <a:r>
              <a:rPr lang="ru-RU" sz="2200" i="1" dirty="0" smtClean="0">
                <a:solidFill>
                  <a:srgbClr val="FF0000"/>
                </a:solidFill>
                <a:latin typeface="Times New Roman" pitchFamily="18" charset="0"/>
                <a:cs typeface="Times New Roman" pitchFamily="18" charset="0"/>
              </a:rPr>
              <a:t> за часом </a:t>
            </a:r>
            <a:r>
              <a:rPr lang="ru-RU" sz="2200" i="1" dirty="0" err="1" smtClean="0">
                <a:solidFill>
                  <a:srgbClr val="FF0000"/>
                </a:solidFill>
                <a:latin typeface="Times New Roman" pitchFamily="18" charset="0"/>
                <a:cs typeface="Times New Roman" pitchFamily="18" charset="0"/>
              </a:rPr>
              <a:t>альтернативних</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законопроектів</a:t>
            </a:r>
            <a:r>
              <a:rPr lang="ru-RU" sz="2200" i="1" dirty="0" smtClean="0">
                <a:solidFill>
                  <a:srgbClr val="FF0000"/>
                </a:solidFill>
                <a:latin typeface="Times New Roman" pitchFamily="18" charset="0"/>
                <a:cs typeface="Times New Roman" pitchFamily="18" charset="0"/>
              </a:rPr>
              <a:t> не </a:t>
            </a:r>
            <a:r>
              <a:rPr lang="ru-RU" sz="2200" i="1" dirty="0" err="1" smtClean="0">
                <a:solidFill>
                  <a:srgbClr val="FF0000"/>
                </a:solidFill>
                <a:latin typeface="Times New Roman" pitchFamily="18" charset="0"/>
                <a:cs typeface="Times New Roman" pitchFamily="18" charset="0"/>
              </a:rPr>
              <a:t>підлягає</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врахуванню</a:t>
            </a:r>
            <a:r>
              <a:rPr lang="ru-RU" sz="2200" i="1" dirty="0" smtClean="0">
                <a:solidFill>
                  <a:srgbClr val="FF0000"/>
                </a:solidFill>
                <a:latin typeface="Times New Roman" pitchFamily="18" charset="0"/>
                <a:cs typeface="Times New Roman" pitchFamily="18" charset="0"/>
              </a:rPr>
              <a:t> (ч. 9 ст. 143 ЗУ «Про Регламент </a:t>
            </a:r>
            <a:r>
              <a:rPr lang="ru-RU" sz="2200" i="1" dirty="0" err="1" smtClean="0">
                <a:solidFill>
                  <a:srgbClr val="FF0000"/>
                </a:solidFill>
                <a:latin typeface="Times New Roman" pitchFamily="18" charset="0"/>
                <a:cs typeface="Times New Roman" pitchFamily="18" charset="0"/>
              </a:rPr>
              <a:t>Верховної</a:t>
            </a:r>
            <a:r>
              <a:rPr lang="ru-RU" sz="2200" i="1" dirty="0" smtClean="0">
                <a:solidFill>
                  <a:srgbClr val="FF0000"/>
                </a:solidFill>
                <a:latin typeface="Times New Roman" pitchFamily="18" charset="0"/>
                <a:cs typeface="Times New Roman" pitchFamily="18" charset="0"/>
              </a:rPr>
              <a:t> Ради </a:t>
            </a:r>
            <a:r>
              <a:rPr lang="ru-RU" sz="2200" i="1" dirty="0" err="1" smtClean="0">
                <a:solidFill>
                  <a:srgbClr val="FF0000"/>
                </a:solidFill>
                <a:latin typeface="Times New Roman" pitchFamily="18" charset="0"/>
                <a:cs typeface="Times New Roman" pitchFamily="18" charset="0"/>
              </a:rPr>
              <a:t>України</a:t>
            </a:r>
            <a:r>
              <a:rPr lang="ru-RU" sz="2200" i="1" dirty="0" smtClean="0">
                <a:solidFill>
                  <a:srgbClr val="FF0000"/>
                </a:solidFill>
                <a:latin typeface="Times New Roman" pitchFamily="18" charset="0"/>
                <a:cs typeface="Times New Roman" pitchFamily="18" charset="0"/>
              </a:rPr>
              <a:t>»)</a:t>
            </a:r>
          </a:p>
          <a:p>
            <a:endParaRPr lang="uk-UA" sz="2400" i="1" dirty="0">
              <a:solidFill>
                <a:srgbClr val="FF0000"/>
              </a:solidFill>
              <a:latin typeface="Times New Roman" pitchFamily="18" charset="0"/>
              <a:cs typeface="Times New Roman" pitchFamily="18" charset="0"/>
            </a:endParaRPr>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2400" b="1" dirty="0" err="1" smtClean="0">
                <a:latin typeface="Times New Roman" pitchFamily="18" charset="0"/>
                <a:cs typeface="Times New Roman" pitchFamily="18" charset="0"/>
              </a:rPr>
              <a:t>Які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форми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участі</a:t>
            </a:r>
            <a:r>
              <a:rPr lang="ru-RU" sz="2400" b="1" dirty="0" smtClean="0">
                <a:latin typeface="Times New Roman" pitchFamily="18" charset="0"/>
                <a:cs typeface="Times New Roman" pitchFamily="18" charset="0"/>
              </a:rPr>
              <a:t> народу в </a:t>
            </a:r>
            <a:r>
              <a:rPr lang="ru-RU" sz="2400" b="1" dirty="0" err="1" smtClean="0">
                <a:latin typeface="Times New Roman" pitchFamily="18" charset="0"/>
                <a:cs typeface="Times New Roman" pitchFamily="18" charset="0"/>
              </a:rPr>
              <a:t>здійсненні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правосуддя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передбачені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Конституцією</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sz="2400" dirty="0" smtClean="0">
                <a:latin typeface="Times New Roman" pitchFamily="18" charset="0"/>
                <a:cs typeface="Times New Roman" pitchFamily="18" charset="0"/>
              </a:rPr>
              <a:t>А Через </a:t>
            </a:r>
            <a:r>
              <a:rPr lang="ru-RU" sz="2400" dirty="0" err="1" smtClean="0">
                <a:latin typeface="Times New Roman" pitchFamily="18" charset="0"/>
                <a:cs typeface="Times New Roman" pitchFamily="18" charset="0"/>
              </a:rPr>
              <a:t>обрання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мирових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суддів</a:t>
            </a:r>
            <a:r>
              <a:rPr lang="ru-RU" sz="2400" dirty="0" smtClean="0">
                <a:latin typeface="Times New Roman" pitchFamily="18" charset="0"/>
                <a:cs typeface="Times New Roman" pitchFamily="18" charset="0"/>
              </a:rPr>
              <a:t>. </a:t>
            </a:r>
          </a:p>
          <a:p>
            <a:pPr algn="just"/>
            <a:r>
              <a:rPr lang="ru-RU" sz="2400" dirty="0" smtClean="0">
                <a:latin typeface="Times New Roman" pitchFamily="18" charset="0"/>
                <a:cs typeface="Times New Roman" pitchFamily="18" charset="0"/>
              </a:rPr>
              <a:t>Б  Через </a:t>
            </a:r>
            <a:r>
              <a:rPr lang="ru-RU" sz="2400" dirty="0" err="1" smtClean="0">
                <a:latin typeface="Times New Roman" pitchFamily="18" charset="0"/>
                <a:cs typeface="Times New Roman" pitchFamily="18" charset="0"/>
              </a:rPr>
              <a:t>народних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засідателів</a:t>
            </a:r>
            <a:r>
              <a:rPr lang="ru-RU" sz="2400" dirty="0" smtClean="0">
                <a:latin typeface="Times New Roman" pitchFamily="18" charset="0"/>
                <a:cs typeface="Times New Roman" pitchFamily="18" charset="0"/>
              </a:rPr>
              <a:t>. </a:t>
            </a:r>
          </a:p>
          <a:p>
            <a:pPr algn="just"/>
            <a:r>
              <a:rPr lang="ru-RU" sz="2400" dirty="0" smtClean="0">
                <a:solidFill>
                  <a:srgbClr val="FF0000"/>
                </a:solidFill>
                <a:latin typeface="Times New Roman" pitchFamily="18" charset="0"/>
                <a:cs typeface="Times New Roman" pitchFamily="18" charset="0"/>
              </a:rPr>
              <a:t>В  Через </a:t>
            </a:r>
            <a:r>
              <a:rPr lang="ru-RU" sz="2400" dirty="0" err="1" smtClean="0">
                <a:solidFill>
                  <a:srgbClr val="FF0000"/>
                </a:solidFill>
                <a:latin typeface="Times New Roman" pitchFamily="18" charset="0"/>
                <a:cs typeface="Times New Roman" pitchFamily="18" charset="0"/>
              </a:rPr>
              <a:t>присяжних</a:t>
            </a:r>
            <a:r>
              <a:rPr lang="ru-RU" sz="2400" dirty="0" smtClean="0">
                <a:solidFill>
                  <a:srgbClr val="FF0000"/>
                </a:solidFill>
                <a:latin typeface="Times New Roman" pitchFamily="18" charset="0"/>
                <a:cs typeface="Times New Roman" pitchFamily="18" charset="0"/>
              </a:rPr>
              <a:t>.</a:t>
            </a:r>
          </a:p>
          <a:p>
            <a:pPr algn="just"/>
            <a:r>
              <a:rPr lang="ru-RU" sz="2400" dirty="0" smtClean="0">
                <a:latin typeface="Times New Roman" pitchFamily="18" charset="0"/>
                <a:cs typeface="Times New Roman" pitchFamily="18" charset="0"/>
              </a:rPr>
              <a:t>Г Через участь </a:t>
            </a:r>
            <a:r>
              <a:rPr lang="ru-RU" sz="2400" dirty="0" err="1" smtClean="0">
                <a:latin typeface="Times New Roman" pitchFamily="18" charset="0"/>
                <a:cs typeface="Times New Roman" pitchFamily="18" charset="0"/>
              </a:rPr>
              <a:t>громадських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організацій</a:t>
            </a:r>
            <a:r>
              <a:rPr lang="ru-RU" sz="2400" dirty="0" smtClean="0">
                <a:latin typeface="Times New Roman" pitchFamily="18" charset="0"/>
                <a:cs typeface="Times New Roman" pitchFamily="18" charset="0"/>
              </a:rPr>
              <a:t> в </a:t>
            </a:r>
            <a:r>
              <a:rPr lang="ru-RU" sz="2400" dirty="0" err="1" smtClean="0">
                <a:latin typeface="Times New Roman" pitchFamily="18" charset="0"/>
                <a:cs typeface="Times New Roman" pitchFamily="18" charset="0"/>
              </a:rPr>
              <a:t>процедурі</a:t>
            </a:r>
            <a:r>
              <a:rPr lang="ru-RU" sz="2400" dirty="0" smtClean="0">
                <a:latin typeface="Times New Roman" pitchFamily="18" charset="0"/>
                <a:cs typeface="Times New Roman" pitchFamily="18" charset="0"/>
              </a:rPr>
              <a:t> добору </a:t>
            </a:r>
            <a:r>
              <a:rPr lang="ru-RU" sz="2400" dirty="0" err="1" smtClean="0">
                <a:latin typeface="Times New Roman" pitchFamily="18" charset="0"/>
                <a:cs typeface="Times New Roman" pitchFamily="18" charset="0"/>
              </a:rPr>
              <a:t>кандидатів</a:t>
            </a:r>
            <a:r>
              <a:rPr lang="ru-RU" sz="2400" dirty="0" smtClean="0">
                <a:latin typeface="Times New Roman" pitchFamily="18" charset="0"/>
                <a:cs typeface="Times New Roman" pitchFamily="18" charset="0"/>
              </a:rPr>
              <a:t> на посаду </a:t>
            </a:r>
            <a:r>
              <a:rPr lang="ru-RU" sz="2400" dirty="0" err="1" smtClean="0">
                <a:latin typeface="Times New Roman" pitchFamily="18" charset="0"/>
                <a:cs typeface="Times New Roman" pitchFamily="18" charset="0"/>
              </a:rPr>
              <a:t>судді</a:t>
            </a:r>
            <a:r>
              <a:rPr lang="ru-RU" sz="2400" dirty="0" smtClean="0">
                <a:latin typeface="Times New Roman" pitchFamily="18" charset="0"/>
                <a:cs typeface="Times New Roman" pitchFamily="18" charset="0"/>
              </a:rPr>
              <a:t>.</a:t>
            </a:r>
          </a:p>
          <a:p>
            <a:pPr algn="just"/>
            <a:endParaRPr lang="ru-RU" sz="2400" dirty="0" smtClean="0">
              <a:latin typeface="Times New Roman" pitchFamily="18" charset="0"/>
              <a:cs typeface="Times New Roman" pitchFamily="18" charset="0"/>
            </a:endParaRPr>
          </a:p>
          <a:p>
            <a:pPr algn="just"/>
            <a:r>
              <a:rPr lang="ru-RU" sz="2000" i="1" dirty="0" smtClean="0">
                <a:solidFill>
                  <a:srgbClr val="FF0000"/>
                </a:solidFill>
                <a:latin typeface="Times New Roman" pitchFamily="18" charset="0"/>
                <a:cs typeface="Times New Roman" pitchFamily="18" charset="0"/>
              </a:rPr>
              <a:t>Народ </a:t>
            </a:r>
            <a:r>
              <a:rPr lang="ru-RU" sz="2000" i="1" dirty="0" err="1" smtClean="0">
                <a:solidFill>
                  <a:srgbClr val="FF0000"/>
                </a:solidFill>
                <a:latin typeface="Times New Roman" pitchFamily="18" charset="0"/>
                <a:cs typeface="Times New Roman" pitchFamily="18" charset="0"/>
              </a:rPr>
              <a:t>безпосередньо</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бере</a:t>
            </a:r>
            <a:r>
              <a:rPr lang="ru-RU" sz="2000" i="1" dirty="0" smtClean="0">
                <a:solidFill>
                  <a:srgbClr val="FF0000"/>
                </a:solidFill>
                <a:latin typeface="Times New Roman" pitchFamily="18" charset="0"/>
                <a:cs typeface="Times New Roman" pitchFamily="18" charset="0"/>
              </a:rPr>
              <a:t> участь у </a:t>
            </a:r>
            <a:r>
              <a:rPr lang="ru-RU" sz="2000" i="1" dirty="0" err="1" smtClean="0">
                <a:solidFill>
                  <a:srgbClr val="FF0000"/>
                </a:solidFill>
                <a:latin typeface="Times New Roman" pitchFamily="18" charset="0"/>
                <a:cs typeface="Times New Roman" pitchFamily="18" charset="0"/>
              </a:rPr>
              <a:t>здійсненні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правосуддя</a:t>
            </a:r>
            <a:r>
              <a:rPr lang="ru-RU" sz="2000" i="1" dirty="0" smtClean="0">
                <a:solidFill>
                  <a:srgbClr val="FF0000"/>
                </a:solidFill>
                <a:latin typeface="Times New Roman" pitchFamily="18" charset="0"/>
                <a:cs typeface="Times New Roman" pitchFamily="18" charset="0"/>
              </a:rPr>
              <a:t> через </a:t>
            </a:r>
            <a:r>
              <a:rPr lang="ru-RU" sz="2000" i="1" dirty="0" err="1" smtClean="0">
                <a:solidFill>
                  <a:srgbClr val="FF0000"/>
                </a:solidFill>
                <a:latin typeface="Times New Roman" pitchFamily="18" charset="0"/>
                <a:cs typeface="Times New Roman" pitchFamily="18" charset="0"/>
              </a:rPr>
              <a:t>присяжних</a:t>
            </a:r>
            <a:r>
              <a:rPr lang="ru-RU" sz="2000" i="1" dirty="0" smtClean="0">
                <a:solidFill>
                  <a:srgbClr val="FF0000"/>
                </a:solidFill>
                <a:latin typeface="Times New Roman" pitchFamily="18" charset="0"/>
                <a:cs typeface="Times New Roman" pitchFamily="18" charset="0"/>
              </a:rPr>
              <a:t> (ч. 5 ст. 124 </a:t>
            </a:r>
            <a:r>
              <a:rPr lang="ru-RU" sz="2000" i="1" dirty="0" err="1" smtClean="0">
                <a:solidFill>
                  <a:srgbClr val="FF0000"/>
                </a:solidFill>
                <a:latin typeface="Times New Roman" pitchFamily="18" charset="0"/>
                <a:cs typeface="Times New Roman" pitchFamily="18" charset="0"/>
              </a:rPr>
              <a:t>Конституції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a:t>
            </a:r>
          </a:p>
          <a:p>
            <a:pPr algn="just"/>
            <a:endParaRPr lang="uk-UA" sz="2400" i="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err="1" smtClean="0">
                <a:latin typeface="Times New Roman" pitchFamily="18" charset="0"/>
                <a:cs typeface="Times New Roman" pitchFamily="18" charset="0"/>
              </a:rPr>
              <a:t>Що</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означає</a:t>
            </a:r>
            <a:r>
              <a:rPr lang="ru-RU" sz="2800" b="1" dirty="0" smtClean="0">
                <a:latin typeface="Times New Roman" pitchFamily="18" charset="0"/>
                <a:cs typeface="Times New Roman" pitchFamily="18" charset="0"/>
              </a:rPr>
              <a:t> принцип </a:t>
            </a:r>
            <a:r>
              <a:rPr lang="ru-RU" sz="2800" b="1" dirty="0" err="1" smtClean="0">
                <a:latin typeface="Times New Roman" pitchFamily="18" charset="0"/>
                <a:cs typeface="Times New Roman" pitchFamily="18" charset="0"/>
              </a:rPr>
              <a:t>гуманізму</a:t>
            </a:r>
            <a:r>
              <a:rPr lang="ru-RU" sz="2800" b="1" dirty="0" smtClean="0">
                <a:latin typeface="Times New Roman" pitchFamily="18" charset="0"/>
                <a:cs typeface="Times New Roman" pitchFamily="18" charset="0"/>
              </a:rPr>
              <a:t> в </a:t>
            </a:r>
            <a:r>
              <a:rPr lang="ru-RU" sz="2800" b="1" dirty="0" err="1" smtClean="0">
                <a:latin typeface="Times New Roman" pitchFamily="18" charset="0"/>
                <a:cs typeface="Times New Roman" pitchFamily="18" charset="0"/>
              </a:rPr>
              <a:t>конституційному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праві</a:t>
            </a:r>
            <a:r>
              <a:rPr lang="ru-RU" sz="2800" b="1" dirty="0" smtClean="0">
                <a:latin typeface="Times New Roman" pitchFamily="18" charset="0"/>
                <a:cs typeface="Times New Roman" pitchFamily="18" charset="0"/>
              </a:rPr>
              <a:t>?</a:t>
            </a:r>
            <a:endParaRPr lang="uk-UA"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uk-UA" sz="2400" dirty="0" smtClean="0">
                <a:latin typeface="Times New Roman" pitchFamily="18" charset="0"/>
                <a:cs typeface="Times New Roman" pitchFamily="18" charset="0"/>
              </a:rPr>
              <a:t>А Визнання в Україні єдиного громадянства. </a:t>
            </a:r>
          </a:p>
          <a:p>
            <a:r>
              <a:rPr lang="uk-UA" sz="2400" dirty="0" smtClean="0">
                <a:solidFill>
                  <a:srgbClr val="FF0000"/>
                </a:solidFill>
                <a:latin typeface="Times New Roman" pitchFamily="18" charset="0"/>
                <a:cs typeface="Times New Roman" pitchFamily="18" charset="0"/>
              </a:rPr>
              <a:t>Б Визнання людини вищою соціальною цінністю. </a:t>
            </a:r>
          </a:p>
          <a:p>
            <a:r>
              <a:rPr lang="uk-UA" sz="2400" dirty="0" smtClean="0">
                <a:latin typeface="Times New Roman" pitchFamily="18" charset="0"/>
                <a:cs typeface="Times New Roman" pitchFamily="18" charset="0"/>
              </a:rPr>
              <a:t>В Визнання народу єдиним джерелом влади. </a:t>
            </a:r>
          </a:p>
          <a:p>
            <a:r>
              <a:rPr lang="uk-UA" sz="2400" dirty="0" smtClean="0">
                <a:latin typeface="Times New Roman" pitchFamily="18" charset="0"/>
                <a:cs typeface="Times New Roman" pitchFamily="18" charset="0"/>
              </a:rPr>
              <a:t>Г Визнання політичного та ідеологічного плюралізму.</a:t>
            </a:r>
          </a:p>
          <a:p>
            <a:endParaRPr lang="en-US" dirty="0" smtClean="0"/>
          </a:p>
          <a:p>
            <a:pPr algn="just"/>
            <a:r>
              <a:rPr lang="uk-UA" sz="2000" dirty="0" smtClean="0">
                <a:latin typeface="Times New Roman" pitchFamily="18" charset="0"/>
                <a:cs typeface="Times New Roman" pitchFamily="18" charset="0"/>
              </a:rPr>
              <a:t>В основі розуміння принципу гуманізму є визнання цінності людського буття. З цього і виходить Конституція України: </a:t>
            </a:r>
            <a:r>
              <a:rPr lang="uk-UA" sz="2000" i="1" dirty="0" smtClean="0">
                <a:solidFill>
                  <a:srgbClr val="FF0000"/>
                </a:solidFill>
                <a:latin typeface="Times New Roman" pitchFamily="18" charset="0"/>
                <a:cs typeface="Times New Roman" pitchFamily="18" charset="0"/>
              </a:rPr>
              <a:t>Людина, її життя і здоров'я, честь і гідність, недоторканність і безпека визнаються в Україні найвищою соціальною цінністю (ст. 3).</a:t>
            </a:r>
            <a:endParaRPr lang="uk-UA" sz="2000" i="1" dirty="0">
              <a:solidFill>
                <a:srgbClr val="FF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143932" cy="923940"/>
          </a:xfrm>
        </p:spPr>
        <p:txBody>
          <a:bodyPr>
            <a:normAutofit/>
          </a:bodyPr>
          <a:lstStyle/>
          <a:p>
            <a:pPr algn="just"/>
            <a:r>
              <a:rPr lang="ru-RU" sz="2400" b="1" dirty="0" smtClean="0">
                <a:latin typeface="Times New Roman" pitchFamily="18" charset="0"/>
                <a:cs typeface="Times New Roman" pitchFamily="18" charset="0"/>
              </a:rPr>
              <a:t>У </a:t>
            </a:r>
            <a:r>
              <a:rPr lang="ru-RU" sz="2400" b="1" dirty="0" err="1" smtClean="0">
                <a:latin typeface="Times New Roman" pitchFamily="18" charset="0"/>
                <a:cs typeface="Times New Roman" pitchFamily="18" charset="0"/>
              </a:rPr>
              <a:t>чому</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полягає</a:t>
            </a:r>
            <a:r>
              <a:rPr lang="ru-RU" sz="2400" b="1" dirty="0" smtClean="0">
                <a:latin typeface="Times New Roman" pitchFamily="18" charset="0"/>
                <a:cs typeface="Times New Roman" pitchFamily="18" charset="0"/>
              </a:rPr>
              <a:t> роль Верховного Суду в </a:t>
            </a:r>
            <a:r>
              <a:rPr lang="ru-RU" sz="2400" b="1" dirty="0" err="1" smtClean="0">
                <a:latin typeface="Times New Roman" pitchFamily="18" charset="0"/>
                <a:cs typeface="Times New Roman" pitchFamily="18" charset="0"/>
              </a:rPr>
              <a:t>процедурі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імпічменту</a:t>
            </a:r>
            <a:r>
              <a:rPr lang="ru-RU" sz="2400" b="1" dirty="0" smtClean="0">
                <a:latin typeface="Times New Roman" pitchFamily="18" charset="0"/>
                <a:cs typeface="Times New Roman" pitchFamily="18" charset="0"/>
              </a:rPr>
              <a:t> Президента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lgn="just"/>
            <a:r>
              <a:rPr lang="uk-UA" sz="2000" dirty="0" smtClean="0">
                <a:latin typeface="Times New Roman" pitchFamily="18" charset="0"/>
                <a:cs typeface="Times New Roman" pitchFamily="18" charset="0"/>
              </a:rPr>
              <a:t>А Верховний Суд перевіряє дотримання конституційної процедури імпічменту. </a:t>
            </a:r>
          </a:p>
          <a:p>
            <a:pPr algn="just"/>
            <a:r>
              <a:rPr lang="uk-UA" sz="2000" dirty="0" smtClean="0">
                <a:latin typeface="Times New Roman" pitchFamily="18" charset="0"/>
                <a:cs typeface="Times New Roman" pitchFamily="18" charset="0"/>
              </a:rPr>
              <a:t>Б Верховний Суд дає дозвіл на початок процедури імпічменту. </a:t>
            </a:r>
          </a:p>
          <a:p>
            <a:pPr algn="just"/>
            <a:r>
              <a:rPr lang="uk-UA" sz="2000" dirty="0" smtClean="0">
                <a:solidFill>
                  <a:srgbClr val="FF0000"/>
                </a:solidFill>
                <a:latin typeface="Times New Roman" pitchFamily="18" charset="0"/>
                <a:cs typeface="Times New Roman" pitchFamily="18" charset="0"/>
              </a:rPr>
              <a:t>В Верховний Суд встановлює, що діяння, у яких </a:t>
            </a:r>
            <a:r>
              <a:rPr lang="uk-UA" sz="2000" dirty="0" err="1" smtClean="0">
                <a:solidFill>
                  <a:srgbClr val="FF0000"/>
                </a:solidFill>
                <a:latin typeface="Times New Roman" pitchFamily="18" charset="0"/>
                <a:cs typeface="Times New Roman" pitchFamily="18" charset="0"/>
              </a:rPr>
              <a:t>звинувачується</a:t>
            </a:r>
            <a:r>
              <a:rPr lang="uk-UA" sz="2000" dirty="0" smtClean="0">
                <a:solidFill>
                  <a:srgbClr val="FF0000"/>
                </a:solidFill>
                <a:latin typeface="Times New Roman" pitchFamily="18" charset="0"/>
                <a:cs typeface="Times New Roman" pitchFamily="18" charset="0"/>
              </a:rPr>
              <a:t> Президент України, містять ознаки державної зради або іншого злочину. </a:t>
            </a:r>
          </a:p>
          <a:p>
            <a:pPr algn="just"/>
            <a:r>
              <a:rPr lang="uk-UA" sz="2000" dirty="0" smtClean="0">
                <a:latin typeface="Times New Roman" pitchFamily="18" charset="0"/>
                <a:cs typeface="Times New Roman" pitchFamily="18" charset="0"/>
              </a:rPr>
              <a:t>Г Верховний Суд ухвалює більшістю голосів від свого складу остаточне рішення щодо усунення Президента з поста в порядку імпічменту.</a:t>
            </a:r>
          </a:p>
          <a:p>
            <a:pPr algn="just"/>
            <a:endParaRPr lang="uk-UA" sz="2000" dirty="0" smtClean="0">
              <a:latin typeface="Times New Roman" pitchFamily="18" charset="0"/>
              <a:cs typeface="Times New Roman" pitchFamily="18" charset="0"/>
            </a:endParaRPr>
          </a:p>
          <a:p>
            <a:pPr algn="just"/>
            <a:r>
              <a:rPr lang="ru-RU" sz="2000" dirty="0" err="1" smtClean="0"/>
              <a:t>Рішення</a:t>
            </a:r>
            <a:r>
              <a:rPr lang="ru-RU" sz="2000" dirty="0" smtClean="0"/>
              <a:t> про </a:t>
            </a:r>
            <a:r>
              <a:rPr lang="ru-RU" sz="2000" dirty="0" err="1" smtClean="0"/>
              <a:t>усунення</a:t>
            </a:r>
            <a:r>
              <a:rPr lang="ru-RU" sz="2000" dirty="0" smtClean="0"/>
              <a:t> Президента </a:t>
            </a:r>
            <a:r>
              <a:rPr lang="ru-RU" sz="2000" dirty="0" err="1" smtClean="0"/>
              <a:t>України</a:t>
            </a:r>
            <a:r>
              <a:rPr lang="ru-RU" sz="2000" dirty="0" smtClean="0"/>
              <a:t> </a:t>
            </a:r>
            <a:r>
              <a:rPr lang="ru-RU" sz="2000" dirty="0" err="1" smtClean="0"/>
              <a:t>з</a:t>
            </a:r>
            <a:r>
              <a:rPr lang="ru-RU" sz="2000" dirty="0" smtClean="0"/>
              <a:t> поста в порядку </a:t>
            </a:r>
            <a:r>
              <a:rPr lang="ru-RU" sz="2000" dirty="0" err="1" smtClean="0"/>
              <a:t>імпічменту</a:t>
            </a:r>
            <a:r>
              <a:rPr lang="ru-RU" sz="2000" dirty="0" smtClean="0"/>
              <a:t> </a:t>
            </a:r>
            <a:r>
              <a:rPr lang="ru-RU" sz="2000" dirty="0" err="1" smtClean="0"/>
              <a:t>приймається</a:t>
            </a:r>
            <a:r>
              <a:rPr lang="ru-RU" sz="2000" dirty="0" smtClean="0"/>
              <a:t> Верховною Радою </a:t>
            </a:r>
            <a:r>
              <a:rPr lang="ru-RU" sz="2000" dirty="0" err="1" smtClean="0"/>
              <a:t>України</a:t>
            </a:r>
            <a:r>
              <a:rPr lang="ru-RU" sz="2000" dirty="0" smtClean="0"/>
              <a:t> не </a:t>
            </a:r>
            <a:r>
              <a:rPr lang="ru-RU" sz="2000" dirty="0" err="1" smtClean="0"/>
              <a:t>менш</a:t>
            </a:r>
            <a:r>
              <a:rPr lang="ru-RU" sz="2000" dirty="0" smtClean="0"/>
              <a:t> як </a:t>
            </a:r>
            <a:r>
              <a:rPr lang="ru-RU" sz="2000" dirty="0" err="1" smtClean="0"/>
              <a:t>трьома</a:t>
            </a:r>
            <a:r>
              <a:rPr lang="ru-RU" sz="2000" dirty="0" smtClean="0"/>
              <a:t> </a:t>
            </a:r>
            <a:r>
              <a:rPr lang="ru-RU" sz="2000" dirty="0" err="1" smtClean="0"/>
              <a:t>четвертими</a:t>
            </a:r>
            <a:r>
              <a:rPr lang="ru-RU" sz="2000" dirty="0" smtClean="0"/>
              <a:t> </a:t>
            </a:r>
            <a:r>
              <a:rPr lang="ru-RU" sz="2000" dirty="0" err="1" smtClean="0"/>
              <a:t>від</a:t>
            </a:r>
            <a:r>
              <a:rPr lang="ru-RU" sz="2000" dirty="0" smtClean="0"/>
              <a:t> </a:t>
            </a:r>
            <a:r>
              <a:rPr lang="ru-RU" sz="2000" dirty="0" err="1" smtClean="0"/>
              <a:t>її</a:t>
            </a:r>
            <a:r>
              <a:rPr lang="ru-RU" sz="2000" dirty="0" smtClean="0"/>
              <a:t> </a:t>
            </a:r>
            <a:r>
              <a:rPr lang="ru-RU" sz="2000" dirty="0" err="1" smtClean="0"/>
              <a:t>конституційного</a:t>
            </a:r>
            <a:r>
              <a:rPr lang="ru-RU" sz="2000" dirty="0" smtClean="0"/>
              <a:t> складу </a:t>
            </a:r>
            <a:r>
              <a:rPr lang="ru-RU" sz="2000" dirty="0" err="1" smtClean="0"/>
              <a:t>після</a:t>
            </a:r>
            <a:r>
              <a:rPr lang="ru-RU" sz="2000" dirty="0" smtClean="0"/>
              <a:t> </a:t>
            </a:r>
            <a:r>
              <a:rPr lang="ru-RU" sz="2000" dirty="0" err="1" smtClean="0"/>
              <a:t>перевірки</a:t>
            </a:r>
            <a:r>
              <a:rPr lang="ru-RU" sz="2000" dirty="0" smtClean="0"/>
              <a:t> </a:t>
            </a:r>
            <a:r>
              <a:rPr lang="ru-RU" sz="2000" dirty="0" err="1" smtClean="0"/>
              <a:t>справи</a:t>
            </a:r>
            <a:r>
              <a:rPr lang="ru-RU" sz="2000" dirty="0" smtClean="0"/>
              <a:t> </a:t>
            </a:r>
            <a:r>
              <a:rPr lang="ru-RU" sz="2000" dirty="0" err="1" smtClean="0"/>
              <a:t>Конституційним</a:t>
            </a:r>
            <a:r>
              <a:rPr lang="ru-RU" sz="2000" dirty="0" smtClean="0"/>
              <a:t> Судом </a:t>
            </a:r>
            <a:r>
              <a:rPr lang="ru-RU" sz="2000" dirty="0" err="1" smtClean="0"/>
              <a:t>України</a:t>
            </a:r>
            <a:r>
              <a:rPr lang="ru-RU" sz="2000" dirty="0" smtClean="0"/>
              <a:t> </a:t>
            </a:r>
            <a:r>
              <a:rPr lang="ru-RU" sz="2000" dirty="0" err="1" smtClean="0"/>
              <a:t>і</a:t>
            </a:r>
            <a:r>
              <a:rPr lang="ru-RU" sz="2000" dirty="0" smtClean="0"/>
              <a:t> </a:t>
            </a:r>
            <a:r>
              <a:rPr lang="ru-RU" sz="2200" i="1" dirty="0" err="1" smtClean="0">
                <a:solidFill>
                  <a:srgbClr val="FF0000"/>
                </a:solidFill>
                <a:latin typeface="Times New Roman" pitchFamily="18" charset="0"/>
                <a:cs typeface="Times New Roman" pitchFamily="18" charset="0"/>
              </a:rPr>
              <a:t>отримання</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висновку</a:t>
            </a:r>
            <a:r>
              <a:rPr lang="ru-RU" sz="2200" i="1" dirty="0" smtClean="0">
                <a:solidFill>
                  <a:srgbClr val="FF0000"/>
                </a:solidFill>
                <a:latin typeface="Times New Roman" pitchFamily="18" charset="0"/>
                <a:cs typeface="Times New Roman" pitchFamily="18" charset="0"/>
              </a:rPr>
              <a:t> Верховного Суду про те, </a:t>
            </a:r>
            <a:r>
              <a:rPr lang="ru-RU" sz="2200" i="1" dirty="0" err="1" smtClean="0">
                <a:solidFill>
                  <a:srgbClr val="FF0000"/>
                </a:solidFill>
                <a:latin typeface="Times New Roman" pitchFamily="18" charset="0"/>
                <a:cs typeface="Times New Roman" pitchFamily="18" charset="0"/>
              </a:rPr>
              <a:t>що</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діяння</a:t>
            </a:r>
            <a:r>
              <a:rPr lang="ru-RU" sz="2200" i="1" dirty="0" smtClean="0">
                <a:solidFill>
                  <a:srgbClr val="FF0000"/>
                </a:solidFill>
                <a:latin typeface="Times New Roman" pitchFamily="18" charset="0"/>
                <a:cs typeface="Times New Roman" pitchFamily="18" charset="0"/>
              </a:rPr>
              <a:t>, в </a:t>
            </a:r>
            <a:r>
              <a:rPr lang="ru-RU" sz="2200" i="1" dirty="0" err="1" smtClean="0">
                <a:solidFill>
                  <a:srgbClr val="FF0000"/>
                </a:solidFill>
                <a:latin typeface="Times New Roman" pitchFamily="18" charset="0"/>
                <a:cs typeface="Times New Roman" pitchFamily="18" charset="0"/>
              </a:rPr>
              <a:t>яких</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звинувачується</a:t>
            </a:r>
            <a:r>
              <a:rPr lang="ru-RU" sz="2200" i="1" dirty="0" smtClean="0">
                <a:solidFill>
                  <a:srgbClr val="FF0000"/>
                </a:solidFill>
                <a:latin typeface="Times New Roman" pitchFamily="18" charset="0"/>
                <a:cs typeface="Times New Roman" pitchFamily="18" charset="0"/>
              </a:rPr>
              <a:t> Президент </a:t>
            </a:r>
            <a:r>
              <a:rPr lang="ru-RU" sz="2200" i="1" dirty="0" err="1" smtClean="0">
                <a:solidFill>
                  <a:srgbClr val="FF0000"/>
                </a:solidFill>
                <a:latin typeface="Times New Roman" pitchFamily="18" charset="0"/>
                <a:cs typeface="Times New Roman" pitchFamily="18" charset="0"/>
              </a:rPr>
              <a:t>України</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містять</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ознаки</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державної</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зради</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або</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іншого</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злочину</a:t>
            </a:r>
            <a:r>
              <a:rPr lang="ru-RU" sz="2200" i="1" dirty="0" smtClean="0">
                <a:solidFill>
                  <a:srgbClr val="FF0000"/>
                </a:solidFill>
                <a:latin typeface="Times New Roman" pitchFamily="18" charset="0"/>
                <a:cs typeface="Times New Roman" pitchFamily="18" charset="0"/>
              </a:rPr>
              <a:t> (ч. 6 ст.111 </a:t>
            </a:r>
            <a:r>
              <a:rPr lang="ru-RU" sz="2200" i="1" dirty="0" err="1" smtClean="0">
                <a:solidFill>
                  <a:srgbClr val="FF0000"/>
                </a:solidFill>
                <a:latin typeface="Times New Roman" pitchFamily="18" charset="0"/>
                <a:cs typeface="Times New Roman" pitchFamily="18" charset="0"/>
              </a:rPr>
              <a:t>Конституції</a:t>
            </a:r>
            <a:r>
              <a:rPr lang="ru-RU" sz="2200" i="1" dirty="0" smtClean="0">
                <a:solidFill>
                  <a:srgbClr val="FF0000"/>
                </a:solidFill>
                <a:latin typeface="Times New Roman" pitchFamily="18" charset="0"/>
                <a:cs typeface="Times New Roman" pitchFamily="18" charset="0"/>
              </a:rPr>
              <a:t> </a:t>
            </a:r>
            <a:r>
              <a:rPr lang="ru-RU" sz="2200" i="1" dirty="0" err="1" smtClean="0">
                <a:solidFill>
                  <a:srgbClr val="FF0000"/>
                </a:solidFill>
                <a:latin typeface="Times New Roman" pitchFamily="18" charset="0"/>
                <a:cs typeface="Times New Roman" pitchFamily="18" charset="0"/>
              </a:rPr>
              <a:t>України</a:t>
            </a:r>
            <a:r>
              <a:rPr lang="ru-RU" sz="2200" i="1" dirty="0" smtClean="0">
                <a:solidFill>
                  <a:srgbClr val="FF0000"/>
                </a:solidFill>
                <a:latin typeface="Times New Roman" pitchFamily="18" charset="0"/>
                <a:cs typeface="Times New Roman" pitchFamily="18" charset="0"/>
              </a:rPr>
              <a:t>)</a:t>
            </a:r>
            <a:endParaRPr lang="uk-UA" sz="2200" i="1" dirty="0">
              <a:solidFill>
                <a:srgbClr val="FF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495444"/>
          </a:xfrm>
        </p:spPr>
        <p:txBody>
          <a:bodyPr>
            <a:noAutofit/>
          </a:bodyPr>
          <a:lstStyle/>
          <a:p>
            <a:pPr algn="just"/>
            <a:r>
              <a:rPr lang="ru-RU" sz="2400" b="1" dirty="0" err="1" smtClean="0">
                <a:latin typeface="Times New Roman" pitchFamily="18" charset="0"/>
                <a:cs typeface="Times New Roman" pitchFamily="18" charset="0"/>
              </a:rPr>
              <a:t>Під</a:t>
            </a:r>
            <a:r>
              <a:rPr lang="ru-RU" sz="2400" b="1" dirty="0" smtClean="0">
                <a:latin typeface="Times New Roman" pitchFamily="18" charset="0"/>
                <a:cs typeface="Times New Roman" pitchFamily="18" charset="0"/>
              </a:rPr>
              <a:t> час </a:t>
            </a:r>
            <a:r>
              <a:rPr lang="ru-RU" sz="2400" b="1" dirty="0" err="1" smtClean="0">
                <a:latin typeface="Times New Roman" pitchFamily="18" charset="0"/>
                <a:cs typeface="Times New Roman" pitchFamily="18" charset="0"/>
              </a:rPr>
              <a:t>введення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воєнного</a:t>
            </a:r>
            <a:r>
              <a:rPr lang="ru-RU" sz="2400" b="1" dirty="0" smtClean="0">
                <a:latin typeface="Times New Roman" pitchFamily="18" charset="0"/>
                <a:cs typeface="Times New Roman" pitchFamily="18" charset="0"/>
              </a:rPr>
              <a:t> стану в </a:t>
            </a:r>
            <a:r>
              <a:rPr lang="ru-RU" sz="2400" b="1" dirty="0" err="1" smtClean="0">
                <a:latin typeface="Times New Roman" pitchFamily="18" charset="0"/>
                <a:cs typeface="Times New Roman" pitchFamily="18" charset="0"/>
              </a:rPr>
              <a:t>Україні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військовим</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командуванням</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було</a:t>
            </a:r>
            <a:r>
              <a:rPr lang="ru-RU" sz="2400" b="1" dirty="0" smtClean="0">
                <a:latin typeface="Times New Roman" pitchFamily="18" charset="0"/>
                <a:cs typeface="Times New Roman" pitchFamily="18" charset="0"/>
              </a:rPr>
              <a:t> заборонено приватному </a:t>
            </a:r>
            <a:r>
              <a:rPr lang="ru-RU" sz="2400" b="1" dirty="0" err="1" smtClean="0">
                <a:latin typeface="Times New Roman" pitchFamily="18" charset="0"/>
                <a:cs typeface="Times New Roman" pitchFamily="18" charset="0"/>
              </a:rPr>
              <a:t>місцевому</a:t>
            </a:r>
            <a:r>
              <a:rPr lang="ru-RU" sz="2400" b="1" dirty="0" smtClean="0">
                <a:latin typeface="Times New Roman" pitchFamily="18" charset="0"/>
                <a:cs typeface="Times New Roman" pitchFamily="18" charset="0"/>
              </a:rPr>
              <a:t> телеканалу «</a:t>
            </a:r>
            <a:r>
              <a:rPr lang="ru-RU" sz="2400" b="1" dirty="0" err="1" smtClean="0">
                <a:latin typeface="Times New Roman" pitchFamily="18" charset="0"/>
                <a:cs typeface="Times New Roman" pitchFamily="18" charset="0"/>
              </a:rPr>
              <a:t>Світське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життя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транслювати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деякі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телепередачі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Оцініть</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законність</a:t>
            </a:r>
            <a:r>
              <a:rPr lang="ru-RU" sz="2400" b="1" dirty="0" smtClean="0">
                <a:latin typeface="Times New Roman" pitchFamily="18" charset="0"/>
                <a:cs typeface="Times New Roman" pitchFamily="18" charset="0"/>
              </a:rPr>
              <a:t> таких </a:t>
            </a:r>
            <a:r>
              <a:rPr lang="ru-RU" sz="2400" b="1" dirty="0" err="1" smtClean="0">
                <a:latin typeface="Times New Roman" pitchFamily="18" charset="0"/>
                <a:cs typeface="Times New Roman" pitchFamily="18" charset="0"/>
              </a:rPr>
              <a:t>дій</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r>
              <a:rPr lang="ru-RU" sz="2000" dirty="0" smtClean="0">
                <a:solidFill>
                  <a:srgbClr val="FF0000"/>
                </a:solidFill>
                <a:latin typeface="Times New Roman" pitchFamily="18" charset="0"/>
                <a:cs typeface="Times New Roman" pitchFamily="18" charset="0"/>
              </a:rPr>
              <a:t>А </a:t>
            </a:r>
            <a:r>
              <a:rPr lang="ru-RU" sz="2000" dirty="0" err="1" smtClean="0">
                <a:solidFill>
                  <a:srgbClr val="FF0000"/>
                </a:solidFill>
                <a:latin typeface="Times New Roman" pitchFamily="18" charset="0"/>
                <a:cs typeface="Times New Roman" pitchFamily="18" charset="0"/>
              </a:rPr>
              <a:t>Така</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заборона</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можлива</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якщо</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обмеження</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даного</a:t>
            </a:r>
            <a:r>
              <a:rPr lang="ru-RU" sz="2000" dirty="0" smtClean="0">
                <a:solidFill>
                  <a:srgbClr val="FF0000"/>
                </a:solidFill>
                <a:latin typeface="Times New Roman" pitchFamily="18" charset="0"/>
                <a:cs typeface="Times New Roman" pitchFamily="18" charset="0"/>
              </a:rPr>
              <a:t> характеру </a:t>
            </a:r>
            <a:r>
              <a:rPr lang="ru-RU" sz="2000" dirty="0" err="1" smtClean="0">
                <a:solidFill>
                  <a:srgbClr val="FF0000"/>
                </a:solidFill>
                <a:latin typeface="Times New Roman" pitchFamily="18" charset="0"/>
                <a:cs typeface="Times New Roman" pitchFamily="18" charset="0"/>
              </a:rPr>
              <a:t>передбачено</a:t>
            </a:r>
            <a:r>
              <a:rPr lang="ru-RU" sz="2000" dirty="0" smtClean="0">
                <a:solidFill>
                  <a:srgbClr val="FF0000"/>
                </a:solidFill>
                <a:latin typeface="Times New Roman" pitchFamily="18" charset="0"/>
                <a:cs typeface="Times New Roman" pitchFamily="18" charset="0"/>
              </a:rPr>
              <a:t> Указом Президента </a:t>
            </a:r>
            <a:r>
              <a:rPr lang="ru-RU" sz="2000" dirty="0" err="1" smtClean="0">
                <a:solidFill>
                  <a:srgbClr val="FF0000"/>
                </a:solidFill>
                <a:latin typeface="Times New Roman" pitchFamily="18" charset="0"/>
                <a:cs typeface="Times New Roman" pitchFamily="18" charset="0"/>
              </a:rPr>
              <a:t>України</a:t>
            </a:r>
            <a:r>
              <a:rPr lang="ru-RU" sz="2000" dirty="0" smtClean="0">
                <a:solidFill>
                  <a:srgbClr val="FF0000"/>
                </a:solidFill>
                <a:latin typeface="Times New Roman" pitchFamily="18" charset="0"/>
                <a:cs typeface="Times New Roman" pitchFamily="18" charset="0"/>
              </a:rPr>
              <a:t> про </a:t>
            </a:r>
            <a:r>
              <a:rPr lang="ru-RU" sz="2000" dirty="0" err="1" smtClean="0">
                <a:solidFill>
                  <a:srgbClr val="FF0000"/>
                </a:solidFill>
                <a:latin typeface="Times New Roman" pitchFamily="18" charset="0"/>
                <a:cs typeface="Times New Roman" pitchFamily="18" charset="0"/>
              </a:rPr>
              <a:t>введення</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надзвичайного</a:t>
            </a:r>
            <a:r>
              <a:rPr lang="ru-RU" sz="2000" dirty="0" smtClean="0">
                <a:solidFill>
                  <a:srgbClr val="FF0000"/>
                </a:solidFill>
                <a:latin typeface="Times New Roman" pitchFamily="18" charset="0"/>
                <a:cs typeface="Times New Roman" pitchFamily="18" charset="0"/>
              </a:rPr>
              <a:t> стану. </a:t>
            </a:r>
          </a:p>
          <a:p>
            <a:r>
              <a:rPr lang="ru-RU" sz="2000" dirty="0" smtClean="0">
                <a:latin typeface="Times New Roman" pitchFamily="18" charset="0"/>
                <a:cs typeface="Times New Roman" pitchFamily="18" charset="0"/>
              </a:rPr>
              <a:t>Б </a:t>
            </a:r>
            <a:r>
              <a:rPr lang="ru-RU" sz="2000" dirty="0" err="1" smtClean="0">
                <a:latin typeface="Times New Roman" pitchFamily="18" charset="0"/>
                <a:cs typeface="Times New Roman" pitchFamily="18" charset="0"/>
              </a:rPr>
              <a:t>Такі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можливі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лише</a:t>
            </a:r>
            <a:r>
              <a:rPr lang="ru-RU" sz="2000" dirty="0" smtClean="0">
                <a:latin typeface="Times New Roman" pitchFamily="18" charset="0"/>
                <a:cs typeface="Times New Roman" pitchFamily="18" charset="0"/>
              </a:rPr>
              <a:t> на </a:t>
            </a:r>
            <a:r>
              <a:rPr lang="ru-RU" sz="2000" dirty="0" err="1" smtClean="0">
                <a:latin typeface="Times New Roman" pitchFamily="18" charset="0"/>
                <a:cs typeface="Times New Roman" pitchFamily="18" charset="0"/>
              </a:rPr>
              <a:t>підставі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вмотивованого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рішення</a:t>
            </a:r>
            <a:r>
              <a:rPr lang="ru-RU" sz="2000" dirty="0" smtClean="0">
                <a:latin typeface="Times New Roman" pitchFamily="18" charset="0"/>
                <a:cs typeface="Times New Roman" pitchFamily="18" charset="0"/>
              </a:rPr>
              <a:t> суду. </a:t>
            </a:r>
          </a:p>
          <a:p>
            <a:r>
              <a:rPr lang="ru-RU" sz="2000" dirty="0" smtClean="0">
                <a:latin typeface="Times New Roman" pitchFamily="18" charset="0"/>
                <a:cs typeface="Times New Roman" pitchFamily="18" charset="0"/>
              </a:rPr>
              <a:t>В </a:t>
            </a:r>
            <a:r>
              <a:rPr lang="ru-RU" sz="2000" dirty="0" err="1" smtClean="0">
                <a:latin typeface="Times New Roman" pitchFamily="18" charset="0"/>
                <a:cs typeface="Times New Roman" pitchFamily="18" charset="0"/>
              </a:rPr>
              <a:t>Такі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незаконні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оскільки</a:t>
            </a:r>
            <a:r>
              <a:rPr lang="ru-RU" sz="2000" dirty="0" smtClean="0">
                <a:latin typeface="Times New Roman" pitchFamily="18" charset="0"/>
                <a:cs typeface="Times New Roman" pitchFamily="18" charset="0"/>
              </a:rPr>
              <a:t> цензуру в </a:t>
            </a:r>
            <a:r>
              <a:rPr lang="ru-RU" sz="2000" dirty="0" err="1" smtClean="0">
                <a:latin typeface="Times New Roman" pitchFamily="18" charset="0"/>
                <a:cs typeface="Times New Roman" pitchFamily="18" charset="0"/>
              </a:rPr>
              <a:t>Україні</a:t>
            </a:r>
            <a:r>
              <a:rPr lang="ru-RU" sz="2000" dirty="0" smtClean="0">
                <a:latin typeface="Times New Roman" pitchFamily="18" charset="0"/>
                <a:cs typeface="Times New Roman" pitchFamily="18" charset="0"/>
              </a:rPr>
              <a:t> заборонено. </a:t>
            </a:r>
          </a:p>
          <a:p>
            <a:r>
              <a:rPr lang="ru-RU" sz="2000" dirty="0" smtClean="0">
                <a:latin typeface="Times New Roman" pitchFamily="18" charset="0"/>
                <a:cs typeface="Times New Roman" pitchFamily="18" charset="0"/>
              </a:rPr>
              <a:t>Г </a:t>
            </a:r>
            <a:r>
              <a:rPr lang="ru-RU" sz="2000" dirty="0" err="1" smtClean="0">
                <a:latin typeface="Times New Roman" pitchFamily="18" charset="0"/>
                <a:cs typeface="Times New Roman" pitchFamily="18" charset="0"/>
              </a:rPr>
              <a:t>Таку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заборону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може</a:t>
            </a:r>
            <a:r>
              <a:rPr lang="ru-RU" sz="2000" dirty="0" smtClean="0">
                <a:latin typeface="Times New Roman" pitchFamily="18" charset="0"/>
                <a:cs typeface="Times New Roman" pitchFamily="18" charset="0"/>
              </a:rPr>
              <a:t> бути </a:t>
            </a:r>
            <a:r>
              <a:rPr lang="ru-RU" sz="2000" dirty="0" err="1" smtClean="0">
                <a:latin typeface="Times New Roman" pitchFamily="18" charset="0"/>
                <a:cs typeface="Times New Roman" pitchFamily="18" charset="0"/>
              </a:rPr>
              <a:t>застосовано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військовим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командуванням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лише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відносно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державних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телеканалів</a:t>
            </a:r>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pPr algn="just"/>
            <a:r>
              <a:rPr lang="ru-RU" sz="2000" i="1" dirty="0" smtClean="0">
                <a:solidFill>
                  <a:srgbClr val="FF0000"/>
                </a:solidFill>
                <a:latin typeface="Times New Roman" pitchFamily="18" charset="0"/>
                <a:cs typeface="Times New Roman" pitchFamily="18" charset="0"/>
              </a:rPr>
              <a:t>Заходи правового режиму </a:t>
            </a:r>
            <a:r>
              <a:rPr lang="ru-RU" sz="2000" i="1" dirty="0" err="1" smtClean="0">
                <a:solidFill>
                  <a:srgbClr val="FF0000"/>
                </a:solidFill>
                <a:latin typeface="Times New Roman" pitchFamily="18" charset="0"/>
                <a:cs typeface="Times New Roman" pitchFamily="18" charset="0"/>
              </a:rPr>
              <a:t>воєнного</a:t>
            </a:r>
            <a:r>
              <a:rPr lang="ru-RU" sz="2000" i="1" dirty="0" smtClean="0">
                <a:solidFill>
                  <a:srgbClr val="FF0000"/>
                </a:solidFill>
                <a:latin typeface="Times New Roman" pitchFamily="18" charset="0"/>
                <a:cs typeface="Times New Roman" pitchFamily="18" charset="0"/>
              </a:rPr>
              <a:t> стану</a:t>
            </a:r>
          </a:p>
          <a:p>
            <a:pPr algn="just"/>
            <a:r>
              <a:rPr lang="uk-UA" sz="2000" i="1" dirty="0" smtClean="0">
                <a:solidFill>
                  <a:srgbClr val="FF0000"/>
                </a:solidFill>
                <a:latin typeface="Times New Roman" pitchFamily="18" charset="0"/>
                <a:cs typeface="Times New Roman" pitchFamily="18" charset="0"/>
              </a:rPr>
              <a:t>регулювати роботу підприємств </a:t>
            </a:r>
            <a:r>
              <a:rPr lang="uk-UA" sz="2000" i="1" dirty="0" err="1" smtClean="0">
                <a:solidFill>
                  <a:srgbClr val="FF0000"/>
                </a:solidFill>
                <a:latin typeface="Times New Roman" pitchFamily="18" charset="0"/>
                <a:cs typeface="Times New Roman" pitchFamily="18" charset="0"/>
              </a:rPr>
              <a:t>телекомунікацій</a:t>
            </a:r>
            <a:r>
              <a:rPr lang="uk-UA" sz="2000" i="1" dirty="0" smtClean="0">
                <a:solidFill>
                  <a:srgbClr val="FF0000"/>
                </a:solidFill>
                <a:latin typeface="Times New Roman" pitchFamily="18" charset="0"/>
                <a:cs typeface="Times New Roman" pitchFamily="18" charset="0"/>
              </a:rPr>
              <a:t>, поліграфічних підприємств, видавництв, телерадіоорганізацій, телерадіоцентрів та інших підприємств, установ, організацій і закладів культури та засобів масової інформації, а також використовувати місцеві радіостанції, телевізійні центри та друкарні для військових потреб і проведення роз’яснювальної роботи серед військ і населення; забороняти роботу приймально-передавальних радіостанцій особистого і колективного користування та передачу інформації через комп’ютерні мережі (п. 11 ч. 1 ст. 8 ЗУ </a:t>
            </a:r>
            <a:r>
              <a:rPr lang="uk-UA" sz="2000" i="1" dirty="0" err="1" smtClean="0">
                <a:solidFill>
                  <a:srgbClr val="FF0000"/>
                </a:solidFill>
                <a:latin typeface="Times New Roman" pitchFamily="18" charset="0"/>
                <a:cs typeface="Times New Roman" pitchFamily="18" charset="0"/>
              </a:rPr>
              <a:t>“Про</a:t>
            </a:r>
            <a:r>
              <a:rPr lang="uk-UA" sz="2000" i="1" dirty="0" smtClean="0">
                <a:solidFill>
                  <a:srgbClr val="FF0000"/>
                </a:solidFill>
                <a:latin typeface="Times New Roman" pitchFamily="18" charset="0"/>
                <a:cs typeface="Times New Roman" pitchFamily="18" charset="0"/>
              </a:rPr>
              <a:t> правовий режим воєнного </a:t>
            </a:r>
            <a:r>
              <a:rPr lang="uk-UA" sz="2000" i="1" dirty="0" err="1" smtClean="0">
                <a:solidFill>
                  <a:srgbClr val="FF0000"/>
                </a:solidFill>
                <a:latin typeface="Times New Roman" pitchFamily="18" charset="0"/>
                <a:cs typeface="Times New Roman" pitchFamily="18" charset="0"/>
              </a:rPr>
              <a:t>стану”</a:t>
            </a:r>
            <a:r>
              <a:rPr lang="uk-UA" sz="2000" i="1" dirty="0" smtClean="0">
                <a:solidFill>
                  <a:srgbClr val="FF0000"/>
                </a:solidFill>
                <a:latin typeface="Times New Roman" pitchFamily="18" charset="0"/>
                <a:cs typeface="Times New Roman" pitchFamily="18" charset="0"/>
              </a:rPr>
              <a:t>)</a:t>
            </a:r>
            <a:endParaRPr lang="ru-RU" sz="2000" i="1" dirty="0" smtClean="0">
              <a:solidFill>
                <a:srgbClr val="FF0000"/>
              </a:solidFill>
              <a:latin typeface="Times New Roman" pitchFamily="18" charset="0"/>
              <a:cs typeface="Times New Roman" pitchFamily="18" charset="0"/>
            </a:endParaRPr>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err="1" smtClean="0">
                <a:latin typeface="Times New Roman" pitchFamily="18" charset="0"/>
                <a:cs typeface="Times New Roman" pitchFamily="18" charset="0"/>
              </a:rPr>
              <a:t>Хто</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здійснює</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призначення</a:t>
            </a:r>
            <a:r>
              <a:rPr lang="ru-RU" sz="2800" b="1" dirty="0" smtClean="0">
                <a:latin typeface="Times New Roman" pitchFamily="18" charset="0"/>
                <a:cs typeface="Times New Roman" pitchFamily="18" charset="0"/>
              </a:rPr>
              <a:t> на посаду </a:t>
            </a:r>
            <a:r>
              <a:rPr lang="ru-RU" sz="2800" b="1" dirty="0" err="1" smtClean="0">
                <a:latin typeface="Times New Roman" pitchFamily="18" charset="0"/>
                <a:cs typeface="Times New Roman" pitchFamily="18" charset="0"/>
              </a:rPr>
              <a:t>судді</a:t>
            </a:r>
            <a:r>
              <a:rPr lang="ru-RU" sz="2800" b="1" dirty="0" smtClean="0">
                <a:latin typeface="Times New Roman" pitchFamily="18" charset="0"/>
                <a:cs typeface="Times New Roman" pitchFamily="18" charset="0"/>
              </a:rPr>
              <a:t>?</a:t>
            </a:r>
            <a:endParaRPr lang="uk-UA"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sz="2400" dirty="0" smtClean="0">
                <a:latin typeface="Times New Roman" pitchFamily="18" charset="0"/>
                <a:cs typeface="Times New Roman" pitchFamily="18" charset="0"/>
              </a:rPr>
              <a:t>А </a:t>
            </a:r>
            <a:r>
              <a:rPr lang="ru-RU" sz="2400" dirty="0" err="1" smtClean="0">
                <a:latin typeface="Times New Roman" pitchFamily="18" charset="0"/>
                <a:cs typeface="Times New Roman" pitchFamily="18" charset="0"/>
              </a:rPr>
              <a:t>Верховна</a:t>
            </a:r>
            <a:r>
              <a:rPr lang="ru-RU" sz="2400" dirty="0" smtClean="0">
                <a:latin typeface="Times New Roman" pitchFamily="18" charset="0"/>
                <a:cs typeface="Times New Roman" pitchFamily="18" charset="0"/>
              </a:rPr>
              <a:t> Рада </a:t>
            </a:r>
            <a:r>
              <a:rPr lang="ru-RU" sz="2400" dirty="0" err="1" smtClean="0">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 за </a:t>
            </a:r>
            <a:r>
              <a:rPr lang="ru-RU" sz="2400" dirty="0" err="1" smtClean="0">
                <a:latin typeface="Times New Roman" pitchFamily="18" charset="0"/>
                <a:cs typeface="Times New Roman" pitchFamily="18" charset="0"/>
              </a:rPr>
              <a:t>поданням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Вищої</a:t>
            </a:r>
            <a:r>
              <a:rPr lang="ru-RU" sz="2400" dirty="0" smtClean="0">
                <a:latin typeface="Times New Roman" pitchFamily="18" charset="0"/>
                <a:cs typeface="Times New Roman" pitchFamily="18" charset="0"/>
              </a:rPr>
              <a:t> Ради </a:t>
            </a:r>
            <a:r>
              <a:rPr lang="ru-RU" sz="2400" dirty="0" err="1" smtClean="0">
                <a:latin typeface="Times New Roman" pitchFamily="18" charset="0"/>
                <a:cs typeface="Times New Roman" pitchFamily="18" charset="0"/>
              </a:rPr>
              <a:t>правосуддя</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Б </a:t>
            </a:r>
            <a:r>
              <a:rPr lang="ru-RU" sz="2400" dirty="0" err="1" smtClean="0">
                <a:latin typeface="Times New Roman" pitchFamily="18" charset="0"/>
                <a:cs typeface="Times New Roman" pitchFamily="18" charset="0"/>
              </a:rPr>
              <a:t>Верховна</a:t>
            </a:r>
            <a:r>
              <a:rPr lang="ru-RU" sz="2400" dirty="0" smtClean="0">
                <a:latin typeface="Times New Roman" pitchFamily="18" charset="0"/>
                <a:cs typeface="Times New Roman" pitchFamily="18" charset="0"/>
              </a:rPr>
              <a:t> Рада </a:t>
            </a:r>
            <a:r>
              <a:rPr lang="ru-RU" sz="2400" dirty="0" err="1" smtClean="0">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 за </a:t>
            </a:r>
            <a:r>
              <a:rPr lang="ru-RU" sz="2400" dirty="0" err="1" smtClean="0">
                <a:latin typeface="Times New Roman" pitchFamily="18" charset="0"/>
                <a:cs typeface="Times New Roman" pitchFamily="18" charset="0"/>
              </a:rPr>
              <a:t>поданням</a:t>
            </a:r>
            <a:r>
              <a:rPr lang="ru-RU" sz="2400" dirty="0" smtClean="0">
                <a:latin typeface="Times New Roman" pitchFamily="18" charset="0"/>
                <a:cs typeface="Times New Roman" pitchFamily="18" charset="0"/>
              </a:rPr>
              <a:t> Президента </a:t>
            </a:r>
            <a:r>
              <a:rPr lang="ru-RU" sz="2400" dirty="0" err="1" smtClean="0">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 </a:t>
            </a:r>
          </a:p>
          <a:p>
            <a:r>
              <a:rPr lang="ru-RU" sz="2400" dirty="0" smtClean="0">
                <a:solidFill>
                  <a:srgbClr val="FF0000"/>
                </a:solidFill>
                <a:latin typeface="Times New Roman" pitchFamily="18" charset="0"/>
                <a:cs typeface="Times New Roman" pitchFamily="18" charset="0"/>
              </a:rPr>
              <a:t>В Президент </a:t>
            </a:r>
            <a:r>
              <a:rPr lang="ru-RU" sz="2400" dirty="0" err="1" smtClean="0">
                <a:solidFill>
                  <a:srgbClr val="FF0000"/>
                </a:solidFill>
                <a:latin typeface="Times New Roman" pitchFamily="18" charset="0"/>
                <a:cs typeface="Times New Roman" pitchFamily="18" charset="0"/>
              </a:rPr>
              <a:t>України</a:t>
            </a:r>
            <a:r>
              <a:rPr lang="ru-RU" sz="2400" dirty="0" smtClean="0">
                <a:solidFill>
                  <a:srgbClr val="FF0000"/>
                </a:solidFill>
                <a:latin typeface="Times New Roman" pitchFamily="18" charset="0"/>
                <a:cs typeface="Times New Roman" pitchFamily="18" charset="0"/>
              </a:rPr>
              <a:t> за </a:t>
            </a:r>
            <a:r>
              <a:rPr lang="ru-RU" sz="2400" dirty="0" err="1" smtClean="0">
                <a:solidFill>
                  <a:srgbClr val="FF0000"/>
                </a:solidFill>
                <a:latin typeface="Times New Roman" pitchFamily="18" charset="0"/>
                <a:cs typeface="Times New Roman" pitchFamily="18" charset="0"/>
              </a:rPr>
              <a:t>поданням</a:t>
            </a:r>
            <a:r>
              <a:rPr lang="ru-RU" sz="2400" dirty="0" smtClean="0">
                <a:solidFill>
                  <a:srgbClr val="FF0000"/>
                </a:solidFill>
                <a:latin typeface="Times New Roman" pitchFamily="18" charset="0"/>
                <a:cs typeface="Times New Roman" pitchFamily="18" charset="0"/>
              </a:rPr>
              <a:t> </a:t>
            </a:r>
            <a:r>
              <a:rPr lang="ru-RU" sz="2400" dirty="0" err="1" smtClean="0">
                <a:solidFill>
                  <a:srgbClr val="FF0000"/>
                </a:solidFill>
                <a:latin typeface="Times New Roman" pitchFamily="18" charset="0"/>
                <a:cs typeface="Times New Roman" pitchFamily="18" charset="0"/>
              </a:rPr>
              <a:t>Вищої</a:t>
            </a:r>
            <a:r>
              <a:rPr lang="ru-RU" sz="2400" dirty="0" smtClean="0">
                <a:solidFill>
                  <a:srgbClr val="FF0000"/>
                </a:solidFill>
                <a:latin typeface="Times New Roman" pitchFamily="18" charset="0"/>
                <a:cs typeface="Times New Roman" pitchFamily="18" charset="0"/>
              </a:rPr>
              <a:t> Ради </a:t>
            </a:r>
            <a:r>
              <a:rPr lang="ru-RU" sz="2400" dirty="0" err="1" smtClean="0">
                <a:solidFill>
                  <a:srgbClr val="FF0000"/>
                </a:solidFill>
                <a:latin typeface="Times New Roman" pitchFamily="18" charset="0"/>
                <a:cs typeface="Times New Roman" pitchFamily="18" charset="0"/>
              </a:rPr>
              <a:t>правосуддя</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Г </a:t>
            </a:r>
            <a:r>
              <a:rPr lang="ru-RU" sz="2400" dirty="0" err="1" smtClean="0">
                <a:latin typeface="Times New Roman" pitchFamily="18" charset="0"/>
                <a:cs typeface="Times New Roman" pitchFamily="18" charset="0"/>
              </a:rPr>
              <a:t>Вища</a:t>
            </a:r>
            <a:r>
              <a:rPr lang="ru-RU" sz="2400" dirty="0" smtClean="0">
                <a:latin typeface="Times New Roman" pitchFamily="18" charset="0"/>
                <a:cs typeface="Times New Roman" pitchFamily="18" charset="0"/>
              </a:rPr>
              <a:t> рада </a:t>
            </a:r>
            <a:r>
              <a:rPr lang="ru-RU" sz="2400" dirty="0" err="1" smtClean="0">
                <a:latin typeface="Times New Roman" pitchFamily="18" charset="0"/>
                <a:cs typeface="Times New Roman" pitchFamily="18" charset="0"/>
              </a:rPr>
              <a:t>правосуддя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самостійно</a:t>
            </a:r>
            <a:r>
              <a:rPr lang="ru-RU" sz="2400" dirty="0" smtClean="0">
                <a:latin typeface="Times New Roman" pitchFamily="18" charset="0"/>
                <a:cs typeface="Times New Roman" pitchFamily="18" charset="0"/>
              </a:rPr>
              <a:t>.</a:t>
            </a:r>
          </a:p>
          <a:p>
            <a:endParaRPr lang="ru-RU" sz="2400" dirty="0" smtClean="0">
              <a:latin typeface="Times New Roman" pitchFamily="18" charset="0"/>
              <a:cs typeface="Times New Roman" pitchFamily="18" charset="0"/>
            </a:endParaRPr>
          </a:p>
          <a:p>
            <a:r>
              <a:rPr lang="ru-RU" sz="2000" i="1" dirty="0" err="1" smtClean="0">
                <a:solidFill>
                  <a:srgbClr val="FF0000"/>
                </a:solidFill>
                <a:latin typeface="Times New Roman" pitchFamily="18" charset="0"/>
                <a:cs typeface="Times New Roman" pitchFamily="18" charset="0"/>
              </a:rPr>
              <a:t>Призначення</a:t>
            </a:r>
            <a:r>
              <a:rPr lang="ru-RU" sz="2000" i="1" dirty="0" smtClean="0">
                <a:solidFill>
                  <a:srgbClr val="FF0000"/>
                </a:solidFill>
                <a:latin typeface="Times New Roman" pitchFamily="18" charset="0"/>
                <a:cs typeface="Times New Roman" pitchFamily="18" charset="0"/>
              </a:rPr>
              <a:t> на посаду </a:t>
            </a:r>
            <a:r>
              <a:rPr lang="ru-RU" sz="2000" i="1" dirty="0" err="1" smtClean="0">
                <a:solidFill>
                  <a:srgbClr val="FF0000"/>
                </a:solidFill>
                <a:latin typeface="Times New Roman" pitchFamily="18" charset="0"/>
                <a:cs typeface="Times New Roman" pitchFamily="18" charset="0"/>
              </a:rPr>
              <a:t>судді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здійснюється</a:t>
            </a:r>
            <a:r>
              <a:rPr lang="ru-RU" sz="2000" i="1" dirty="0" smtClean="0">
                <a:solidFill>
                  <a:srgbClr val="FF0000"/>
                </a:solidFill>
                <a:latin typeface="Times New Roman" pitchFamily="18" charset="0"/>
                <a:cs typeface="Times New Roman" pitchFamily="18" charset="0"/>
              </a:rPr>
              <a:t> Президентом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 за </a:t>
            </a:r>
            <a:r>
              <a:rPr lang="ru-RU" sz="2000" i="1" dirty="0" err="1" smtClean="0">
                <a:solidFill>
                  <a:srgbClr val="FF0000"/>
                </a:solidFill>
                <a:latin typeface="Times New Roman" pitchFamily="18" charset="0"/>
                <a:cs typeface="Times New Roman" pitchFamily="18" charset="0"/>
              </a:rPr>
              <a:t>поданням</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Вищої</a:t>
            </a:r>
            <a:r>
              <a:rPr lang="ru-RU" sz="2000" i="1" dirty="0" smtClean="0">
                <a:solidFill>
                  <a:srgbClr val="FF0000"/>
                </a:solidFill>
                <a:latin typeface="Times New Roman" pitchFamily="18" charset="0"/>
                <a:cs typeface="Times New Roman" pitchFamily="18" charset="0"/>
              </a:rPr>
              <a:t> ради </a:t>
            </a:r>
            <a:r>
              <a:rPr lang="ru-RU" sz="2000" i="1" dirty="0" err="1" smtClean="0">
                <a:solidFill>
                  <a:srgbClr val="FF0000"/>
                </a:solidFill>
                <a:latin typeface="Times New Roman" pitchFamily="18" charset="0"/>
                <a:cs typeface="Times New Roman" pitchFamily="18" charset="0"/>
              </a:rPr>
              <a:t>правосуддя</a:t>
            </a:r>
            <a:r>
              <a:rPr lang="ru-RU" sz="2000" i="1" dirty="0" smtClean="0">
                <a:solidFill>
                  <a:srgbClr val="FF0000"/>
                </a:solidFill>
                <a:latin typeface="Times New Roman" pitchFamily="18" charset="0"/>
                <a:cs typeface="Times New Roman" pitchFamily="18" charset="0"/>
              </a:rPr>
              <a:t> в порядку, </a:t>
            </a:r>
            <a:r>
              <a:rPr lang="ru-RU" sz="2000" i="1" dirty="0" err="1" smtClean="0">
                <a:solidFill>
                  <a:srgbClr val="FF0000"/>
                </a:solidFill>
                <a:latin typeface="Times New Roman" pitchFamily="18" charset="0"/>
                <a:cs typeface="Times New Roman" pitchFamily="18" charset="0"/>
              </a:rPr>
              <a:t>встановленому</a:t>
            </a:r>
            <a:r>
              <a:rPr lang="ru-RU" sz="2000" i="1" dirty="0" smtClean="0">
                <a:solidFill>
                  <a:srgbClr val="FF0000"/>
                </a:solidFill>
                <a:latin typeface="Times New Roman" pitchFamily="18" charset="0"/>
                <a:cs typeface="Times New Roman" pitchFamily="18" charset="0"/>
              </a:rPr>
              <a:t> законом</a:t>
            </a:r>
          </a:p>
          <a:p>
            <a:r>
              <a:rPr lang="ru-RU" sz="2000" i="1" dirty="0" smtClean="0">
                <a:solidFill>
                  <a:srgbClr val="FF0000"/>
                </a:solidFill>
                <a:latin typeface="Times New Roman" pitchFamily="18" charset="0"/>
                <a:cs typeface="Times New Roman" pitchFamily="18" charset="0"/>
              </a:rPr>
              <a:t>(ч. 1 ст. 128 </a:t>
            </a:r>
            <a:r>
              <a:rPr lang="ru-RU" sz="2000" i="1" dirty="0" err="1" smtClean="0">
                <a:solidFill>
                  <a:srgbClr val="FF0000"/>
                </a:solidFill>
                <a:latin typeface="Times New Roman" pitchFamily="18" charset="0"/>
                <a:cs typeface="Times New Roman" pitchFamily="18" charset="0"/>
              </a:rPr>
              <a:t>Конституції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a:t>
            </a:r>
          </a:p>
          <a:p>
            <a:endParaRPr lang="uk-UA" dirty="0" smtClean="0"/>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229600" cy="1500198"/>
          </a:xfrm>
        </p:spPr>
        <p:txBody>
          <a:bodyPr>
            <a:noAutofit/>
          </a:bodyPr>
          <a:lstStyle/>
          <a:p>
            <a:pPr algn="just"/>
            <a:r>
              <a:rPr lang="ru-RU" sz="2400" b="1" dirty="0" smtClean="0">
                <a:latin typeface="Times New Roman" pitchFamily="18" charset="0"/>
                <a:cs typeface="Times New Roman" pitchFamily="18" charset="0"/>
              </a:rPr>
              <a:t>Законопроект про </a:t>
            </a:r>
            <a:r>
              <a:rPr lang="ru-RU" sz="2400" b="1" dirty="0" err="1" smtClean="0">
                <a:latin typeface="Times New Roman" pitchFamily="18" charset="0"/>
                <a:cs typeface="Times New Roman" pitchFamily="18" charset="0"/>
              </a:rPr>
              <a:t>внесення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змін</a:t>
            </a:r>
            <a:r>
              <a:rPr lang="ru-RU" sz="2400" b="1" dirty="0" smtClean="0">
                <a:latin typeface="Times New Roman" pitchFamily="18" charset="0"/>
                <a:cs typeface="Times New Roman" pitchFamily="18" charset="0"/>
              </a:rPr>
              <a:t> до </a:t>
            </a:r>
            <a:r>
              <a:rPr lang="ru-RU" sz="2400" b="1" dirty="0" err="1" smtClean="0">
                <a:latin typeface="Times New Roman" pitchFamily="18" charset="0"/>
                <a:cs typeface="Times New Roman" pitchFamily="18" charset="0"/>
              </a:rPr>
              <a:t>якого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розділу</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Конституції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вноситься не </a:t>
            </a:r>
            <a:r>
              <a:rPr lang="ru-RU" sz="2400" b="1" dirty="0" err="1" smtClean="0">
                <a:latin typeface="Times New Roman" pitchFamily="18" charset="0"/>
                <a:cs typeface="Times New Roman" pitchFamily="18" charset="0"/>
              </a:rPr>
              <a:t>менше</a:t>
            </a:r>
            <a:r>
              <a:rPr lang="ru-RU" sz="2400" b="1" dirty="0" smtClean="0">
                <a:latin typeface="Times New Roman" pitchFamily="18" charset="0"/>
                <a:cs typeface="Times New Roman" pitchFamily="18" charset="0"/>
              </a:rPr>
              <a:t> як </a:t>
            </a:r>
            <a:r>
              <a:rPr lang="ru-RU" sz="2400" b="1" dirty="0" err="1" smtClean="0">
                <a:latin typeface="Times New Roman" pitchFamily="18" charset="0"/>
                <a:cs typeface="Times New Roman" pitchFamily="18" charset="0"/>
              </a:rPr>
              <a:t>двома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третинами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від</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конституційного</a:t>
            </a:r>
            <a:r>
              <a:rPr lang="ru-RU" sz="2400" b="1" dirty="0" smtClean="0">
                <a:latin typeface="Times New Roman" pitchFamily="18" charset="0"/>
                <a:cs typeface="Times New Roman" pitchFamily="18" charset="0"/>
              </a:rPr>
              <a:t> складу </a:t>
            </a:r>
            <a:r>
              <a:rPr lang="ru-RU" sz="2400" b="1" dirty="0" err="1" smtClean="0">
                <a:latin typeface="Times New Roman" pitchFamily="18" charset="0"/>
                <a:cs typeface="Times New Roman" pitchFamily="18" charset="0"/>
              </a:rPr>
              <a:t>Верховної</a:t>
            </a:r>
            <a:r>
              <a:rPr lang="ru-RU" sz="2400" b="1" dirty="0" smtClean="0">
                <a:latin typeface="Times New Roman" pitchFamily="18" charset="0"/>
                <a:cs typeface="Times New Roman" pitchFamily="18" charset="0"/>
              </a:rPr>
              <a:t> Ради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500306"/>
            <a:ext cx="8229600" cy="4074230"/>
          </a:xfrm>
        </p:spPr>
        <p:txBody>
          <a:bodyPr>
            <a:normAutofit fontScale="85000" lnSpcReduction="10000"/>
          </a:bodyPr>
          <a:lstStyle/>
          <a:p>
            <a:pPr algn="just"/>
            <a:r>
              <a:rPr lang="uk-UA" sz="2400" dirty="0" smtClean="0">
                <a:latin typeface="Times New Roman" pitchFamily="18" charset="0"/>
                <a:cs typeface="Times New Roman" pitchFamily="18" charset="0"/>
              </a:rPr>
              <a:t>А до розділу ІІ «Права, свободи та обов’язки людини і громадянина». </a:t>
            </a:r>
          </a:p>
          <a:p>
            <a:pPr algn="just"/>
            <a:r>
              <a:rPr lang="uk-UA" sz="2400" dirty="0" smtClean="0">
                <a:solidFill>
                  <a:srgbClr val="FF0000"/>
                </a:solidFill>
                <a:latin typeface="Times New Roman" pitchFamily="18" charset="0"/>
                <a:cs typeface="Times New Roman" pitchFamily="18" charset="0"/>
              </a:rPr>
              <a:t>Б до розділу ІІІ «Вибори. Референдум».</a:t>
            </a:r>
          </a:p>
          <a:p>
            <a:pPr algn="just"/>
            <a:r>
              <a:rPr lang="uk-UA" sz="2400" dirty="0" smtClean="0">
                <a:latin typeface="Times New Roman" pitchFamily="18" charset="0"/>
                <a:cs typeface="Times New Roman" pitchFamily="18" charset="0"/>
              </a:rPr>
              <a:t>В до розділу І</a:t>
            </a:r>
            <a:r>
              <a:rPr lang="en-US" sz="2400" dirty="0" smtClean="0">
                <a:latin typeface="Times New Roman" pitchFamily="18" charset="0"/>
                <a:cs typeface="Times New Roman" pitchFamily="18" charset="0"/>
              </a:rPr>
              <a:t>V «</a:t>
            </a:r>
            <a:r>
              <a:rPr lang="uk-UA" sz="2400" dirty="0" smtClean="0">
                <a:latin typeface="Times New Roman" pitchFamily="18" charset="0"/>
                <a:cs typeface="Times New Roman" pitchFamily="18" charset="0"/>
              </a:rPr>
              <a:t>Верховна Рада України». </a:t>
            </a:r>
          </a:p>
          <a:p>
            <a:pPr algn="just"/>
            <a:r>
              <a:rPr lang="uk-UA" sz="2400" dirty="0" smtClean="0">
                <a:latin typeface="Times New Roman" pitchFamily="18" charset="0"/>
                <a:cs typeface="Times New Roman" pitchFamily="18" charset="0"/>
              </a:rPr>
              <a:t>Г до розділу Х</a:t>
            </a:r>
            <a:r>
              <a:rPr lang="en-US" sz="2400" dirty="0" smtClean="0">
                <a:latin typeface="Times New Roman" pitchFamily="18" charset="0"/>
                <a:cs typeface="Times New Roman" pitchFamily="18" charset="0"/>
              </a:rPr>
              <a:t>II «</a:t>
            </a:r>
            <a:r>
              <a:rPr lang="uk-UA" sz="2400" dirty="0" smtClean="0">
                <a:latin typeface="Times New Roman" pitchFamily="18" charset="0"/>
                <a:cs typeface="Times New Roman" pitchFamily="18" charset="0"/>
              </a:rPr>
              <a:t>Конституційний Суд України».</a:t>
            </a:r>
          </a:p>
          <a:p>
            <a:pPr algn="just"/>
            <a:r>
              <a:rPr lang="ru-RU" sz="2400" i="1" dirty="0" smtClean="0">
                <a:solidFill>
                  <a:srgbClr val="FF0000"/>
                </a:solidFill>
                <a:latin typeface="Times New Roman" pitchFamily="18" charset="0"/>
                <a:cs typeface="Times New Roman" pitchFamily="18" charset="0"/>
              </a:rPr>
              <a:t>Законопроект про </a:t>
            </a:r>
            <a:r>
              <a:rPr lang="ru-RU" sz="2400" i="1" dirty="0" err="1" smtClean="0">
                <a:solidFill>
                  <a:srgbClr val="FF0000"/>
                </a:solidFill>
                <a:latin typeface="Times New Roman" pitchFamily="18" charset="0"/>
                <a:cs typeface="Times New Roman" pitchFamily="18" charset="0"/>
              </a:rPr>
              <a:t>внесення</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змін</a:t>
            </a:r>
            <a:r>
              <a:rPr lang="ru-RU" sz="2400" i="1" dirty="0" smtClean="0">
                <a:solidFill>
                  <a:srgbClr val="FF0000"/>
                </a:solidFill>
                <a:latin typeface="Times New Roman" pitchFamily="18" charset="0"/>
                <a:cs typeface="Times New Roman" pitchFamily="18" charset="0"/>
              </a:rPr>
              <a:t> до </a:t>
            </a:r>
            <a:r>
              <a:rPr lang="ru-RU" sz="2400" i="1" dirty="0" err="1" smtClean="0">
                <a:solidFill>
                  <a:srgbClr val="FF0000"/>
                </a:solidFill>
                <a:latin typeface="Times New Roman" pitchFamily="18" charset="0"/>
                <a:cs typeface="Times New Roman" pitchFamily="18" charset="0"/>
              </a:rPr>
              <a:t>розділу</a:t>
            </a:r>
            <a:r>
              <a:rPr lang="ru-RU" sz="2400" i="1" dirty="0" smtClean="0">
                <a:solidFill>
                  <a:srgbClr val="FF0000"/>
                </a:solidFill>
                <a:latin typeface="Times New Roman" pitchFamily="18" charset="0"/>
                <a:cs typeface="Times New Roman" pitchFamily="18" charset="0"/>
              </a:rPr>
              <a:t> I "</a:t>
            </a:r>
            <a:r>
              <a:rPr lang="ru-RU" sz="2400" i="1" dirty="0" err="1" smtClean="0">
                <a:solidFill>
                  <a:srgbClr val="FF0000"/>
                </a:solidFill>
                <a:latin typeface="Times New Roman" pitchFamily="18" charset="0"/>
                <a:cs typeface="Times New Roman" pitchFamily="18" charset="0"/>
              </a:rPr>
              <a:t>Загальні</a:t>
            </a:r>
            <a:r>
              <a:rPr lang="ru-RU" sz="2400" i="1" dirty="0" smtClean="0">
                <a:solidFill>
                  <a:srgbClr val="FF0000"/>
                </a:solidFill>
                <a:latin typeface="Times New Roman" pitchFamily="18" charset="0"/>
                <a:cs typeface="Times New Roman" pitchFamily="18" charset="0"/>
              </a:rPr>
              <a:t> засади", </a:t>
            </a:r>
            <a:r>
              <a:rPr lang="ru-RU" sz="2400" i="1" dirty="0" err="1" smtClean="0">
                <a:solidFill>
                  <a:srgbClr val="FF0000"/>
                </a:solidFill>
                <a:latin typeface="Times New Roman" pitchFamily="18" charset="0"/>
                <a:cs typeface="Times New Roman" pitchFamily="18" charset="0"/>
              </a:rPr>
              <a:t>розділу</a:t>
            </a:r>
            <a:r>
              <a:rPr lang="ru-RU" sz="2400" i="1" dirty="0" smtClean="0">
                <a:solidFill>
                  <a:srgbClr val="FF0000"/>
                </a:solidFill>
                <a:latin typeface="Times New Roman" pitchFamily="18" charset="0"/>
                <a:cs typeface="Times New Roman" pitchFamily="18" charset="0"/>
              </a:rPr>
              <a:t> III "</a:t>
            </a:r>
            <a:r>
              <a:rPr lang="ru-RU" sz="2400" i="1" dirty="0" err="1" smtClean="0">
                <a:solidFill>
                  <a:srgbClr val="FF0000"/>
                </a:solidFill>
                <a:latin typeface="Times New Roman" pitchFamily="18" charset="0"/>
                <a:cs typeface="Times New Roman" pitchFamily="18" charset="0"/>
              </a:rPr>
              <a:t>Вибори</a:t>
            </a:r>
            <a:r>
              <a:rPr lang="ru-RU" sz="2400" i="1" dirty="0" smtClean="0">
                <a:solidFill>
                  <a:srgbClr val="FF0000"/>
                </a:solidFill>
                <a:latin typeface="Times New Roman" pitchFamily="18" charset="0"/>
                <a:cs typeface="Times New Roman" pitchFamily="18" charset="0"/>
              </a:rPr>
              <a:t>. Референдум" </a:t>
            </a:r>
            <a:r>
              <a:rPr lang="ru-RU" sz="2400" i="1" dirty="0" err="1" smtClean="0">
                <a:solidFill>
                  <a:srgbClr val="FF0000"/>
                </a:solidFill>
                <a:latin typeface="Times New Roman" pitchFamily="18" charset="0"/>
                <a:cs typeface="Times New Roman" pitchFamily="18" charset="0"/>
              </a:rPr>
              <a:t>і</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розділу</a:t>
            </a:r>
            <a:r>
              <a:rPr lang="ru-RU" sz="2400" i="1" dirty="0" smtClean="0">
                <a:solidFill>
                  <a:srgbClr val="FF0000"/>
                </a:solidFill>
                <a:latin typeface="Times New Roman" pitchFamily="18" charset="0"/>
                <a:cs typeface="Times New Roman" pitchFamily="18" charset="0"/>
              </a:rPr>
              <a:t> XIII "</a:t>
            </a:r>
            <a:r>
              <a:rPr lang="ru-RU" sz="2400" i="1" dirty="0" err="1" smtClean="0">
                <a:solidFill>
                  <a:srgbClr val="FF0000"/>
                </a:solidFill>
                <a:latin typeface="Times New Roman" pitchFamily="18" charset="0"/>
                <a:cs typeface="Times New Roman" pitchFamily="18" charset="0"/>
              </a:rPr>
              <a:t>Внесення</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змін</a:t>
            </a:r>
            <a:r>
              <a:rPr lang="ru-RU" sz="2400" i="1" dirty="0" smtClean="0">
                <a:solidFill>
                  <a:srgbClr val="FF0000"/>
                </a:solidFill>
                <a:latin typeface="Times New Roman" pitchFamily="18" charset="0"/>
                <a:cs typeface="Times New Roman" pitchFamily="18" charset="0"/>
              </a:rPr>
              <a:t> до </a:t>
            </a:r>
            <a:r>
              <a:rPr lang="ru-RU" sz="2400" i="1" dirty="0" err="1" smtClean="0">
                <a:solidFill>
                  <a:srgbClr val="FF0000"/>
                </a:solidFill>
                <a:latin typeface="Times New Roman" pitchFamily="18" charset="0"/>
                <a:cs typeface="Times New Roman" pitchFamily="18" charset="0"/>
              </a:rPr>
              <a:t>Конституції</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України</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подається</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до</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Верховної</a:t>
            </a:r>
            <a:r>
              <a:rPr lang="ru-RU" sz="2400" i="1" dirty="0" smtClean="0">
                <a:solidFill>
                  <a:srgbClr val="FF0000"/>
                </a:solidFill>
                <a:latin typeface="Times New Roman" pitchFamily="18" charset="0"/>
                <a:cs typeface="Times New Roman" pitchFamily="18" charset="0"/>
              </a:rPr>
              <a:t> Ради </a:t>
            </a:r>
            <a:r>
              <a:rPr lang="ru-RU" sz="2400" i="1" dirty="0" err="1" smtClean="0">
                <a:solidFill>
                  <a:srgbClr val="FF0000"/>
                </a:solidFill>
                <a:latin typeface="Times New Roman" pitchFamily="18" charset="0"/>
                <a:cs typeface="Times New Roman" pitchFamily="18" charset="0"/>
              </a:rPr>
              <a:t>України</a:t>
            </a:r>
            <a:r>
              <a:rPr lang="ru-RU" sz="2400" i="1" dirty="0" smtClean="0">
                <a:solidFill>
                  <a:srgbClr val="FF0000"/>
                </a:solidFill>
                <a:latin typeface="Times New Roman" pitchFamily="18" charset="0"/>
                <a:cs typeface="Times New Roman" pitchFamily="18" charset="0"/>
              </a:rPr>
              <a:t> Президентом </a:t>
            </a:r>
            <a:r>
              <a:rPr lang="ru-RU" sz="2400" i="1" dirty="0" err="1" smtClean="0">
                <a:solidFill>
                  <a:srgbClr val="FF0000"/>
                </a:solidFill>
                <a:latin typeface="Times New Roman" pitchFamily="18" charset="0"/>
                <a:cs typeface="Times New Roman" pitchFamily="18" charset="0"/>
              </a:rPr>
              <a:t>України</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або</a:t>
            </a:r>
            <a:r>
              <a:rPr lang="ru-RU" sz="2400" i="1" dirty="0" smtClean="0">
                <a:solidFill>
                  <a:srgbClr val="FF0000"/>
                </a:solidFill>
                <a:latin typeface="Times New Roman" pitchFamily="18" charset="0"/>
                <a:cs typeface="Times New Roman" pitchFamily="18" charset="0"/>
              </a:rPr>
              <a:t> не </a:t>
            </a:r>
            <a:r>
              <a:rPr lang="ru-RU" sz="2400" i="1" dirty="0" err="1" smtClean="0">
                <a:solidFill>
                  <a:srgbClr val="FF0000"/>
                </a:solidFill>
                <a:latin typeface="Times New Roman" pitchFamily="18" charset="0"/>
                <a:cs typeface="Times New Roman" pitchFamily="18" charset="0"/>
              </a:rPr>
              <a:t>менш</a:t>
            </a:r>
            <a:r>
              <a:rPr lang="ru-RU" sz="2400" i="1" dirty="0" smtClean="0">
                <a:solidFill>
                  <a:srgbClr val="FF0000"/>
                </a:solidFill>
                <a:latin typeface="Times New Roman" pitchFamily="18" charset="0"/>
                <a:cs typeface="Times New Roman" pitchFamily="18" charset="0"/>
              </a:rPr>
              <a:t> як </a:t>
            </a:r>
            <a:r>
              <a:rPr lang="ru-RU" sz="2400" i="1" dirty="0" err="1" smtClean="0">
                <a:solidFill>
                  <a:srgbClr val="FF0000"/>
                </a:solidFill>
                <a:latin typeface="Times New Roman" pitchFamily="18" charset="0"/>
                <a:cs typeface="Times New Roman" pitchFamily="18" charset="0"/>
              </a:rPr>
              <a:t>двома</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третинами</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від</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конституційного</a:t>
            </a:r>
            <a:r>
              <a:rPr lang="ru-RU" sz="2400" i="1" dirty="0" smtClean="0">
                <a:solidFill>
                  <a:srgbClr val="FF0000"/>
                </a:solidFill>
                <a:latin typeface="Times New Roman" pitchFamily="18" charset="0"/>
                <a:cs typeface="Times New Roman" pitchFamily="18" charset="0"/>
              </a:rPr>
              <a:t> складу </a:t>
            </a:r>
            <a:r>
              <a:rPr lang="ru-RU" sz="2400" i="1" dirty="0" err="1" smtClean="0">
                <a:solidFill>
                  <a:srgbClr val="FF0000"/>
                </a:solidFill>
                <a:latin typeface="Times New Roman" pitchFamily="18" charset="0"/>
                <a:cs typeface="Times New Roman" pitchFamily="18" charset="0"/>
              </a:rPr>
              <a:t>Верховної</a:t>
            </a:r>
            <a:r>
              <a:rPr lang="ru-RU" sz="2400" i="1" dirty="0" smtClean="0">
                <a:solidFill>
                  <a:srgbClr val="FF0000"/>
                </a:solidFill>
                <a:latin typeface="Times New Roman" pitchFamily="18" charset="0"/>
                <a:cs typeface="Times New Roman" pitchFamily="18" charset="0"/>
              </a:rPr>
              <a:t> Ради </a:t>
            </a:r>
            <a:r>
              <a:rPr lang="ru-RU" sz="2400" i="1" dirty="0" err="1" smtClean="0">
                <a:solidFill>
                  <a:srgbClr val="FF0000"/>
                </a:solidFill>
                <a:latin typeface="Times New Roman" pitchFamily="18" charset="0"/>
                <a:cs typeface="Times New Roman" pitchFamily="18" charset="0"/>
              </a:rPr>
              <a:t>України</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і</a:t>
            </a:r>
            <a:r>
              <a:rPr lang="ru-RU" sz="2400" i="1" dirty="0" smtClean="0">
                <a:solidFill>
                  <a:srgbClr val="FF0000"/>
                </a:solidFill>
                <a:latin typeface="Times New Roman" pitchFamily="18" charset="0"/>
                <a:cs typeface="Times New Roman" pitchFamily="18" charset="0"/>
              </a:rPr>
              <a:t>, за </a:t>
            </a:r>
            <a:r>
              <a:rPr lang="ru-RU" sz="2400" i="1" dirty="0" err="1" smtClean="0">
                <a:solidFill>
                  <a:srgbClr val="FF0000"/>
                </a:solidFill>
                <a:latin typeface="Times New Roman" pitchFamily="18" charset="0"/>
                <a:cs typeface="Times New Roman" pitchFamily="18" charset="0"/>
              </a:rPr>
              <a:t>умови</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його</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прийняття</a:t>
            </a:r>
            <a:r>
              <a:rPr lang="ru-RU" sz="2400" i="1" dirty="0" smtClean="0">
                <a:solidFill>
                  <a:srgbClr val="FF0000"/>
                </a:solidFill>
                <a:latin typeface="Times New Roman" pitchFamily="18" charset="0"/>
                <a:cs typeface="Times New Roman" pitchFamily="18" charset="0"/>
              </a:rPr>
              <a:t> не </a:t>
            </a:r>
            <a:r>
              <a:rPr lang="ru-RU" sz="2400" i="1" dirty="0" err="1" smtClean="0">
                <a:solidFill>
                  <a:srgbClr val="FF0000"/>
                </a:solidFill>
                <a:latin typeface="Times New Roman" pitchFamily="18" charset="0"/>
                <a:cs typeface="Times New Roman" pitchFamily="18" charset="0"/>
              </a:rPr>
              <a:t>менш</a:t>
            </a:r>
            <a:r>
              <a:rPr lang="ru-RU" sz="2400" i="1" dirty="0" smtClean="0">
                <a:solidFill>
                  <a:srgbClr val="FF0000"/>
                </a:solidFill>
                <a:latin typeface="Times New Roman" pitchFamily="18" charset="0"/>
                <a:cs typeface="Times New Roman" pitchFamily="18" charset="0"/>
              </a:rPr>
              <a:t> як </a:t>
            </a:r>
            <a:r>
              <a:rPr lang="ru-RU" sz="2400" i="1" dirty="0" err="1" smtClean="0">
                <a:solidFill>
                  <a:srgbClr val="FF0000"/>
                </a:solidFill>
                <a:latin typeface="Times New Roman" pitchFamily="18" charset="0"/>
                <a:cs typeface="Times New Roman" pitchFamily="18" charset="0"/>
              </a:rPr>
              <a:t>двома</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третинами</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від</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конституційного</a:t>
            </a:r>
            <a:r>
              <a:rPr lang="ru-RU" sz="2400" i="1" dirty="0" smtClean="0">
                <a:solidFill>
                  <a:srgbClr val="FF0000"/>
                </a:solidFill>
                <a:latin typeface="Times New Roman" pitchFamily="18" charset="0"/>
                <a:cs typeface="Times New Roman" pitchFamily="18" charset="0"/>
              </a:rPr>
              <a:t> складу </a:t>
            </a:r>
            <a:r>
              <a:rPr lang="ru-RU" sz="2400" i="1" dirty="0" err="1" smtClean="0">
                <a:solidFill>
                  <a:srgbClr val="FF0000"/>
                </a:solidFill>
                <a:latin typeface="Times New Roman" pitchFamily="18" charset="0"/>
                <a:cs typeface="Times New Roman" pitchFamily="18" charset="0"/>
              </a:rPr>
              <a:t>Верховної</a:t>
            </a:r>
            <a:r>
              <a:rPr lang="ru-RU" sz="2400" i="1" dirty="0" smtClean="0">
                <a:solidFill>
                  <a:srgbClr val="FF0000"/>
                </a:solidFill>
                <a:latin typeface="Times New Roman" pitchFamily="18" charset="0"/>
                <a:cs typeface="Times New Roman" pitchFamily="18" charset="0"/>
              </a:rPr>
              <a:t> Ради </a:t>
            </a:r>
            <a:r>
              <a:rPr lang="ru-RU" sz="2400" i="1" dirty="0" err="1" smtClean="0">
                <a:solidFill>
                  <a:srgbClr val="FF0000"/>
                </a:solidFill>
                <a:latin typeface="Times New Roman" pitchFamily="18" charset="0"/>
                <a:cs typeface="Times New Roman" pitchFamily="18" charset="0"/>
              </a:rPr>
              <a:t>України</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затверджується</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всеукраїнським</a:t>
            </a:r>
            <a:r>
              <a:rPr lang="ru-RU" sz="2400" i="1" dirty="0" smtClean="0">
                <a:solidFill>
                  <a:srgbClr val="FF0000"/>
                </a:solidFill>
                <a:latin typeface="Times New Roman" pitchFamily="18" charset="0"/>
                <a:cs typeface="Times New Roman" pitchFamily="18" charset="0"/>
              </a:rPr>
              <a:t> референдумом, </a:t>
            </a:r>
            <a:r>
              <a:rPr lang="ru-RU" sz="2400" i="1" dirty="0" err="1" smtClean="0">
                <a:solidFill>
                  <a:srgbClr val="FF0000"/>
                </a:solidFill>
                <a:latin typeface="Times New Roman" pitchFamily="18" charset="0"/>
                <a:cs typeface="Times New Roman" pitchFamily="18" charset="0"/>
              </a:rPr>
              <a:t>який</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призначається</a:t>
            </a:r>
            <a:r>
              <a:rPr lang="ru-RU" sz="2400" i="1" dirty="0" smtClean="0">
                <a:solidFill>
                  <a:srgbClr val="FF0000"/>
                </a:solidFill>
                <a:latin typeface="Times New Roman" pitchFamily="18" charset="0"/>
                <a:cs typeface="Times New Roman" pitchFamily="18" charset="0"/>
              </a:rPr>
              <a:t> Президентом </a:t>
            </a:r>
            <a:r>
              <a:rPr lang="ru-RU" sz="2400" i="1" dirty="0" err="1" smtClean="0">
                <a:solidFill>
                  <a:srgbClr val="FF0000"/>
                </a:solidFill>
                <a:latin typeface="Times New Roman" pitchFamily="18" charset="0"/>
                <a:cs typeface="Times New Roman" pitchFamily="18" charset="0"/>
              </a:rPr>
              <a:t>України</a:t>
            </a:r>
            <a:r>
              <a:rPr lang="ru-RU" sz="2400" i="1" dirty="0" smtClean="0">
                <a:solidFill>
                  <a:srgbClr val="FF0000"/>
                </a:solidFill>
                <a:latin typeface="Times New Roman" pitchFamily="18" charset="0"/>
                <a:cs typeface="Times New Roman" pitchFamily="18" charset="0"/>
              </a:rPr>
              <a:t> (ч. 1 ст. 156 </a:t>
            </a:r>
            <a:r>
              <a:rPr lang="ru-RU" sz="2400" i="1" dirty="0" err="1" smtClean="0">
                <a:solidFill>
                  <a:srgbClr val="FF0000"/>
                </a:solidFill>
                <a:latin typeface="Times New Roman" pitchFamily="18" charset="0"/>
                <a:cs typeface="Times New Roman" pitchFamily="18" charset="0"/>
              </a:rPr>
              <a:t>Конституції</a:t>
            </a:r>
            <a:r>
              <a:rPr lang="ru-RU" sz="2400" i="1" dirty="0" smtClean="0">
                <a:solidFill>
                  <a:srgbClr val="FF0000"/>
                </a:solidFill>
                <a:latin typeface="Times New Roman" pitchFamily="18" charset="0"/>
                <a:cs typeface="Times New Roman" pitchFamily="18" charset="0"/>
              </a:rPr>
              <a:t> </a:t>
            </a:r>
            <a:r>
              <a:rPr lang="ru-RU" sz="2400" i="1" dirty="0" err="1" smtClean="0">
                <a:solidFill>
                  <a:srgbClr val="FF0000"/>
                </a:solidFill>
                <a:latin typeface="Times New Roman" pitchFamily="18" charset="0"/>
                <a:cs typeface="Times New Roman" pitchFamily="18" charset="0"/>
              </a:rPr>
              <a:t>України</a:t>
            </a:r>
            <a:r>
              <a:rPr lang="ru-RU" sz="2400" i="1" dirty="0" smtClean="0">
                <a:solidFill>
                  <a:srgbClr val="FF0000"/>
                </a:solidFill>
                <a:latin typeface="Times New Roman" pitchFamily="18" charset="0"/>
                <a:cs typeface="Times New Roman" pitchFamily="18" charset="0"/>
              </a:rPr>
              <a:t>)</a:t>
            </a:r>
            <a:endParaRPr lang="uk-UA" sz="2400" i="1" dirty="0">
              <a:solidFill>
                <a:srgbClr val="FF000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normAutofit/>
          </a:bodyPr>
          <a:lstStyle/>
          <a:p>
            <a:pPr algn="just"/>
            <a:r>
              <a:rPr lang="ru-RU" sz="1800" b="1" dirty="0" smtClean="0">
                <a:latin typeface="Times New Roman" pitchFamily="18" charset="0"/>
                <a:cs typeface="Times New Roman" pitchFamily="18" charset="0"/>
              </a:rPr>
              <a:t>У </a:t>
            </a:r>
            <a:r>
              <a:rPr lang="ru-RU" sz="1800" b="1" dirty="0" err="1" smtClean="0">
                <a:latin typeface="Times New Roman" pitchFamily="18" charset="0"/>
                <a:cs typeface="Times New Roman" pitchFamily="18" charset="0"/>
              </a:rPr>
              <a:t>якому</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випадку</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Колегія</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Конституційного</a:t>
            </a:r>
            <a:r>
              <a:rPr lang="ru-RU" sz="1800" b="1" dirty="0" smtClean="0">
                <a:latin typeface="Times New Roman" pitchFamily="18" charset="0"/>
                <a:cs typeface="Times New Roman" pitchFamily="18" charset="0"/>
              </a:rPr>
              <a:t> Суду </a:t>
            </a:r>
            <a:r>
              <a:rPr lang="ru-RU" sz="1800" b="1" dirty="0" err="1" smtClean="0">
                <a:latin typeface="Times New Roman" pitchFamily="18" charset="0"/>
                <a:cs typeface="Times New Roman" pitchFamily="18" charset="0"/>
              </a:rPr>
              <a:t>України</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має</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постановити</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ухвалу</a:t>
            </a:r>
            <a:r>
              <a:rPr lang="ru-RU" sz="1800" b="1" dirty="0" smtClean="0">
                <a:latin typeface="Times New Roman" pitchFamily="18" charset="0"/>
                <a:cs typeface="Times New Roman" pitchFamily="18" charset="0"/>
              </a:rPr>
              <a:t> про </a:t>
            </a:r>
            <a:r>
              <a:rPr lang="ru-RU" sz="1800" b="1" dirty="0" err="1" smtClean="0">
                <a:latin typeface="Times New Roman" pitchFamily="18" charset="0"/>
                <a:cs typeface="Times New Roman" pitchFamily="18" charset="0"/>
              </a:rPr>
              <a:t>відмову</a:t>
            </a:r>
            <a:r>
              <a:rPr lang="ru-RU" sz="1800" b="1" dirty="0" smtClean="0">
                <a:latin typeface="Times New Roman" pitchFamily="18" charset="0"/>
                <a:cs typeface="Times New Roman" pitchFamily="18" charset="0"/>
              </a:rPr>
              <a:t> у </a:t>
            </a:r>
            <a:r>
              <a:rPr lang="ru-RU" sz="1800" b="1" dirty="0" err="1" smtClean="0">
                <a:latin typeface="Times New Roman" pitchFamily="18" charset="0"/>
                <a:cs typeface="Times New Roman" pitchFamily="18" charset="0"/>
              </a:rPr>
              <a:t>відкритті</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конституційного</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провадження</a:t>
            </a:r>
            <a:r>
              <a:rPr lang="ru-RU" sz="1800" b="1" dirty="0" smtClean="0">
                <a:latin typeface="Times New Roman" pitchFamily="18" charset="0"/>
                <a:cs typeface="Times New Roman" pitchFamily="18" charset="0"/>
              </a:rPr>
              <a:t> за </a:t>
            </a:r>
            <a:r>
              <a:rPr lang="ru-RU" sz="1800" b="1" dirty="0" err="1" smtClean="0">
                <a:latin typeface="Times New Roman" pitchFamily="18" charset="0"/>
                <a:cs typeface="Times New Roman" pitchFamily="18" charset="0"/>
              </a:rPr>
              <a:t>конституційною</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скаргою</a:t>
            </a:r>
            <a:r>
              <a:rPr lang="ru-RU" sz="1800" b="1" dirty="0" smtClean="0">
                <a:latin typeface="Times New Roman" pitchFamily="18" charset="0"/>
                <a:cs typeface="Times New Roman" pitchFamily="18" charset="0"/>
              </a:rPr>
              <a:t>?</a:t>
            </a:r>
            <a:endParaRPr lang="uk-UA" sz="18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857364"/>
            <a:ext cx="8229600" cy="4717172"/>
          </a:xfrm>
        </p:spPr>
        <p:txBody>
          <a:bodyPr>
            <a:noAutofit/>
          </a:bodyPr>
          <a:lstStyle/>
          <a:p>
            <a:pPr algn="just"/>
            <a:r>
              <a:rPr lang="ru-RU" sz="1400" dirty="0" smtClean="0">
                <a:latin typeface="Times New Roman" pitchFamily="18" charset="0"/>
                <a:cs typeface="Times New Roman" pitchFamily="18" charset="0"/>
              </a:rPr>
              <a:t>А до </a:t>
            </a:r>
            <a:r>
              <a:rPr lang="ru-RU" sz="1400" dirty="0" err="1" smtClean="0">
                <a:latin typeface="Times New Roman" pitchFamily="18" charset="0"/>
                <a:cs typeface="Times New Roman" pitchFamily="18" charset="0"/>
              </a:rPr>
              <a:t>Конституційного</a:t>
            </a:r>
            <a:r>
              <a:rPr lang="ru-RU" sz="1400" dirty="0" smtClean="0">
                <a:latin typeface="Times New Roman" pitchFamily="18" charset="0"/>
                <a:cs typeface="Times New Roman" pitchFamily="18" charset="0"/>
              </a:rPr>
              <a:t> Суду </a:t>
            </a:r>
            <a:r>
              <a:rPr lang="ru-RU" sz="1400" dirty="0" err="1" smtClean="0">
                <a:latin typeface="Times New Roman" pitchFamily="18" charset="0"/>
                <a:cs typeface="Times New Roman" pitchFamily="18" charset="0"/>
              </a:rPr>
              <a:t>України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звернувся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громадянин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Республіки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Польща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конституційною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скаргою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щодо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відповідності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Конституції</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України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положень</a:t>
            </a:r>
            <a:r>
              <a:rPr lang="ru-RU" sz="1400" dirty="0" smtClean="0">
                <a:latin typeface="Times New Roman" pitchFamily="18" charset="0"/>
                <a:cs typeface="Times New Roman" pitchFamily="18" charset="0"/>
              </a:rPr>
              <a:t> Закону </a:t>
            </a:r>
            <a:r>
              <a:rPr lang="ru-RU" sz="1400" dirty="0" err="1" smtClean="0">
                <a:latin typeface="Times New Roman" pitchFamily="18" charset="0"/>
                <a:cs typeface="Times New Roman" pitchFamily="18" charset="0"/>
              </a:rPr>
              <a:t>України</a:t>
            </a:r>
            <a:r>
              <a:rPr lang="ru-RU" sz="1400" dirty="0" smtClean="0">
                <a:latin typeface="Times New Roman" pitchFamily="18" charset="0"/>
                <a:cs typeface="Times New Roman" pitchFamily="18" charset="0"/>
              </a:rPr>
              <a:t> «Про </a:t>
            </a:r>
            <a:r>
              <a:rPr lang="ru-RU" sz="1400" dirty="0" err="1" smtClean="0">
                <a:latin typeface="Times New Roman" pitchFamily="18" charset="0"/>
                <a:cs typeface="Times New Roman" pitchFamily="18" charset="0"/>
              </a:rPr>
              <a:t>судовий</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збір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застосованого</a:t>
            </a:r>
            <a:r>
              <a:rPr lang="ru-RU" sz="1400" dirty="0" smtClean="0">
                <a:latin typeface="Times New Roman" pitchFamily="18" charset="0"/>
                <a:cs typeface="Times New Roman" pitchFamily="18" charset="0"/>
              </a:rPr>
              <a:t> в остаточному судовому </a:t>
            </a:r>
            <a:r>
              <a:rPr lang="ru-RU" sz="1400" dirty="0" err="1" smtClean="0">
                <a:latin typeface="Times New Roman" pitchFamily="18" charset="0"/>
                <a:cs typeface="Times New Roman" pitchFamily="18" charset="0"/>
              </a:rPr>
              <a:t>рішенні</a:t>
            </a:r>
            <a:r>
              <a:rPr lang="ru-RU" sz="1400" dirty="0" smtClean="0">
                <a:latin typeface="Times New Roman" pitchFamily="18" charset="0"/>
                <a:cs typeface="Times New Roman" pitchFamily="18" charset="0"/>
              </a:rPr>
              <a:t> в </a:t>
            </a:r>
            <a:r>
              <a:rPr lang="ru-RU" sz="1400" dirty="0" err="1" smtClean="0">
                <a:latin typeface="Times New Roman" pitchFamily="18" charset="0"/>
                <a:cs typeface="Times New Roman" pitchFamily="18" charset="0"/>
              </a:rPr>
              <a:t>його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справі</a:t>
            </a:r>
            <a:r>
              <a:rPr lang="ru-RU" sz="1400" dirty="0" smtClean="0">
                <a:latin typeface="Times New Roman" pitchFamily="18" charset="0"/>
                <a:cs typeface="Times New Roman" pitchFamily="18" charset="0"/>
              </a:rPr>
              <a:t>.</a:t>
            </a:r>
          </a:p>
          <a:p>
            <a:pPr algn="just"/>
            <a:r>
              <a:rPr lang="ru-RU" sz="1400" dirty="0" smtClean="0">
                <a:solidFill>
                  <a:srgbClr val="FF0000"/>
                </a:solidFill>
                <a:latin typeface="Times New Roman" pitchFamily="18" charset="0"/>
                <a:cs typeface="Times New Roman" pitchFamily="18" charset="0"/>
              </a:rPr>
              <a:t>Б до </a:t>
            </a:r>
            <a:r>
              <a:rPr lang="ru-RU" sz="1400" dirty="0" err="1" smtClean="0">
                <a:solidFill>
                  <a:srgbClr val="FF0000"/>
                </a:solidFill>
                <a:latin typeface="Times New Roman" pitchFamily="18" charset="0"/>
                <a:cs typeface="Times New Roman" pitchFamily="18" charset="0"/>
              </a:rPr>
              <a:t>Конституційного</a:t>
            </a:r>
            <a:r>
              <a:rPr lang="ru-RU" sz="1400" dirty="0" smtClean="0">
                <a:solidFill>
                  <a:srgbClr val="FF0000"/>
                </a:solidFill>
                <a:latin typeface="Times New Roman" pitchFamily="18" charset="0"/>
                <a:cs typeface="Times New Roman" pitchFamily="18" charset="0"/>
              </a:rPr>
              <a:t> Суду </a:t>
            </a:r>
            <a:r>
              <a:rPr lang="ru-RU" sz="1400" dirty="0" err="1" smtClean="0">
                <a:solidFill>
                  <a:srgbClr val="FF0000"/>
                </a:solidFill>
                <a:latin typeface="Times New Roman" pitchFamily="18" charset="0"/>
                <a:cs typeface="Times New Roman" pitchFamily="18" charset="0"/>
              </a:rPr>
              <a:t>України</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звернулася</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громадянка</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України</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з</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конституційною</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скаргою</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щодо</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офіційного</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тлумачення</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положень</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частин</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першої</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другої</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дев’ятої</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статті</a:t>
            </a:r>
            <a:r>
              <a:rPr lang="ru-RU" sz="1400" dirty="0" smtClean="0">
                <a:solidFill>
                  <a:srgbClr val="FF0000"/>
                </a:solidFill>
                <a:latin typeface="Times New Roman" pitchFamily="18" charset="0"/>
                <a:cs typeface="Times New Roman" pitchFamily="18" charset="0"/>
              </a:rPr>
              <a:t> 129 </a:t>
            </a:r>
            <a:r>
              <a:rPr lang="ru-RU" sz="1400" dirty="0" err="1" smtClean="0">
                <a:solidFill>
                  <a:srgbClr val="FF0000"/>
                </a:solidFill>
                <a:latin typeface="Times New Roman" pitchFamily="18" charset="0"/>
                <a:cs typeface="Times New Roman" pitchFamily="18" charset="0"/>
              </a:rPr>
              <a:t>Конституції</a:t>
            </a:r>
            <a:r>
              <a:rPr lang="ru-RU" sz="1400" dirty="0" smtClean="0">
                <a:solidFill>
                  <a:srgbClr val="FF0000"/>
                </a:solidFill>
                <a:latin typeface="Times New Roman" pitchFamily="18" charset="0"/>
                <a:cs typeface="Times New Roman" pitchFamily="18" charset="0"/>
              </a:rPr>
              <a:t> </a:t>
            </a:r>
            <a:r>
              <a:rPr lang="ru-RU" sz="1400" dirty="0" err="1" smtClean="0">
                <a:solidFill>
                  <a:srgbClr val="FF0000"/>
                </a:solidFill>
                <a:latin typeface="Times New Roman" pitchFamily="18" charset="0"/>
                <a:cs typeface="Times New Roman" pitchFamily="18" charset="0"/>
              </a:rPr>
              <a:t>України</a:t>
            </a:r>
            <a:r>
              <a:rPr lang="ru-RU" sz="1400" dirty="0" smtClean="0">
                <a:solidFill>
                  <a:srgbClr val="FF0000"/>
                </a:solidFill>
                <a:latin typeface="Times New Roman" pitchFamily="18" charset="0"/>
                <a:cs typeface="Times New Roman" pitchFamily="18" charset="0"/>
              </a:rPr>
              <a:t>.</a:t>
            </a:r>
          </a:p>
          <a:p>
            <a:pPr algn="just"/>
            <a:r>
              <a:rPr lang="ru-RU" sz="1400" dirty="0" smtClean="0">
                <a:latin typeface="Times New Roman" pitchFamily="18" charset="0"/>
                <a:cs typeface="Times New Roman" pitchFamily="18" charset="0"/>
              </a:rPr>
              <a:t>В до </a:t>
            </a:r>
            <a:r>
              <a:rPr lang="ru-RU" sz="1400" dirty="0" err="1" smtClean="0">
                <a:latin typeface="Times New Roman" pitchFamily="18" charset="0"/>
                <a:cs typeface="Times New Roman" pitchFamily="18" charset="0"/>
              </a:rPr>
              <a:t>Конституційного</a:t>
            </a:r>
            <a:r>
              <a:rPr lang="ru-RU" sz="1400" dirty="0" smtClean="0">
                <a:latin typeface="Times New Roman" pitchFamily="18" charset="0"/>
                <a:cs typeface="Times New Roman" pitchFamily="18" charset="0"/>
              </a:rPr>
              <a:t> Суду </a:t>
            </a:r>
            <a:r>
              <a:rPr lang="ru-RU" sz="1400" dirty="0" err="1" smtClean="0">
                <a:latin typeface="Times New Roman" pitchFamily="18" charset="0"/>
                <a:cs typeface="Times New Roman" pitchFamily="18" charset="0"/>
              </a:rPr>
              <a:t>України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звернулося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Товариство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обмеженою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відповідальністю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конституційною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скаргою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щодо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визнання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неконституційними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положень</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частини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першої</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статті</a:t>
            </a:r>
            <a:r>
              <a:rPr lang="ru-RU" sz="1400" dirty="0" smtClean="0">
                <a:latin typeface="Times New Roman" pitchFamily="18" charset="0"/>
                <a:cs typeface="Times New Roman" pitchFamily="18" charset="0"/>
              </a:rPr>
              <a:t> 601 </a:t>
            </a:r>
            <a:r>
              <a:rPr lang="ru-RU" sz="1400" dirty="0" err="1" smtClean="0">
                <a:latin typeface="Times New Roman" pitchFamily="18" charset="0"/>
                <a:cs typeface="Times New Roman" pitchFamily="18" charset="0"/>
              </a:rPr>
              <a:t>Цивільного</a:t>
            </a:r>
            <a:r>
              <a:rPr lang="ru-RU" sz="1400" dirty="0" smtClean="0">
                <a:latin typeface="Times New Roman" pitchFamily="18" charset="0"/>
                <a:cs typeface="Times New Roman" pitchFamily="18" charset="0"/>
              </a:rPr>
              <a:t> кодексу </a:t>
            </a:r>
            <a:r>
              <a:rPr lang="ru-RU" sz="1400" dirty="0" err="1" smtClean="0">
                <a:latin typeface="Times New Roman" pitchFamily="18" charset="0"/>
                <a:cs typeface="Times New Roman" pitchFamily="18" charset="0"/>
              </a:rPr>
              <a:t>України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застосованих</a:t>
            </a:r>
            <a:r>
              <a:rPr lang="ru-RU" sz="1400" dirty="0" smtClean="0">
                <a:latin typeface="Times New Roman" pitchFamily="18" charset="0"/>
                <a:cs typeface="Times New Roman" pitchFamily="18" charset="0"/>
              </a:rPr>
              <a:t> у остаточному судовому </a:t>
            </a:r>
            <a:r>
              <a:rPr lang="ru-RU" sz="1400" dirty="0" err="1" smtClean="0">
                <a:latin typeface="Times New Roman" pitchFamily="18" charset="0"/>
                <a:cs typeface="Times New Roman" pitchFamily="18" charset="0"/>
              </a:rPr>
              <a:t>рішенні</a:t>
            </a:r>
            <a:r>
              <a:rPr lang="ru-RU" sz="1400" dirty="0" smtClean="0">
                <a:latin typeface="Times New Roman" pitchFamily="18" charset="0"/>
                <a:cs typeface="Times New Roman" pitchFamily="18" charset="0"/>
              </a:rPr>
              <a:t> у </a:t>
            </a:r>
            <a:r>
              <a:rPr lang="ru-RU" sz="1400" dirty="0" err="1" smtClean="0">
                <a:latin typeface="Times New Roman" pitchFamily="18" charset="0"/>
                <a:cs typeface="Times New Roman" pitchFamily="18" charset="0"/>
              </a:rPr>
              <a:t>його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справі</a:t>
            </a:r>
            <a:r>
              <a:rPr lang="ru-RU" sz="1400" dirty="0" smtClean="0">
                <a:latin typeface="Times New Roman" pitchFamily="18" charset="0"/>
                <a:cs typeface="Times New Roman" pitchFamily="18" charset="0"/>
              </a:rPr>
              <a:t>.</a:t>
            </a:r>
          </a:p>
          <a:p>
            <a:pPr algn="just"/>
            <a:r>
              <a:rPr lang="ru-RU" sz="1400" dirty="0" smtClean="0">
                <a:latin typeface="Times New Roman" pitchFamily="18" charset="0"/>
                <a:cs typeface="Times New Roman" pitchFamily="18" charset="0"/>
              </a:rPr>
              <a:t>Г до </a:t>
            </a:r>
            <a:r>
              <a:rPr lang="ru-RU" sz="1400" dirty="0" err="1" smtClean="0">
                <a:latin typeface="Times New Roman" pitchFamily="18" charset="0"/>
                <a:cs typeface="Times New Roman" pitchFamily="18" charset="0"/>
              </a:rPr>
              <a:t>Конституційного</a:t>
            </a:r>
            <a:r>
              <a:rPr lang="ru-RU" sz="1400" dirty="0" smtClean="0">
                <a:latin typeface="Times New Roman" pitchFamily="18" charset="0"/>
                <a:cs typeface="Times New Roman" pitchFamily="18" charset="0"/>
              </a:rPr>
              <a:t> Суду </a:t>
            </a:r>
            <a:r>
              <a:rPr lang="ru-RU" sz="1400" dirty="0" err="1" smtClean="0">
                <a:latin typeface="Times New Roman" pitchFamily="18" charset="0"/>
                <a:cs typeface="Times New Roman" pitchFamily="18" charset="0"/>
              </a:rPr>
              <a:t>України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звернулась</a:t>
            </a:r>
            <a:r>
              <a:rPr lang="ru-RU" sz="1400" dirty="0" smtClean="0">
                <a:latin typeface="Times New Roman" pitchFamily="18" charset="0"/>
                <a:cs typeface="Times New Roman" pitchFamily="18" charset="0"/>
              </a:rPr>
              <a:t> особа без </a:t>
            </a:r>
            <a:r>
              <a:rPr lang="ru-RU" sz="1400" dirty="0" err="1" smtClean="0">
                <a:latin typeface="Times New Roman" pitchFamily="18" charset="0"/>
                <a:cs typeface="Times New Roman" pitchFamily="18" charset="0"/>
              </a:rPr>
              <a:t>громадянства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конституційною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скаргою</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щодо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визнання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неконституційними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положень</a:t>
            </a:r>
            <a:r>
              <a:rPr lang="ru-RU" sz="1400" dirty="0" smtClean="0">
                <a:latin typeface="Times New Roman" pitchFamily="18" charset="0"/>
                <a:cs typeface="Times New Roman" pitchFamily="18" charset="0"/>
              </a:rPr>
              <a:t> Закону </a:t>
            </a:r>
            <a:r>
              <a:rPr lang="ru-RU" sz="1400" dirty="0" err="1" smtClean="0">
                <a:latin typeface="Times New Roman" pitchFamily="18" charset="0"/>
                <a:cs typeface="Times New Roman" pitchFamily="18" charset="0"/>
              </a:rPr>
              <a:t>України</a:t>
            </a:r>
            <a:r>
              <a:rPr lang="ru-RU" sz="1400" dirty="0" smtClean="0">
                <a:latin typeface="Times New Roman" pitchFamily="18" charset="0"/>
                <a:cs typeface="Times New Roman" pitchFamily="18" charset="0"/>
              </a:rPr>
              <a:t> «Про </a:t>
            </a:r>
            <a:r>
              <a:rPr lang="ru-RU" sz="1400" dirty="0" err="1" smtClean="0">
                <a:latin typeface="Times New Roman" pitchFamily="18" charset="0"/>
                <a:cs typeface="Times New Roman" pitchFamily="18" charset="0"/>
              </a:rPr>
              <a:t>оренду</a:t>
            </a:r>
            <a:r>
              <a:rPr lang="ru-RU" sz="1400" dirty="0" smtClean="0">
                <a:latin typeface="Times New Roman" pitchFamily="18" charset="0"/>
                <a:cs typeface="Times New Roman" pitchFamily="18" charset="0"/>
              </a:rPr>
              <a:t> державного та </a:t>
            </a:r>
            <a:r>
              <a:rPr lang="ru-RU" sz="1400" dirty="0" err="1" smtClean="0">
                <a:latin typeface="Times New Roman" pitchFamily="18" charset="0"/>
                <a:cs typeface="Times New Roman" pitchFamily="18" charset="0"/>
              </a:rPr>
              <a:t>комунального</a:t>
            </a:r>
            <a:r>
              <a:rPr lang="ru-RU" sz="1400" dirty="0" smtClean="0">
                <a:latin typeface="Times New Roman" pitchFamily="18" charset="0"/>
                <a:cs typeface="Times New Roman" pitchFamily="18" charset="0"/>
              </a:rPr>
              <a:t> майна», </a:t>
            </a:r>
            <a:r>
              <a:rPr lang="ru-RU" sz="1400" dirty="0" err="1" smtClean="0">
                <a:latin typeface="Times New Roman" pitchFamily="18" charset="0"/>
                <a:cs typeface="Times New Roman" pitchFamily="18" charset="0"/>
              </a:rPr>
              <a:t>застосованого</a:t>
            </a:r>
            <a:r>
              <a:rPr lang="ru-RU" sz="1400" dirty="0" smtClean="0">
                <a:latin typeface="Times New Roman" pitchFamily="18" charset="0"/>
                <a:cs typeface="Times New Roman" pitchFamily="18" charset="0"/>
              </a:rPr>
              <a:t> в остаточному судовому </a:t>
            </a:r>
            <a:r>
              <a:rPr lang="ru-RU" sz="1400" dirty="0" err="1" smtClean="0">
                <a:latin typeface="Times New Roman" pitchFamily="18" charset="0"/>
                <a:cs typeface="Times New Roman" pitchFamily="18" charset="0"/>
              </a:rPr>
              <a:t>рішенні</a:t>
            </a:r>
            <a:r>
              <a:rPr lang="ru-RU" sz="1400" dirty="0" smtClean="0">
                <a:latin typeface="Times New Roman" pitchFamily="18" charset="0"/>
                <a:cs typeface="Times New Roman" pitchFamily="18" charset="0"/>
              </a:rPr>
              <a:t> в </a:t>
            </a:r>
            <a:r>
              <a:rPr lang="ru-RU" sz="1400" dirty="0" err="1" smtClean="0">
                <a:latin typeface="Times New Roman" pitchFamily="18" charset="0"/>
                <a:cs typeface="Times New Roman" pitchFamily="18" charset="0"/>
              </a:rPr>
              <a:t>її</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справі</a:t>
            </a:r>
            <a:r>
              <a:rPr lang="ru-RU" sz="1400" dirty="0" smtClean="0">
                <a:latin typeface="Times New Roman" pitchFamily="18" charset="0"/>
                <a:cs typeface="Times New Roman" pitchFamily="18" charset="0"/>
              </a:rPr>
              <a:t>.</a:t>
            </a:r>
          </a:p>
          <a:p>
            <a:endParaRPr lang="uk-UA" sz="1600" dirty="0" smtClean="0">
              <a:latin typeface="Times New Roman" pitchFamily="18" charset="0"/>
              <a:cs typeface="Times New Roman" pitchFamily="18" charset="0"/>
            </a:endParaRPr>
          </a:p>
          <a:p>
            <a:pPr algn="just"/>
            <a:r>
              <a:rPr lang="ru-RU" sz="1600" i="1" dirty="0" err="1" smtClean="0">
                <a:solidFill>
                  <a:srgbClr val="FF0000"/>
                </a:solidFill>
                <a:latin typeface="Times New Roman" pitchFamily="18" charset="0"/>
                <a:cs typeface="Times New Roman" pitchFamily="18" charset="0"/>
              </a:rPr>
              <a:t>Конституційною</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скаргою</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є</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подане</a:t>
            </a:r>
            <a:r>
              <a:rPr lang="ru-RU" sz="1600" i="1" dirty="0" smtClean="0">
                <a:solidFill>
                  <a:srgbClr val="FF0000"/>
                </a:solidFill>
                <a:latin typeface="Times New Roman" pitchFamily="18" charset="0"/>
                <a:cs typeface="Times New Roman" pitchFamily="18" charset="0"/>
              </a:rPr>
              <a:t> до Суду </a:t>
            </a:r>
            <a:r>
              <a:rPr lang="ru-RU" sz="1600" i="1" dirty="0" err="1" smtClean="0">
                <a:solidFill>
                  <a:srgbClr val="FF0000"/>
                </a:solidFill>
                <a:latin typeface="Times New Roman" pitchFamily="18" charset="0"/>
                <a:cs typeface="Times New Roman" pitchFamily="18" charset="0"/>
              </a:rPr>
              <a:t>письмове</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клопотання</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щодо</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перевірки</a:t>
            </a:r>
            <a:r>
              <a:rPr lang="ru-RU" sz="1600" i="1" dirty="0" smtClean="0">
                <a:solidFill>
                  <a:srgbClr val="FF0000"/>
                </a:solidFill>
                <a:latin typeface="Times New Roman" pitchFamily="18" charset="0"/>
                <a:cs typeface="Times New Roman" pitchFamily="18" charset="0"/>
              </a:rPr>
              <a:t> на </a:t>
            </a:r>
            <a:r>
              <a:rPr lang="ru-RU" sz="1600" i="1" dirty="0" err="1" smtClean="0">
                <a:solidFill>
                  <a:srgbClr val="FF0000"/>
                </a:solidFill>
                <a:latin typeface="Times New Roman" pitchFamily="18" charset="0"/>
                <a:cs typeface="Times New Roman" pitchFamily="18" charset="0"/>
              </a:rPr>
              <a:t>відповідність</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hlinkClick r:id="rId2"/>
              </a:rPr>
              <a:t>Конституції</a:t>
            </a:r>
            <a:r>
              <a:rPr lang="ru-RU" sz="1600" i="1" dirty="0" smtClean="0">
                <a:solidFill>
                  <a:srgbClr val="FF0000"/>
                </a:solidFill>
                <a:latin typeface="Times New Roman" pitchFamily="18" charset="0"/>
                <a:cs typeface="Times New Roman" pitchFamily="18" charset="0"/>
                <a:hlinkClick r:id="rId2"/>
              </a:rPr>
              <a:t> </a:t>
            </a:r>
            <a:r>
              <a:rPr lang="ru-RU" sz="1600" i="1" dirty="0" err="1" smtClean="0">
                <a:solidFill>
                  <a:srgbClr val="FF0000"/>
                </a:solidFill>
                <a:latin typeface="Times New Roman" pitchFamily="18" charset="0"/>
                <a:cs typeface="Times New Roman" pitchFamily="18" charset="0"/>
                <a:hlinkClick r:id="rId2"/>
              </a:rPr>
              <a:t>України</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конституційність</a:t>
            </a:r>
            <a:r>
              <a:rPr lang="ru-RU" sz="1600" i="1" dirty="0" smtClean="0">
                <a:solidFill>
                  <a:srgbClr val="FF0000"/>
                </a:solidFill>
                <a:latin typeface="Times New Roman" pitchFamily="18" charset="0"/>
                <a:cs typeface="Times New Roman" pitchFamily="18" charset="0"/>
              </a:rPr>
              <a:t>) закону </a:t>
            </a:r>
            <a:r>
              <a:rPr lang="ru-RU" sz="1600" i="1" dirty="0" err="1" smtClean="0">
                <a:solidFill>
                  <a:srgbClr val="FF0000"/>
                </a:solidFill>
                <a:latin typeface="Times New Roman" pitchFamily="18" charset="0"/>
                <a:cs typeface="Times New Roman" pitchFamily="18" charset="0"/>
              </a:rPr>
              <a:t>України</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його</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окремих</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положень</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що</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застосований</a:t>
            </a:r>
            <a:r>
              <a:rPr lang="ru-RU" sz="1600" i="1" dirty="0" smtClean="0">
                <a:solidFill>
                  <a:srgbClr val="FF0000"/>
                </a:solidFill>
                <a:latin typeface="Times New Roman" pitchFamily="18" charset="0"/>
                <a:cs typeface="Times New Roman" pitchFamily="18" charset="0"/>
              </a:rPr>
              <a:t> в остаточному судовому </a:t>
            </a:r>
            <a:r>
              <a:rPr lang="ru-RU" sz="1600" i="1" dirty="0" err="1" smtClean="0">
                <a:solidFill>
                  <a:srgbClr val="FF0000"/>
                </a:solidFill>
                <a:latin typeface="Times New Roman" pitchFamily="18" charset="0"/>
                <a:cs typeface="Times New Roman" pitchFamily="18" charset="0"/>
              </a:rPr>
              <a:t>рішенні</a:t>
            </a:r>
            <a:r>
              <a:rPr lang="ru-RU" sz="1600" i="1" dirty="0" smtClean="0">
                <a:solidFill>
                  <a:srgbClr val="FF0000"/>
                </a:solidFill>
                <a:latin typeface="Times New Roman" pitchFamily="18" charset="0"/>
                <a:cs typeface="Times New Roman" pitchFamily="18" charset="0"/>
              </a:rPr>
              <a:t> у </a:t>
            </a:r>
            <a:r>
              <a:rPr lang="ru-RU" sz="1600" i="1" dirty="0" err="1" smtClean="0">
                <a:solidFill>
                  <a:srgbClr val="FF0000"/>
                </a:solidFill>
                <a:latin typeface="Times New Roman" pitchFamily="18" charset="0"/>
                <a:cs typeface="Times New Roman" pitchFamily="18" charset="0"/>
              </a:rPr>
              <a:t>справі</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суб’єкта</a:t>
            </a:r>
            <a:r>
              <a:rPr lang="ru-RU" sz="1600" i="1" dirty="0" smtClean="0">
                <a:solidFill>
                  <a:srgbClr val="FF0000"/>
                </a:solidFill>
                <a:latin typeface="Times New Roman" pitchFamily="18" charset="0"/>
                <a:cs typeface="Times New Roman" pitchFamily="18" charset="0"/>
              </a:rPr>
              <a:t> права на </a:t>
            </a:r>
            <a:r>
              <a:rPr lang="ru-RU" sz="1600" i="1" dirty="0" err="1" smtClean="0">
                <a:solidFill>
                  <a:srgbClr val="FF0000"/>
                </a:solidFill>
                <a:latin typeface="Times New Roman" pitchFamily="18" charset="0"/>
                <a:cs typeface="Times New Roman" pitchFamily="18" charset="0"/>
              </a:rPr>
              <a:t>конституційну</a:t>
            </a:r>
            <a:r>
              <a:rPr lang="ru-RU" sz="1600" i="1" dirty="0" smtClean="0">
                <a:solidFill>
                  <a:srgbClr val="FF0000"/>
                </a:solidFill>
                <a:latin typeface="Times New Roman" pitchFamily="18" charset="0"/>
                <a:cs typeface="Times New Roman" pitchFamily="18" charset="0"/>
              </a:rPr>
              <a:t> </a:t>
            </a:r>
            <a:r>
              <a:rPr lang="ru-RU" sz="1600" i="1" dirty="0" err="1" smtClean="0">
                <a:solidFill>
                  <a:srgbClr val="FF0000"/>
                </a:solidFill>
                <a:latin typeface="Times New Roman" pitchFamily="18" charset="0"/>
                <a:cs typeface="Times New Roman" pitchFamily="18" charset="0"/>
              </a:rPr>
              <a:t>скаргу</a:t>
            </a:r>
            <a:r>
              <a:rPr lang="ru-RU" sz="1600" i="1" dirty="0" smtClean="0">
                <a:solidFill>
                  <a:srgbClr val="FF0000"/>
                </a:solidFill>
                <a:latin typeface="Times New Roman" pitchFamily="18" charset="0"/>
                <a:cs typeface="Times New Roman" pitchFamily="18" charset="0"/>
              </a:rPr>
              <a:t> (ч. 1 ст. 55 ЗУ «Про </a:t>
            </a:r>
            <a:r>
              <a:rPr lang="ru-RU" sz="1600" i="1" dirty="0" err="1" smtClean="0">
                <a:solidFill>
                  <a:srgbClr val="FF0000"/>
                </a:solidFill>
                <a:latin typeface="Times New Roman" pitchFamily="18" charset="0"/>
                <a:cs typeface="Times New Roman" pitchFamily="18" charset="0"/>
              </a:rPr>
              <a:t>Конституційний</a:t>
            </a:r>
            <a:r>
              <a:rPr lang="ru-RU" sz="1600" i="1" dirty="0" smtClean="0">
                <a:solidFill>
                  <a:srgbClr val="FF0000"/>
                </a:solidFill>
                <a:latin typeface="Times New Roman" pitchFamily="18" charset="0"/>
                <a:cs typeface="Times New Roman" pitchFamily="18" charset="0"/>
              </a:rPr>
              <a:t> Суд </a:t>
            </a:r>
            <a:r>
              <a:rPr lang="ru-RU" sz="1600" i="1" dirty="0" err="1" smtClean="0">
                <a:solidFill>
                  <a:srgbClr val="FF0000"/>
                </a:solidFill>
                <a:latin typeface="Times New Roman" pitchFamily="18" charset="0"/>
                <a:cs typeface="Times New Roman" pitchFamily="18" charset="0"/>
              </a:rPr>
              <a:t>України</a:t>
            </a:r>
            <a:r>
              <a:rPr lang="ru-RU" sz="1600" i="1" dirty="0" smtClean="0">
                <a:solidFill>
                  <a:srgbClr val="FF0000"/>
                </a:solidFill>
                <a:latin typeface="Times New Roman" pitchFamily="18" charset="0"/>
                <a:cs typeface="Times New Roman" pitchFamily="18" charset="0"/>
              </a:rPr>
              <a:t>»).</a:t>
            </a:r>
          </a:p>
          <a:p>
            <a:pPr algn="just">
              <a:buNone/>
            </a:pPr>
            <a:r>
              <a:rPr lang="uk-UA" sz="1600" i="1" dirty="0" smtClean="0">
                <a:solidFill>
                  <a:srgbClr val="FF0000"/>
                </a:solidFill>
                <a:latin typeface="Times New Roman" pitchFamily="18" charset="0"/>
                <a:cs typeface="Times New Roman" pitchFamily="18" charset="0"/>
              </a:rPr>
              <a:t>     Формою звернення до КСУ з питань офіційного тлумачення Конституції України є конституційне подання. Громадяни не є </a:t>
            </a:r>
            <a:r>
              <a:rPr lang="uk-UA" sz="1600" i="1" dirty="0" err="1" smtClean="0">
                <a:solidFill>
                  <a:srgbClr val="FF0000"/>
                </a:solidFill>
                <a:latin typeface="Times New Roman" pitchFamily="18" charset="0"/>
                <a:cs typeface="Times New Roman" pitchFamily="18" charset="0"/>
              </a:rPr>
              <a:t>суб</a:t>
            </a:r>
            <a:r>
              <a:rPr lang="en-US" sz="1600" i="1" dirty="0" smtClean="0">
                <a:solidFill>
                  <a:srgbClr val="FF0000"/>
                </a:solidFill>
                <a:latin typeface="Times New Roman" pitchFamily="18" charset="0"/>
                <a:cs typeface="Times New Roman" pitchFamily="18" charset="0"/>
              </a:rPr>
              <a:t>’</a:t>
            </a:r>
            <a:r>
              <a:rPr lang="uk-UA" sz="1600" i="1" dirty="0" err="1" smtClean="0">
                <a:solidFill>
                  <a:srgbClr val="FF0000"/>
                </a:solidFill>
                <a:latin typeface="Times New Roman" pitchFamily="18" charset="0"/>
                <a:cs typeface="Times New Roman" pitchFamily="18" charset="0"/>
              </a:rPr>
              <a:t>єктами</a:t>
            </a:r>
            <a:r>
              <a:rPr lang="uk-UA" sz="1600" i="1" dirty="0" smtClean="0">
                <a:solidFill>
                  <a:srgbClr val="FF0000"/>
                </a:solidFill>
                <a:latin typeface="Times New Roman" pitchFamily="18" charset="0"/>
                <a:cs typeface="Times New Roman" pitchFamily="18" charset="0"/>
              </a:rPr>
              <a:t> права на конституційне подання</a:t>
            </a:r>
            <a:endParaRPr lang="uk-UA" sz="1600" i="1" dirty="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285884"/>
          </a:xfrm>
        </p:spPr>
        <p:txBody>
          <a:bodyPr>
            <a:noAutofit/>
          </a:bodyPr>
          <a:lstStyle/>
          <a:p>
            <a:pPr algn="just"/>
            <a:r>
              <a:rPr lang="ru-RU" sz="2000" b="1" dirty="0" err="1" smtClean="0">
                <a:latin typeface="Times New Roman" pitchFamily="18" charset="0"/>
                <a:cs typeface="Times New Roman" pitchFamily="18" charset="0"/>
              </a:rPr>
              <a:t>Під</a:t>
            </a:r>
            <a:r>
              <a:rPr lang="ru-RU" sz="2000" b="1" dirty="0" smtClean="0">
                <a:latin typeface="Times New Roman" pitchFamily="18" charset="0"/>
                <a:cs typeface="Times New Roman" pitchFamily="18" charset="0"/>
              </a:rPr>
              <a:t> час </a:t>
            </a:r>
            <a:r>
              <a:rPr lang="ru-RU" sz="2000" b="1" dirty="0" err="1" smtClean="0">
                <a:latin typeface="Times New Roman" pitchFamily="18" charset="0"/>
                <a:cs typeface="Times New Roman" pitchFamily="18" charset="0"/>
              </a:rPr>
              <a:t>розгляду</a:t>
            </a:r>
            <a:r>
              <a:rPr lang="ru-RU" sz="2000" b="1" dirty="0" smtClean="0">
                <a:latin typeface="Times New Roman" pitchFamily="18" charset="0"/>
                <a:cs typeface="Times New Roman" pitchFamily="18" charset="0"/>
              </a:rPr>
              <a:t> Сенатом </a:t>
            </a:r>
            <a:r>
              <a:rPr lang="ru-RU" sz="2000" b="1" dirty="0" err="1" smtClean="0">
                <a:latin typeface="Times New Roman" pitchFamily="18" charset="0"/>
                <a:cs typeface="Times New Roman" pitchFamily="18" charset="0"/>
              </a:rPr>
              <a:t>Конституційного</a:t>
            </a:r>
            <a:r>
              <a:rPr lang="ru-RU" sz="2000" b="1" dirty="0" smtClean="0">
                <a:latin typeface="Times New Roman" pitchFamily="18" charset="0"/>
                <a:cs typeface="Times New Roman" pitchFamily="18" charset="0"/>
              </a:rPr>
              <a:t> Суду </a:t>
            </a:r>
            <a:r>
              <a:rPr lang="ru-RU" sz="2000" b="1" dirty="0" err="1" smtClean="0">
                <a:latin typeface="Times New Roman" pitchFamily="18" charset="0"/>
                <a:cs typeface="Times New Roman" pitchFamily="18" charset="0"/>
              </a:rPr>
              <a:t>України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справи</a:t>
            </a:r>
            <a:r>
              <a:rPr lang="ru-RU" sz="2000" b="1" dirty="0" smtClean="0">
                <a:latin typeface="Times New Roman" pitchFamily="18" charset="0"/>
                <a:cs typeface="Times New Roman" pitchFamily="18" charset="0"/>
              </a:rPr>
              <a:t> за </a:t>
            </a:r>
            <a:r>
              <a:rPr lang="ru-RU" sz="2000" b="1" dirty="0" err="1" smtClean="0">
                <a:latin typeface="Times New Roman" pitchFamily="18" charset="0"/>
                <a:cs typeface="Times New Roman" pitchFamily="18" charset="0"/>
              </a:rPr>
              <a:t>конституційною</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скаргою</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виникла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необхідність</a:t>
            </a:r>
            <a:r>
              <a:rPr lang="ru-RU" sz="2000" b="1" dirty="0" smtClean="0">
                <a:latin typeface="Times New Roman" pitchFamily="18" charset="0"/>
                <a:cs typeface="Times New Roman" pitchFamily="18" charset="0"/>
              </a:rPr>
              <a:t> в </a:t>
            </a:r>
            <a:r>
              <a:rPr lang="ru-RU" sz="2000" b="1" dirty="0" err="1" smtClean="0">
                <a:latin typeface="Times New Roman" pitchFamily="18" charset="0"/>
                <a:cs typeface="Times New Roman" pitchFamily="18" charset="0"/>
              </a:rPr>
              <a:t>офіційному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тлумаченні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Конституції</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України</a:t>
            </a:r>
            <a:r>
              <a:rPr lang="ru-RU" sz="2000" b="1" dirty="0" smtClean="0">
                <a:latin typeface="Times New Roman" pitchFamily="18" charset="0"/>
                <a:cs typeface="Times New Roman" pitchFamily="18" charset="0"/>
              </a:rPr>
              <a:t>. Яке </a:t>
            </a:r>
            <a:r>
              <a:rPr lang="ru-RU" sz="2000" b="1" dirty="0" err="1" smtClean="0">
                <a:latin typeface="Times New Roman" pitchFamily="18" charset="0"/>
                <a:cs typeface="Times New Roman" pitchFamily="18" charset="0"/>
              </a:rPr>
              <a:t>рішення</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може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ухвалити</a:t>
            </a:r>
            <a:r>
              <a:rPr lang="ru-RU" sz="2000" b="1" dirty="0" smtClean="0">
                <a:latin typeface="Times New Roman" pitchFamily="18" charset="0"/>
                <a:cs typeface="Times New Roman" pitchFamily="18" charset="0"/>
              </a:rPr>
              <a:t> Сенат </a:t>
            </a:r>
            <a:r>
              <a:rPr lang="ru-RU" sz="2000" b="1" dirty="0" err="1" smtClean="0">
                <a:latin typeface="Times New Roman" pitchFamily="18" charset="0"/>
                <a:cs typeface="Times New Roman" pitchFamily="18" charset="0"/>
              </a:rPr>
              <a:t>Конституційного</a:t>
            </a:r>
            <a:r>
              <a:rPr lang="ru-RU" sz="2000" b="1" dirty="0" smtClean="0">
                <a:latin typeface="Times New Roman" pitchFamily="18" charset="0"/>
                <a:cs typeface="Times New Roman" pitchFamily="18" charset="0"/>
              </a:rPr>
              <a:t> Суду </a:t>
            </a:r>
            <a:r>
              <a:rPr lang="ru-RU" sz="2000" b="1" dirty="0" err="1" smtClean="0">
                <a:latin typeface="Times New Roman" pitchFamily="18" charset="0"/>
                <a:cs typeface="Times New Roman" pitchFamily="18" charset="0"/>
              </a:rPr>
              <a:t>України</a:t>
            </a:r>
            <a:r>
              <a:rPr lang="ru-RU" sz="2000" b="1" dirty="0" smtClean="0">
                <a:latin typeface="Times New Roman" pitchFamily="18" charset="0"/>
                <a:cs typeface="Times New Roman" pitchFamily="18" charset="0"/>
              </a:rPr>
              <a:t> за таких </a:t>
            </a:r>
            <a:r>
              <a:rPr lang="ru-RU" sz="2000" b="1" dirty="0" err="1" smtClean="0">
                <a:latin typeface="Times New Roman" pitchFamily="18" charset="0"/>
                <a:cs typeface="Times New Roman" pitchFamily="18" charset="0"/>
              </a:rPr>
              <a:t>обставин</a:t>
            </a:r>
            <a:r>
              <a:rPr lang="ru-RU" sz="2000" b="1" dirty="0" smtClean="0">
                <a:latin typeface="Times New Roman" pitchFamily="18" charset="0"/>
                <a:cs typeface="Times New Roman" pitchFamily="18" charset="0"/>
              </a:rPr>
              <a:t>?</a:t>
            </a:r>
            <a:endParaRPr lang="uk-UA"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000240"/>
            <a:ext cx="8229600" cy="4857760"/>
          </a:xfrm>
        </p:spPr>
        <p:txBody>
          <a:bodyPr>
            <a:normAutofit fontScale="92500"/>
          </a:bodyPr>
          <a:lstStyle/>
          <a:p>
            <a:pPr>
              <a:buNone/>
            </a:pPr>
            <a:r>
              <a:rPr lang="ru-RU" sz="2200" dirty="0" smtClean="0">
                <a:latin typeface="Times New Roman" pitchFamily="18" charset="0"/>
                <a:cs typeface="Times New Roman" pitchFamily="18" charset="0"/>
              </a:rPr>
              <a:t>А </a:t>
            </a:r>
            <a:r>
              <a:rPr lang="ru-RU" sz="2200" dirty="0" err="1" smtClean="0">
                <a:latin typeface="Times New Roman" pitchFamily="18" charset="0"/>
                <a:cs typeface="Times New Roman" pitchFamily="18" charset="0"/>
              </a:rPr>
              <a:t>Постановити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ухвалу</a:t>
            </a:r>
            <a:r>
              <a:rPr lang="ru-RU" sz="2200" dirty="0" smtClean="0">
                <a:latin typeface="Times New Roman" pitchFamily="18" charset="0"/>
                <a:cs typeface="Times New Roman" pitchFamily="18" charset="0"/>
              </a:rPr>
              <a:t> про </a:t>
            </a:r>
            <a:r>
              <a:rPr lang="ru-RU" sz="2200" dirty="0" err="1" smtClean="0">
                <a:latin typeface="Times New Roman" pitchFamily="18" charset="0"/>
                <a:cs typeface="Times New Roman" pitchFamily="18" charset="0"/>
              </a:rPr>
              <a:t>відмову</a:t>
            </a:r>
            <a:r>
              <a:rPr lang="ru-RU" sz="2200" dirty="0" smtClean="0">
                <a:latin typeface="Times New Roman" pitchFamily="18" charset="0"/>
                <a:cs typeface="Times New Roman" pitchFamily="18" charset="0"/>
              </a:rPr>
              <a:t> Сенату </a:t>
            </a:r>
            <a:r>
              <a:rPr lang="ru-RU" sz="2200" dirty="0" err="1" smtClean="0">
                <a:latin typeface="Times New Roman" pitchFamily="18" charset="0"/>
                <a:cs typeface="Times New Roman" pitchFamily="18" charset="0"/>
              </a:rPr>
              <a:t>від</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розгляду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справи</a:t>
            </a:r>
            <a:r>
              <a:rPr lang="ru-RU" sz="2200" dirty="0" smtClean="0">
                <a:latin typeface="Times New Roman" pitchFamily="18" charset="0"/>
                <a:cs typeface="Times New Roman" pitchFamily="18" charset="0"/>
              </a:rPr>
              <a:t> на </a:t>
            </a:r>
            <a:r>
              <a:rPr lang="ru-RU" sz="2200" dirty="0" err="1" smtClean="0">
                <a:latin typeface="Times New Roman" pitchFamily="18" charset="0"/>
                <a:cs typeface="Times New Roman" pitchFamily="18" charset="0"/>
              </a:rPr>
              <a:t>розсуд</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Колегії</a:t>
            </a:r>
            <a:r>
              <a:rPr lang="ru-RU" sz="2200" dirty="0" smtClean="0">
                <a:latin typeface="Times New Roman" pitchFamily="18" charset="0"/>
                <a:cs typeface="Times New Roman" pitchFamily="18" charset="0"/>
              </a:rPr>
              <a:t> в </a:t>
            </a:r>
            <a:r>
              <a:rPr lang="ru-RU" sz="2200" dirty="0" err="1" smtClean="0">
                <a:latin typeface="Times New Roman" pitchFamily="18" charset="0"/>
                <a:cs typeface="Times New Roman" pitchFamily="18" charset="0"/>
              </a:rPr>
              <a:t>будь-який</a:t>
            </a:r>
            <a:r>
              <a:rPr lang="ru-RU" sz="2200" dirty="0" smtClean="0">
                <a:latin typeface="Times New Roman" pitchFamily="18" charset="0"/>
                <a:cs typeface="Times New Roman" pitchFamily="18" charset="0"/>
              </a:rPr>
              <a:t> час до </a:t>
            </a:r>
            <a:r>
              <a:rPr lang="ru-RU" sz="2200" dirty="0" err="1" smtClean="0">
                <a:latin typeface="Times New Roman" pitchFamily="18" charset="0"/>
                <a:cs typeface="Times New Roman" pitchFamily="18" charset="0"/>
              </a:rPr>
              <a:t>постановлення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свого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рішення</a:t>
            </a:r>
            <a:r>
              <a:rPr lang="ru-RU" sz="2200" dirty="0" smtClean="0">
                <a:latin typeface="Times New Roman" pitchFamily="18" charset="0"/>
                <a:cs typeface="Times New Roman" pitchFamily="18" charset="0"/>
              </a:rPr>
              <a:t>.</a:t>
            </a:r>
          </a:p>
          <a:p>
            <a:pPr>
              <a:buNone/>
            </a:pPr>
            <a:r>
              <a:rPr lang="ru-RU" sz="2200" dirty="0" smtClean="0">
                <a:latin typeface="Times New Roman" pitchFamily="18" charset="0"/>
                <a:cs typeface="Times New Roman" pitchFamily="18" charset="0"/>
              </a:rPr>
              <a:t>Б </a:t>
            </a:r>
            <a:r>
              <a:rPr lang="ru-RU" sz="2200" dirty="0" err="1" smtClean="0">
                <a:latin typeface="Times New Roman" pitchFamily="18" charset="0"/>
                <a:cs typeface="Times New Roman" pitchFamily="18" charset="0"/>
              </a:rPr>
              <a:t>Постановити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ухвалу</a:t>
            </a:r>
            <a:r>
              <a:rPr lang="ru-RU" sz="2200" dirty="0" smtClean="0">
                <a:latin typeface="Times New Roman" pitchFamily="18" charset="0"/>
                <a:cs typeface="Times New Roman" pitchFamily="18" charset="0"/>
              </a:rPr>
              <a:t> про </a:t>
            </a:r>
            <a:r>
              <a:rPr lang="ru-RU" sz="2200" dirty="0" err="1" smtClean="0">
                <a:latin typeface="Times New Roman" pitchFamily="18" charset="0"/>
                <a:cs typeface="Times New Roman" pitchFamily="18" charset="0"/>
              </a:rPr>
              <a:t>закриття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конституційного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провадження</a:t>
            </a:r>
            <a:r>
              <a:rPr lang="ru-RU" sz="2200" dirty="0" smtClean="0">
                <a:latin typeface="Times New Roman" pitchFamily="18" charset="0"/>
                <a:cs typeface="Times New Roman" pitchFamily="18" charset="0"/>
              </a:rPr>
              <a:t> у </a:t>
            </a:r>
            <a:r>
              <a:rPr lang="ru-RU" sz="2200" dirty="0" err="1" smtClean="0">
                <a:latin typeface="Times New Roman" pitchFamily="18" charset="0"/>
                <a:cs typeface="Times New Roman" pitchFamily="18" charset="0"/>
              </a:rPr>
              <a:t>справі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зв'язку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із</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відсутністю</a:t>
            </a:r>
            <a:r>
              <a:rPr lang="ru-RU" sz="2200" dirty="0" smtClean="0">
                <a:latin typeface="Times New Roman" pitchFamily="18" charset="0"/>
                <a:cs typeface="Times New Roman" pitchFamily="18" charset="0"/>
              </a:rPr>
              <a:t> в Сенату </a:t>
            </a:r>
            <a:r>
              <a:rPr lang="ru-RU" sz="2200" dirty="0" err="1" smtClean="0">
                <a:latin typeface="Times New Roman" pitchFamily="18" charset="0"/>
                <a:cs typeface="Times New Roman" pitchFamily="18" charset="0"/>
              </a:rPr>
              <a:t>повноваження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здійснювати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офіційне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тлумачення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Конституції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України</a:t>
            </a:r>
            <a:r>
              <a:rPr lang="ru-RU" sz="2200" dirty="0" smtClean="0">
                <a:latin typeface="Times New Roman" pitchFamily="18" charset="0"/>
                <a:cs typeface="Times New Roman" pitchFamily="18" charset="0"/>
              </a:rPr>
              <a:t>.</a:t>
            </a:r>
          </a:p>
          <a:p>
            <a:pPr>
              <a:buNone/>
            </a:pPr>
            <a:r>
              <a:rPr lang="ru-RU" sz="2200" dirty="0" smtClean="0">
                <a:solidFill>
                  <a:srgbClr val="FF0000"/>
                </a:solidFill>
                <a:latin typeface="Times New Roman" pitchFamily="18" charset="0"/>
                <a:cs typeface="Times New Roman" pitchFamily="18" charset="0"/>
              </a:rPr>
              <a:t>В </a:t>
            </a:r>
            <a:r>
              <a:rPr lang="ru-RU" sz="2200" dirty="0" err="1" smtClean="0">
                <a:solidFill>
                  <a:srgbClr val="FF0000"/>
                </a:solidFill>
                <a:latin typeface="Times New Roman" pitchFamily="18" charset="0"/>
                <a:cs typeface="Times New Roman" pitchFamily="18" charset="0"/>
              </a:rPr>
              <a:t>Постановити</a:t>
            </a:r>
            <a:r>
              <a:rPr lang="ru-RU" sz="2200" dirty="0" smtClean="0">
                <a:solidFill>
                  <a:srgbClr val="FF0000"/>
                </a:solidFill>
                <a:latin typeface="Times New Roman" pitchFamily="18" charset="0"/>
                <a:cs typeface="Times New Roman" pitchFamily="18" charset="0"/>
              </a:rPr>
              <a:t> </a:t>
            </a:r>
            <a:r>
              <a:rPr lang="ru-RU" sz="2200" dirty="0" err="1" smtClean="0">
                <a:solidFill>
                  <a:srgbClr val="FF0000"/>
                </a:solidFill>
                <a:latin typeface="Times New Roman" pitchFamily="18" charset="0"/>
                <a:cs typeface="Times New Roman" pitchFamily="18" charset="0"/>
              </a:rPr>
              <a:t>ухвалу</a:t>
            </a:r>
            <a:r>
              <a:rPr lang="ru-RU" sz="2200" dirty="0" smtClean="0">
                <a:solidFill>
                  <a:srgbClr val="FF0000"/>
                </a:solidFill>
                <a:latin typeface="Times New Roman" pitchFamily="18" charset="0"/>
                <a:cs typeface="Times New Roman" pitchFamily="18" charset="0"/>
              </a:rPr>
              <a:t> про </a:t>
            </a:r>
            <a:r>
              <a:rPr lang="ru-RU" sz="2200" dirty="0" err="1" smtClean="0">
                <a:solidFill>
                  <a:srgbClr val="FF0000"/>
                </a:solidFill>
                <a:latin typeface="Times New Roman" pitchFamily="18" charset="0"/>
                <a:cs typeface="Times New Roman" pitchFamily="18" charset="0"/>
              </a:rPr>
              <a:t>відмову</a:t>
            </a:r>
            <a:r>
              <a:rPr lang="ru-RU" sz="2200" dirty="0" smtClean="0">
                <a:solidFill>
                  <a:srgbClr val="FF0000"/>
                </a:solidFill>
                <a:latin typeface="Times New Roman" pitchFamily="18" charset="0"/>
                <a:cs typeface="Times New Roman" pitchFamily="18" charset="0"/>
              </a:rPr>
              <a:t> Сенату </a:t>
            </a:r>
            <a:r>
              <a:rPr lang="ru-RU" sz="2200" dirty="0" err="1" smtClean="0">
                <a:solidFill>
                  <a:srgbClr val="FF0000"/>
                </a:solidFill>
                <a:latin typeface="Times New Roman" pitchFamily="18" charset="0"/>
                <a:cs typeface="Times New Roman" pitchFamily="18" charset="0"/>
              </a:rPr>
              <a:t>від</a:t>
            </a:r>
            <a:r>
              <a:rPr lang="ru-RU" sz="2200" dirty="0" smtClean="0">
                <a:solidFill>
                  <a:srgbClr val="FF0000"/>
                </a:solidFill>
                <a:latin typeface="Times New Roman" pitchFamily="18" charset="0"/>
                <a:cs typeface="Times New Roman" pitchFamily="18" charset="0"/>
              </a:rPr>
              <a:t> </a:t>
            </a:r>
            <a:r>
              <a:rPr lang="ru-RU" sz="2200" dirty="0" err="1" smtClean="0">
                <a:solidFill>
                  <a:srgbClr val="FF0000"/>
                </a:solidFill>
                <a:latin typeface="Times New Roman" pitchFamily="18" charset="0"/>
                <a:cs typeface="Times New Roman" pitchFamily="18" charset="0"/>
              </a:rPr>
              <a:t>розгляду</a:t>
            </a:r>
            <a:r>
              <a:rPr lang="ru-RU" sz="2200" dirty="0" smtClean="0">
                <a:solidFill>
                  <a:srgbClr val="FF0000"/>
                </a:solidFill>
                <a:latin typeface="Times New Roman" pitchFamily="18" charset="0"/>
                <a:cs typeface="Times New Roman" pitchFamily="18" charset="0"/>
              </a:rPr>
              <a:t> </a:t>
            </a:r>
            <a:r>
              <a:rPr lang="ru-RU" sz="2200" dirty="0" err="1" smtClean="0">
                <a:solidFill>
                  <a:srgbClr val="FF0000"/>
                </a:solidFill>
                <a:latin typeface="Times New Roman" pitchFamily="18" charset="0"/>
                <a:cs typeface="Times New Roman" pitchFamily="18" charset="0"/>
              </a:rPr>
              <a:t>справи</a:t>
            </a:r>
            <a:r>
              <a:rPr lang="ru-RU" sz="2200" dirty="0" smtClean="0">
                <a:solidFill>
                  <a:srgbClr val="FF0000"/>
                </a:solidFill>
                <a:latin typeface="Times New Roman" pitchFamily="18" charset="0"/>
                <a:cs typeface="Times New Roman" pitchFamily="18" charset="0"/>
              </a:rPr>
              <a:t> на </a:t>
            </a:r>
            <a:r>
              <a:rPr lang="ru-RU" sz="2200" dirty="0" err="1" smtClean="0">
                <a:solidFill>
                  <a:srgbClr val="FF0000"/>
                </a:solidFill>
                <a:latin typeface="Times New Roman" pitchFamily="18" charset="0"/>
                <a:cs typeface="Times New Roman" pitchFamily="18" charset="0"/>
              </a:rPr>
              <a:t>розсуд</a:t>
            </a:r>
            <a:r>
              <a:rPr lang="ru-RU" sz="2200" dirty="0" smtClean="0">
                <a:solidFill>
                  <a:srgbClr val="FF0000"/>
                </a:solidFill>
                <a:latin typeface="Times New Roman" pitchFamily="18" charset="0"/>
                <a:cs typeface="Times New Roman" pitchFamily="18" charset="0"/>
              </a:rPr>
              <a:t> </a:t>
            </a:r>
            <a:r>
              <a:rPr lang="ru-RU" sz="2200" dirty="0" err="1" smtClean="0">
                <a:solidFill>
                  <a:srgbClr val="FF0000"/>
                </a:solidFill>
                <a:latin typeface="Times New Roman" pitchFamily="18" charset="0"/>
                <a:cs typeface="Times New Roman" pitchFamily="18" charset="0"/>
              </a:rPr>
              <a:t>Великої</a:t>
            </a:r>
            <a:r>
              <a:rPr lang="ru-RU" sz="2200" dirty="0" smtClean="0">
                <a:solidFill>
                  <a:srgbClr val="FF0000"/>
                </a:solidFill>
                <a:latin typeface="Times New Roman" pitchFamily="18" charset="0"/>
                <a:cs typeface="Times New Roman" pitchFamily="18" charset="0"/>
              </a:rPr>
              <a:t> </a:t>
            </a:r>
            <a:r>
              <a:rPr lang="ru-RU" sz="2200" dirty="0" err="1" smtClean="0">
                <a:solidFill>
                  <a:srgbClr val="FF0000"/>
                </a:solidFill>
                <a:latin typeface="Times New Roman" pitchFamily="18" charset="0"/>
                <a:cs typeface="Times New Roman" pitchFamily="18" charset="0"/>
              </a:rPr>
              <a:t>палати</a:t>
            </a:r>
            <a:r>
              <a:rPr lang="ru-RU" sz="2200" dirty="0" smtClean="0">
                <a:solidFill>
                  <a:srgbClr val="FF0000"/>
                </a:solidFill>
                <a:latin typeface="Times New Roman" pitchFamily="18" charset="0"/>
                <a:cs typeface="Times New Roman" pitchFamily="18" charset="0"/>
              </a:rPr>
              <a:t> в </a:t>
            </a:r>
            <a:r>
              <a:rPr lang="ru-RU" sz="2200" dirty="0" err="1" smtClean="0">
                <a:solidFill>
                  <a:srgbClr val="FF0000"/>
                </a:solidFill>
                <a:latin typeface="Times New Roman" pitchFamily="18" charset="0"/>
                <a:cs typeface="Times New Roman" pitchFamily="18" charset="0"/>
              </a:rPr>
              <a:t>будь-який</a:t>
            </a:r>
            <a:r>
              <a:rPr lang="ru-RU" sz="2200" dirty="0" smtClean="0">
                <a:solidFill>
                  <a:srgbClr val="FF0000"/>
                </a:solidFill>
                <a:latin typeface="Times New Roman" pitchFamily="18" charset="0"/>
                <a:cs typeface="Times New Roman" pitchFamily="18" charset="0"/>
              </a:rPr>
              <a:t> час до </a:t>
            </a:r>
            <a:r>
              <a:rPr lang="ru-RU" sz="2200" dirty="0" err="1" smtClean="0">
                <a:solidFill>
                  <a:srgbClr val="FF0000"/>
                </a:solidFill>
                <a:latin typeface="Times New Roman" pitchFamily="18" charset="0"/>
                <a:cs typeface="Times New Roman" pitchFamily="18" charset="0"/>
              </a:rPr>
              <a:t>постановлення</a:t>
            </a:r>
            <a:r>
              <a:rPr lang="ru-RU" sz="2200" dirty="0" smtClean="0">
                <a:solidFill>
                  <a:srgbClr val="FF0000"/>
                </a:solidFill>
                <a:latin typeface="Times New Roman" pitchFamily="18" charset="0"/>
                <a:cs typeface="Times New Roman" pitchFamily="18" charset="0"/>
              </a:rPr>
              <a:t> </a:t>
            </a:r>
            <a:r>
              <a:rPr lang="ru-RU" sz="2200" dirty="0" err="1" smtClean="0">
                <a:solidFill>
                  <a:srgbClr val="FF0000"/>
                </a:solidFill>
                <a:latin typeface="Times New Roman" pitchFamily="18" charset="0"/>
                <a:cs typeface="Times New Roman" pitchFamily="18" charset="0"/>
              </a:rPr>
              <a:t>свого</a:t>
            </a:r>
            <a:r>
              <a:rPr lang="ru-RU" sz="2200" dirty="0" smtClean="0">
                <a:solidFill>
                  <a:srgbClr val="FF0000"/>
                </a:solidFill>
                <a:latin typeface="Times New Roman" pitchFamily="18" charset="0"/>
                <a:cs typeface="Times New Roman" pitchFamily="18" charset="0"/>
              </a:rPr>
              <a:t> </a:t>
            </a:r>
            <a:r>
              <a:rPr lang="ru-RU" sz="2200" dirty="0" err="1" smtClean="0">
                <a:solidFill>
                  <a:srgbClr val="FF0000"/>
                </a:solidFill>
                <a:latin typeface="Times New Roman" pitchFamily="18" charset="0"/>
                <a:cs typeface="Times New Roman" pitchFamily="18" charset="0"/>
              </a:rPr>
              <a:t>рішення</a:t>
            </a:r>
            <a:r>
              <a:rPr lang="ru-RU" sz="2200" dirty="0" smtClean="0">
                <a:solidFill>
                  <a:srgbClr val="FF0000"/>
                </a:solidFill>
                <a:latin typeface="Times New Roman" pitchFamily="18" charset="0"/>
                <a:cs typeface="Times New Roman" pitchFamily="18" charset="0"/>
              </a:rPr>
              <a:t>.</a:t>
            </a:r>
          </a:p>
          <a:p>
            <a:pPr>
              <a:buNone/>
            </a:pPr>
            <a:r>
              <a:rPr lang="ru-RU" sz="2200" dirty="0" smtClean="0">
                <a:latin typeface="Times New Roman" pitchFamily="18" charset="0"/>
                <a:cs typeface="Times New Roman" pitchFamily="18" charset="0"/>
              </a:rPr>
              <a:t>Г </a:t>
            </a:r>
            <a:r>
              <a:rPr lang="ru-RU" sz="2200" dirty="0" err="1" smtClean="0">
                <a:latin typeface="Times New Roman" pitchFamily="18" charset="0"/>
                <a:cs typeface="Times New Roman" pitchFamily="18" charset="0"/>
              </a:rPr>
              <a:t>Постановити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ухвалу</a:t>
            </a:r>
            <a:r>
              <a:rPr lang="ru-RU" sz="2200" dirty="0" smtClean="0">
                <a:latin typeface="Times New Roman" pitchFamily="18" charset="0"/>
                <a:cs typeface="Times New Roman" pitchFamily="18" charset="0"/>
              </a:rPr>
              <a:t> про </a:t>
            </a:r>
            <a:r>
              <a:rPr lang="ru-RU" sz="2200" dirty="0" err="1" smtClean="0">
                <a:latin typeface="Times New Roman" pitchFamily="18" charset="0"/>
                <a:cs typeface="Times New Roman" pitchFamily="18" charset="0"/>
              </a:rPr>
              <a:t>відмову</a:t>
            </a:r>
            <a:r>
              <a:rPr lang="ru-RU" sz="2200" dirty="0" smtClean="0">
                <a:latin typeface="Times New Roman" pitchFamily="18" charset="0"/>
                <a:cs typeface="Times New Roman" pitchFamily="18" charset="0"/>
              </a:rPr>
              <a:t> Сенату </a:t>
            </a:r>
            <a:r>
              <a:rPr lang="ru-RU" sz="2200" dirty="0" err="1" smtClean="0">
                <a:latin typeface="Times New Roman" pitchFamily="18" charset="0"/>
                <a:cs typeface="Times New Roman" pitchFamily="18" charset="0"/>
              </a:rPr>
              <a:t>від</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розгляду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справи</a:t>
            </a:r>
            <a:r>
              <a:rPr lang="ru-RU" sz="2200" dirty="0" smtClean="0">
                <a:latin typeface="Times New Roman" pitchFamily="18" charset="0"/>
                <a:cs typeface="Times New Roman" pitchFamily="18" charset="0"/>
              </a:rPr>
              <a:t> на </a:t>
            </a:r>
            <a:r>
              <a:rPr lang="ru-RU" sz="2200" dirty="0" err="1" smtClean="0">
                <a:latin typeface="Times New Roman" pitchFamily="18" charset="0"/>
                <a:cs typeface="Times New Roman" pitchFamily="18" charset="0"/>
              </a:rPr>
              <a:t>розсуд</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постійної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комісії</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Конституційного</a:t>
            </a:r>
            <a:r>
              <a:rPr lang="ru-RU" sz="2200" dirty="0" smtClean="0">
                <a:latin typeface="Times New Roman" pitchFamily="18" charset="0"/>
                <a:cs typeface="Times New Roman" pitchFamily="18" charset="0"/>
              </a:rPr>
              <a:t> Суду </a:t>
            </a:r>
            <a:r>
              <a:rPr lang="ru-RU" sz="2200" dirty="0" err="1" smtClean="0">
                <a:latin typeface="Times New Roman" pitchFamily="18" charset="0"/>
                <a:cs typeface="Times New Roman" pitchFamily="18" charset="0"/>
              </a:rPr>
              <a:t>України</a:t>
            </a:r>
            <a:r>
              <a:rPr lang="ru-RU" sz="2200" dirty="0" smtClean="0">
                <a:latin typeface="Times New Roman" pitchFamily="18" charset="0"/>
                <a:cs typeface="Times New Roman" pitchFamily="18" charset="0"/>
              </a:rPr>
              <a:t> в </a:t>
            </a:r>
            <a:r>
              <a:rPr lang="ru-RU" sz="2200" dirty="0" err="1" smtClean="0">
                <a:latin typeface="Times New Roman" pitchFamily="18" charset="0"/>
                <a:cs typeface="Times New Roman" pitchFamily="18" charset="0"/>
              </a:rPr>
              <a:t>будь-який</a:t>
            </a:r>
            <a:r>
              <a:rPr lang="ru-RU" sz="2200" dirty="0" smtClean="0">
                <a:latin typeface="Times New Roman" pitchFamily="18" charset="0"/>
                <a:cs typeface="Times New Roman" pitchFamily="18" charset="0"/>
              </a:rPr>
              <a:t> час до </a:t>
            </a:r>
            <a:r>
              <a:rPr lang="ru-RU" sz="2200" dirty="0" err="1" smtClean="0">
                <a:latin typeface="Times New Roman" pitchFamily="18" charset="0"/>
                <a:cs typeface="Times New Roman" pitchFamily="18" charset="0"/>
              </a:rPr>
              <a:t>чи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після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постановлення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свого</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рішення</a:t>
            </a:r>
            <a:r>
              <a:rPr lang="ru-RU" sz="2200" dirty="0" smtClean="0">
                <a:latin typeface="Times New Roman" pitchFamily="18" charset="0"/>
                <a:cs typeface="Times New Roman" pitchFamily="18" charset="0"/>
              </a:rPr>
              <a:t>.</a:t>
            </a:r>
          </a:p>
          <a:p>
            <a:pPr algn="just">
              <a:buNone/>
            </a:pPr>
            <a:r>
              <a:rPr lang="ru-RU" sz="1900"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Якщо</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Суддя-доповідач</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вважає</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що</a:t>
            </a:r>
            <a:r>
              <a:rPr lang="ru-RU" sz="1900" i="1" dirty="0" smtClean="0">
                <a:solidFill>
                  <a:srgbClr val="FF0000"/>
                </a:solidFill>
                <a:latin typeface="Times New Roman" pitchFamily="18" charset="0"/>
                <a:cs typeface="Times New Roman" pitchFamily="18" charset="0"/>
              </a:rPr>
              <a:t> у </a:t>
            </a:r>
            <a:r>
              <a:rPr lang="ru-RU" sz="1900" i="1" dirty="0" err="1" smtClean="0">
                <a:solidFill>
                  <a:srgbClr val="FF0000"/>
                </a:solidFill>
                <a:latin typeface="Times New Roman" pitchFamily="18" charset="0"/>
                <a:cs typeface="Times New Roman" pitchFamily="18" charset="0"/>
              </a:rPr>
              <a:t>відкритому</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конституційному</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провадженні</a:t>
            </a:r>
            <a:r>
              <a:rPr lang="ru-RU" sz="1900" i="1" dirty="0" smtClean="0">
                <a:solidFill>
                  <a:srgbClr val="FF0000"/>
                </a:solidFill>
                <a:latin typeface="Times New Roman" pitchFamily="18" charset="0"/>
                <a:cs typeface="Times New Roman" pitchFamily="18" charset="0"/>
              </a:rPr>
              <a:t> за </a:t>
            </a:r>
            <a:r>
              <a:rPr lang="ru-RU" sz="1900" i="1" dirty="0" err="1" smtClean="0">
                <a:solidFill>
                  <a:srgbClr val="FF0000"/>
                </a:solidFill>
                <a:latin typeface="Times New Roman" pitchFamily="18" charset="0"/>
                <a:cs typeface="Times New Roman" pitchFamily="18" charset="0"/>
              </a:rPr>
              <a:t>конституційною</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скаргою</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існують</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визначені</a:t>
            </a:r>
            <a:r>
              <a:rPr lang="ru-RU" sz="1900" i="1" dirty="0" smtClean="0">
                <a:solidFill>
                  <a:srgbClr val="FF0000"/>
                </a:solidFill>
                <a:latin typeface="Times New Roman" pitchFamily="18" charset="0"/>
                <a:cs typeface="Times New Roman" pitchFamily="18" charset="0"/>
              </a:rPr>
              <a:t> </a:t>
            </a:r>
            <a:r>
              <a:rPr lang="ru-RU" sz="1900" i="1" dirty="0" smtClean="0">
                <a:solidFill>
                  <a:srgbClr val="FF0000"/>
                </a:solidFill>
                <a:latin typeface="Times New Roman" pitchFamily="18" charset="0"/>
                <a:cs typeface="Times New Roman" pitchFamily="18" charset="0"/>
                <a:hlinkClick r:id="rId3"/>
              </a:rPr>
              <a:t>ст. 68</a:t>
            </a:r>
            <a:r>
              <a:rPr lang="ru-RU" sz="1900" i="1" dirty="0" smtClean="0">
                <a:solidFill>
                  <a:srgbClr val="FF0000"/>
                </a:solidFill>
                <a:latin typeface="Times New Roman" pitchFamily="18" charset="0"/>
                <a:cs typeface="Times New Roman" pitchFamily="18" charset="0"/>
              </a:rPr>
              <a:t> Закону </a:t>
            </a:r>
            <a:r>
              <a:rPr lang="ru-RU" sz="1900" i="1" dirty="0" err="1" smtClean="0">
                <a:solidFill>
                  <a:srgbClr val="FF0000"/>
                </a:solidFill>
                <a:latin typeface="Times New Roman" pitchFamily="18" charset="0"/>
                <a:cs typeface="Times New Roman" pitchFamily="18" charset="0"/>
              </a:rPr>
              <a:t>підстави</a:t>
            </a:r>
            <a:r>
              <a:rPr lang="ru-RU" sz="1900" i="1" dirty="0" smtClean="0">
                <a:solidFill>
                  <a:srgbClr val="FF0000"/>
                </a:solidFill>
                <a:latin typeface="Times New Roman" pitchFamily="18" charset="0"/>
                <a:cs typeface="Times New Roman" pitchFamily="18" charset="0"/>
              </a:rPr>
              <a:t> для </a:t>
            </a:r>
            <a:r>
              <a:rPr lang="ru-RU" sz="1900" i="1" dirty="0" err="1" smtClean="0">
                <a:solidFill>
                  <a:srgbClr val="FF0000"/>
                </a:solidFill>
                <a:latin typeface="Times New Roman" pitchFamily="18" charset="0"/>
                <a:cs typeface="Times New Roman" pitchFamily="18" charset="0"/>
              </a:rPr>
              <a:t>передачі</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справи</a:t>
            </a:r>
            <a:r>
              <a:rPr lang="ru-RU" sz="1900" i="1" dirty="0" smtClean="0">
                <a:solidFill>
                  <a:srgbClr val="FF0000"/>
                </a:solidFill>
                <a:latin typeface="Times New Roman" pitchFamily="18" charset="0"/>
                <a:cs typeface="Times New Roman" pitchFamily="18" charset="0"/>
              </a:rPr>
              <a:t> на </a:t>
            </a:r>
            <a:r>
              <a:rPr lang="ru-RU" sz="1900" i="1" dirty="0" err="1" smtClean="0">
                <a:solidFill>
                  <a:srgbClr val="FF0000"/>
                </a:solidFill>
                <a:latin typeface="Times New Roman" pitchFamily="18" charset="0"/>
                <a:cs typeface="Times New Roman" pitchFamily="18" charset="0"/>
              </a:rPr>
              <a:t>розгляд</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Великої</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палати</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він</a:t>
            </a:r>
            <a:r>
              <a:rPr lang="ru-RU" sz="1900" i="1" dirty="0" smtClean="0">
                <a:solidFill>
                  <a:srgbClr val="FF0000"/>
                </a:solidFill>
                <a:latin typeface="Times New Roman" pitchFamily="18" charset="0"/>
                <a:cs typeface="Times New Roman" pitchFamily="18" charset="0"/>
              </a:rPr>
              <a:t> вносить на </a:t>
            </a:r>
            <a:r>
              <a:rPr lang="ru-RU" sz="1900" i="1" dirty="0" err="1" smtClean="0">
                <a:solidFill>
                  <a:srgbClr val="FF0000"/>
                </a:solidFill>
                <a:latin typeface="Times New Roman" pitchFamily="18" charset="0"/>
                <a:cs typeface="Times New Roman" pitchFamily="18" charset="0"/>
              </a:rPr>
              <a:t>розгляд</a:t>
            </a:r>
            <a:r>
              <a:rPr lang="ru-RU" sz="1900" i="1" dirty="0" smtClean="0">
                <a:solidFill>
                  <a:srgbClr val="FF0000"/>
                </a:solidFill>
                <a:latin typeface="Times New Roman" pitchFamily="18" charset="0"/>
                <a:cs typeface="Times New Roman" pitchFamily="18" charset="0"/>
              </a:rPr>
              <a:t> Сенату проект </a:t>
            </a:r>
            <a:r>
              <a:rPr lang="ru-RU" sz="1900" i="1" dirty="0" err="1" smtClean="0">
                <a:solidFill>
                  <a:srgbClr val="FF0000"/>
                </a:solidFill>
                <a:latin typeface="Times New Roman" pitchFamily="18" charset="0"/>
                <a:cs typeface="Times New Roman" pitchFamily="18" charset="0"/>
              </a:rPr>
              <a:t>ухвали</a:t>
            </a:r>
            <a:r>
              <a:rPr lang="ru-RU" sz="1900" i="1" dirty="0" smtClean="0">
                <a:solidFill>
                  <a:srgbClr val="FF0000"/>
                </a:solidFill>
                <a:latin typeface="Times New Roman" pitchFamily="18" charset="0"/>
                <a:cs typeface="Times New Roman" pitchFamily="18" charset="0"/>
              </a:rPr>
              <a:t> про </a:t>
            </a:r>
            <a:r>
              <a:rPr lang="ru-RU" sz="1900" i="1" dirty="0" err="1" smtClean="0">
                <a:solidFill>
                  <a:srgbClr val="FF0000"/>
                </a:solidFill>
                <a:latin typeface="Times New Roman" pitchFamily="18" charset="0"/>
                <a:cs typeface="Times New Roman" pitchFamily="18" charset="0"/>
              </a:rPr>
              <a:t>відмову</a:t>
            </a:r>
            <a:r>
              <a:rPr lang="ru-RU" sz="1900" i="1" dirty="0" smtClean="0">
                <a:solidFill>
                  <a:srgbClr val="FF0000"/>
                </a:solidFill>
                <a:latin typeface="Times New Roman" pitchFamily="18" charset="0"/>
                <a:cs typeface="Times New Roman" pitchFamily="18" charset="0"/>
              </a:rPr>
              <a:t> Сенату </a:t>
            </a:r>
            <a:r>
              <a:rPr lang="ru-RU" sz="1900" i="1" dirty="0" err="1" smtClean="0">
                <a:solidFill>
                  <a:srgbClr val="FF0000"/>
                </a:solidFill>
                <a:latin typeface="Times New Roman" pitchFamily="18" charset="0"/>
                <a:cs typeface="Times New Roman" pitchFamily="18" charset="0"/>
              </a:rPr>
              <a:t>від</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розгляду</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справи</a:t>
            </a:r>
            <a:r>
              <a:rPr lang="ru-RU" sz="1900" i="1" dirty="0" smtClean="0">
                <a:solidFill>
                  <a:srgbClr val="FF0000"/>
                </a:solidFill>
                <a:latin typeface="Times New Roman" pitchFamily="18" charset="0"/>
                <a:cs typeface="Times New Roman" pitchFamily="18" charset="0"/>
              </a:rPr>
              <a:t> на </a:t>
            </a:r>
            <a:r>
              <a:rPr lang="ru-RU" sz="1900" i="1" dirty="0" err="1" smtClean="0">
                <a:solidFill>
                  <a:srgbClr val="FF0000"/>
                </a:solidFill>
                <a:latin typeface="Times New Roman" pitchFamily="18" charset="0"/>
                <a:cs typeface="Times New Roman" pitchFamily="18" charset="0"/>
              </a:rPr>
              <a:t>розсуд</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Великої</a:t>
            </a:r>
            <a:r>
              <a:rPr lang="ru-RU" sz="1900" i="1" dirty="0" smtClean="0">
                <a:solidFill>
                  <a:srgbClr val="FF0000"/>
                </a:solidFill>
                <a:latin typeface="Times New Roman" pitchFamily="18" charset="0"/>
                <a:cs typeface="Times New Roman" pitchFamily="18" charset="0"/>
              </a:rPr>
              <a:t> </a:t>
            </a:r>
            <a:r>
              <a:rPr lang="ru-RU" sz="1900" i="1" dirty="0" err="1" smtClean="0">
                <a:solidFill>
                  <a:srgbClr val="FF0000"/>
                </a:solidFill>
                <a:latin typeface="Times New Roman" pitchFamily="18" charset="0"/>
                <a:cs typeface="Times New Roman" pitchFamily="18" charset="0"/>
              </a:rPr>
              <a:t>палати</a:t>
            </a:r>
            <a:r>
              <a:rPr lang="ru-RU" sz="1900" i="1" dirty="0" smtClean="0">
                <a:solidFill>
                  <a:srgbClr val="FF0000"/>
                </a:solidFill>
                <a:latin typeface="Times New Roman" pitchFamily="18" charset="0"/>
                <a:cs typeface="Times New Roman" pitchFamily="18" charset="0"/>
              </a:rPr>
              <a:t> (ч. 5 ст. 59 ЗУ «Про </a:t>
            </a:r>
            <a:r>
              <a:rPr lang="ru-RU" sz="1900" i="1" dirty="0" err="1" smtClean="0">
                <a:solidFill>
                  <a:srgbClr val="FF0000"/>
                </a:solidFill>
                <a:latin typeface="Times New Roman" pitchFamily="18" charset="0"/>
                <a:cs typeface="Times New Roman" pitchFamily="18" charset="0"/>
              </a:rPr>
              <a:t>Конституц</a:t>
            </a:r>
            <a:r>
              <a:rPr lang="uk-UA" sz="1900" i="1" dirty="0" err="1" smtClean="0">
                <a:solidFill>
                  <a:srgbClr val="FF0000"/>
                </a:solidFill>
                <a:latin typeface="Times New Roman" pitchFamily="18" charset="0"/>
                <a:cs typeface="Times New Roman" pitchFamily="18" charset="0"/>
              </a:rPr>
              <a:t>ійний</a:t>
            </a:r>
            <a:r>
              <a:rPr lang="uk-UA" sz="1900" i="1" dirty="0" smtClean="0">
                <a:solidFill>
                  <a:srgbClr val="FF0000"/>
                </a:solidFill>
                <a:latin typeface="Times New Roman" pitchFamily="18" charset="0"/>
                <a:cs typeface="Times New Roman" pitchFamily="18" charset="0"/>
              </a:rPr>
              <a:t> Суд України</a:t>
            </a:r>
            <a:r>
              <a:rPr lang="ru-RU" sz="1900" i="1" dirty="0" smtClean="0">
                <a:solidFill>
                  <a:srgbClr val="FF0000"/>
                </a:solidFill>
                <a:latin typeface="Times New Roman" pitchFamily="18" charset="0"/>
                <a:cs typeface="Times New Roman" pitchFamily="18" charset="0"/>
              </a:rPr>
              <a:t>»)</a:t>
            </a:r>
            <a:endParaRPr lang="uk-UA" sz="1900" i="1" dirty="0" smtClean="0">
              <a:solidFill>
                <a:srgbClr val="FF0000"/>
              </a:solidFill>
              <a:latin typeface="Times New Roman" pitchFamily="18" charset="0"/>
              <a:cs typeface="Times New Roman" pitchFamily="18" charset="0"/>
            </a:endParaRPr>
          </a:p>
          <a:p>
            <a:pPr>
              <a:buNone/>
            </a:pPr>
            <a:endParaRPr lang="ru-RU" sz="2200" dirty="0" smtClean="0">
              <a:latin typeface="Times New Roman" pitchFamily="18" charset="0"/>
              <a:cs typeface="Times New Roman" pitchFamily="18" charset="0"/>
            </a:endParaRPr>
          </a:p>
          <a:p>
            <a:pPr>
              <a:buNone/>
            </a:pPr>
            <a:endParaRPr lang="ru-RU" sz="2200" dirty="0" smtClean="0">
              <a:latin typeface="Times New Roman" pitchFamily="18" charset="0"/>
              <a:cs typeface="Times New Roman" pitchFamily="18" charset="0"/>
            </a:endParaRPr>
          </a:p>
          <a:p>
            <a:pPr>
              <a:buNone/>
            </a:pPr>
            <a:endParaRPr lang="ru-RU" sz="2200" dirty="0" smtClean="0">
              <a:latin typeface="Times New Roman" pitchFamily="18" charset="0"/>
              <a:cs typeface="Times New Roman" pitchFamily="18" charset="0"/>
            </a:endParaRPr>
          </a:p>
          <a:p>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071570"/>
          </a:xfrm>
        </p:spPr>
        <p:txBody>
          <a:bodyPr>
            <a:normAutofit fontScale="90000"/>
          </a:bodyPr>
          <a:lstStyle/>
          <a:p>
            <a:pPr algn="just"/>
            <a:r>
              <a:rPr lang="uk-UA" sz="2400" b="1" dirty="0" smtClean="0">
                <a:latin typeface="Times New Roman" pitchFamily="18" charset="0"/>
                <a:cs typeface="Times New Roman" pitchFamily="18" charset="0"/>
              </a:rPr>
              <a:t>Який з указів Президента України підлягає контрасигнації шляхом скріплення підписами Прем’єр-міністра України й міністра, відповідальною за акт та його виконання</a:t>
            </a:r>
            <a:r>
              <a:rPr lang="uk-UA"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lgn="just"/>
            <a:r>
              <a:rPr lang="ru-RU" sz="2000" dirty="0" smtClean="0">
                <a:latin typeface="Times New Roman" pitchFamily="18" charset="0"/>
                <a:cs typeface="Times New Roman" pitchFamily="18" charset="0"/>
              </a:rPr>
              <a:t>А Про </a:t>
            </a:r>
            <a:r>
              <a:rPr lang="ru-RU" sz="2000" dirty="0" err="1" smtClean="0">
                <a:latin typeface="Times New Roman" pitchFamily="18" charset="0"/>
                <a:cs typeface="Times New Roman" pitchFamily="18" charset="0"/>
              </a:rPr>
              <a:t>призначення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голови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Київської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обласної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державної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адміністрації</a:t>
            </a:r>
            <a:r>
              <a:rPr lang="ru-RU" sz="2000" dirty="0" smtClean="0">
                <a:latin typeface="Times New Roman" pitchFamily="18" charset="0"/>
                <a:cs typeface="Times New Roman" pitchFamily="18" charset="0"/>
              </a:rPr>
              <a:t>. </a:t>
            </a:r>
          </a:p>
          <a:p>
            <a:pPr algn="just"/>
            <a:r>
              <a:rPr lang="ru-RU" sz="2000" dirty="0" smtClean="0">
                <a:solidFill>
                  <a:srgbClr val="FF0000"/>
                </a:solidFill>
                <a:latin typeface="Times New Roman" pitchFamily="18" charset="0"/>
                <a:cs typeface="Times New Roman" pitchFamily="18" charset="0"/>
              </a:rPr>
              <a:t>Б Про </a:t>
            </a:r>
            <a:r>
              <a:rPr lang="ru-RU" sz="2000" dirty="0" err="1" smtClean="0">
                <a:solidFill>
                  <a:srgbClr val="FF0000"/>
                </a:solidFill>
                <a:latin typeface="Times New Roman" pitchFamily="18" charset="0"/>
                <a:cs typeface="Times New Roman" pitchFamily="18" charset="0"/>
              </a:rPr>
              <a:t>призначення</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надзвичайного</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і</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повноважного</a:t>
            </a:r>
            <a:r>
              <a:rPr lang="ru-RU" sz="2000" dirty="0" smtClean="0">
                <a:solidFill>
                  <a:srgbClr val="FF0000"/>
                </a:solidFill>
                <a:latin typeface="Times New Roman" pitchFamily="18" charset="0"/>
                <a:cs typeface="Times New Roman" pitchFamily="18" charset="0"/>
              </a:rPr>
              <a:t> посла </a:t>
            </a:r>
            <a:r>
              <a:rPr lang="ru-RU" sz="2000" dirty="0" err="1" smtClean="0">
                <a:solidFill>
                  <a:srgbClr val="FF0000"/>
                </a:solidFill>
                <a:latin typeface="Times New Roman" pitchFamily="18" charset="0"/>
                <a:cs typeface="Times New Roman" pitchFamily="18" charset="0"/>
              </a:rPr>
              <a:t>України</a:t>
            </a:r>
            <a:r>
              <a:rPr lang="ru-RU" sz="2000" dirty="0" smtClean="0">
                <a:solidFill>
                  <a:srgbClr val="FF0000"/>
                </a:solidFill>
                <a:latin typeface="Times New Roman" pitchFamily="18" charset="0"/>
                <a:cs typeface="Times New Roman" pitchFamily="18" charset="0"/>
              </a:rPr>
              <a:t> у </a:t>
            </a:r>
            <a:r>
              <a:rPr lang="ru-RU" sz="2000" dirty="0" err="1" smtClean="0">
                <a:solidFill>
                  <a:srgbClr val="FF0000"/>
                </a:solidFill>
                <a:latin typeface="Times New Roman" pitchFamily="18" charset="0"/>
                <a:cs typeface="Times New Roman" pitchFamily="18" charset="0"/>
              </a:rPr>
              <a:t>Великій</a:t>
            </a:r>
            <a:r>
              <a:rPr lang="ru-RU" sz="2000" dirty="0" smtClean="0">
                <a:solidFill>
                  <a:srgbClr val="FF0000"/>
                </a:solidFill>
                <a:latin typeface="Times New Roman" pitchFamily="18" charset="0"/>
                <a:cs typeface="Times New Roman" pitchFamily="18" charset="0"/>
              </a:rPr>
              <a:t> </a:t>
            </a:r>
            <a:r>
              <a:rPr lang="ru-RU" sz="2000" dirty="0" err="1" smtClean="0">
                <a:solidFill>
                  <a:srgbClr val="FF0000"/>
                </a:solidFill>
                <a:latin typeface="Times New Roman" pitchFamily="18" charset="0"/>
                <a:cs typeface="Times New Roman" pitchFamily="18" charset="0"/>
              </a:rPr>
              <a:t>Британії</a:t>
            </a:r>
            <a:r>
              <a:rPr lang="ru-RU" sz="2000" dirty="0" smtClean="0">
                <a:solidFill>
                  <a:srgbClr val="FF0000"/>
                </a:solidFill>
                <a:latin typeface="Times New Roman" pitchFamily="18" charset="0"/>
                <a:cs typeface="Times New Roman" pitchFamily="18" charset="0"/>
              </a:rPr>
              <a:t>. </a:t>
            </a:r>
          </a:p>
          <a:p>
            <a:pPr algn="just"/>
            <a:r>
              <a:rPr lang="ru-RU" sz="2000" dirty="0" smtClean="0">
                <a:latin typeface="Times New Roman" pitchFamily="18" charset="0"/>
                <a:cs typeface="Times New Roman" pitchFamily="18" charset="0"/>
              </a:rPr>
              <a:t>В Про </a:t>
            </a:r>
            <a:r>
              <a:rPr lang="ru-RU" sz="2000" dirty="0" err="1" smtClean="0">
                <a:latin typeface="Times New Roman" pitchFamily="18" charset="0"/>
                <a:cs typeface="Times New Roman" pitchFamily="18" charset="0"/>
              </a:rPr>
              <a:t>призначення</a:t>
            </a:r>
            <a:r>
              <a:rPr lang="ru-RU" sz="2000" dirty="0" smtClean="0">
                <a:latin typeface="Times New Roman" pitchFamily="18" charset="0"/>
                <a:cs typeface="Times New Roman" pitchFamily="18" charset="0"/>
              </a:rPr>
              <a:t> Секретаря Ради </a:t>
            </a:r>
            <a:r>
              <a:rPr lang="ru-RU" sz="2000" dirty="0" err="1" smtClean="0">
                <a:latin typeface="Times New Roman" pitchFamily="18" charset="0"/>
                <a:cs typeface="Times New Roman" pitchFamily="18" charset="0"/>
              </a:rPr>
              <a:t>національної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безпеки</a:t>
            </a:r>
            <a:r>
              <a:rPr lang="ru-RU" sz="2000" dirty="0" smtClean="0">
                <a:latin typeface="Times New Roman" pitchFamily="18" charset="0"/>
                <a:cs typeface="Times New Roman" pitchFamily="18" charset="0"/>
              </a:rPr>
              <a:t> та оборони </a:t>
            </a:r>
            <a:r>
              <a:rPr lang="ru-RU" sz="2000" dirty="0" err="1" smtClean="0">
                <a:latin typeface="Times New Roman" pitchFamily="18" charset="0"/>
                <a:cs typeface="Times New Roman" pitchFamily="18" charset="0"/>
              </a:rPr>
              <a:t>України</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Г Про </a:t>
            </a:r>
            <a:r>
              <a:rPr lang="ru-RU" sz="2000" dirty="0" err="1" smtClean="0">
                <a:latin typeface="Times New Roman" pitchFamily="18" charset="0"/>
                <a:cs typeface="Times New Roman" pitchFamily="18" charset="0"/>
              </a:rPr>
              <a:t>призначення</a:t>
            </a:r>
            <a:r>
              <a:rPr lang="ru-RU" sz="2000" dirty="0" smtClean="0">
                <a:latin typeface="Times New Roman" pitchFamily="18" charset="0"/>
                <a:cs typeface="Times New Roman" pitchFamily="18" charset="0"/>
              </a:rPr>
              <a:t> члена </a:t>
            </a:r>
            <a:r>
              <a:rPr lang="ru-RU" sz="2000" dirty="0" err="1" smtClean="0">
                <a:latin typeface="Times New Roman" pitchFamily="18" charset="0"/>
                <a:cs typeface="Times New Roman" pitchFamily="18" charset="0"/>
              </a:rPr>
              <a:t>Національної</a:t>
            </a:r>
            <a:r>
              <a:rPr lang="ru-RU" sz="2000" dirty="0" smtClean="0">
                <a:latin typeface="Times New Roman" pitchFamily="18" charset="0"/>
                <a:cs typeface="Times New Roman" pitchFamily="18" charset="0"/>
              </a:rPr>
              <a:t> ради </a:t>
            </a:r>
            <a:r>
              <a:rPr lang="ru-RU" sz="2000" dirty="0" err="1" smtClean="0">
                <a:latin typeface="Times New Roman" pitchFamily="18" charset="0"/>
                <a:cs typeface="Times New Roman" pitchFamily="18" charset="0"/>
              </a:rPr>
              <a:t>України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питань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телебачення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радіомовлення</a:t>
            </a:r>
            <a:r>
              <a:rPr lang="ru-RU" sz="2000" dirty="0" smtClean="0">
                <a:latin typeface="Times New Roman" pitchFamily="18" charset="0"/>
                <a:cs typeface="Times New Roman" pitchFamily="18" charset="0"/>
              </a:rPr>
              <a:t>.</a:t>
            </a:r>
          </a:p>
          <a:p>
            <a:pPr algn="just"/>
            <a:endParaRPr lang="ru-RU" sz="2000" dirty="0" smtClean="0">
              <a:latin typeface="Times New Roman" pitchFamily="18" charset="0"/>
              <a:cs typeface="Times New Roman" pitchFamily="18" charset="0"/>
            </a:endParaRPr>
          </a:p>
          <a:p>
            <a:pPr algn="just"/>
            <a:r>
              <a:rPr lang="uk-UA" sz="2000" i="1" dirty="0" smtClean="0">
                <a:solidFill>
                  <a:srgbClr val="FF0000"/>
                </a:solidFill>
                <a:latin typeface="Times New Roman" pitchFamily="18" charset="0"/>
                <a:cs typeface="Times New Roman" pitchFamily="18" charset="0"/>
              </a:rPr>
              <a:t>Акти Президента України, видані в межах повноважень, передбачених пунктами 5 (призначає та звільняє глав дипломатичних представництв України в інших державах і при міжнародних організаціях; приймає вірчі і відкличні грамоти дипломатичних представників іноземних держав), 18, 21 ст. 106, скріплюють підписами Прем’єр-міністр України і міністр, відповідальний за акт та його виконання (ч. 4 ст. 106 Конституції України)</a:t>
            </a:r>
            <a:endParaRPr lang="ru-RU" sz="2000" i="1" dirty="0" smtClean="0">
              <a:solidFill>
                <a:srgbClr val="FF0000"/>
              </a:solidFill>
              <a:latin typeface="Times New Roman" pitchFamily="18" charset="0"/>
              <a:cs typeface="Times New Roman" pitchFamily="18" charset="0"/>
            </a:endParaRPr>
          </a:p>
          <a:p>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2357454"/>
          </a:xfrm>
        </p:spPr>
        <p:txBody>
          <a:bodyPr>
            <a:noAutofit/>
          </a:bodyPr>
          <a:lstStyle/>
          <a:p>
            <a:pPr algn="just"/>
            <a:r>
              <a:rPr lang="uk-UA" sz="1800" b="1" dirty="0" smtClean="0">
                <a:latin typeface="Times New Roman" pitchFamily="18" charset="0"/>
                <a:cs typeface="Times New Roman" pitchFamily="18" charset="0"/>
              </a:rPr>
              <a:t>Після вдалого виступу на фінальній частині Чемпіонату Європи з футболу Президент України вирішив надати громадянство України гравцю М. національної збірної, який є громадянином Бразилії, та переїхав до України лише півроку тому. Отримавши від М. клопотання про прийняття до громадянства України та зобов’язання припинити громадянство Бразилії, Президент видав відповідний указ. Чи відповідає такий указ Президента України законодавству України?</a:t>
            </a:r>
            <a:endParaRPr lang="uk-UA" sz="18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928934"/>
            <a:ext cx="8229600" cy="3645602"/>
          </a:xfrm>
        </p:spPr>
        <p:txBody>
          <a:bodyPr>
            <a:normAutofit fontScale="92500" lnSpcReduction="10000"/>
          </a:bodyPr>
          <a:lstStyle/>
          <a:p>
            <a:r>
              <a:rPr lang="uk-UA" sz="1800" dirty="0" smtClean="0">
                <a:solidFill>
                  <a:srgbClr val="FF0000"/>
                </a:solidFill>
                <a:latin typeface="Times New Roman" pitchFamily="18" charset="0"/>
                <a:cs typeface="Times New Roman" pitchFamily="18" charset="0"/>
              </a:rPr>
              <a:t>А Відповідає. </a:t>
            </a:r>
          </a:p>
          <a:p>
            <a:r>
              <a:rPr lang="uk-UA" sz="1800" dirty="0" smtClean="0">
                <a:latin typeface="Times New Roman" pitchFamily="18" charset="0"/>
                <a:cs typeface="Times New Roman" pitchFamily="18" charset="0"/>
              </a:rPr>
              <a:t>Б Не відповідає, оскільки М. не прожив достатнього часу на території України. </a:t>
            </a:r>
          </a:p>
          <a:p>
            <a:r>
              <a:rPr lang="uk-UA" sz="1800" dirty="0" smtClean="0">
                <a:latin typeface="Times New Roman" pitchFamily="18" charset="0"/>
                <a:cs typeface="Times New Roman" pitchFamily="18" charset="0"/>
              </a:rPr>
              <a:t>В Не відповідає, оскільки немає погодження Міністерства внутрішніх справ України. </a:t>
            </a:r>
          </a:p>
          <a:p>
            <a:r>
              <a:rPr lang="uk-UA" sz="1800" dirty="0" smtClean="0">
                <a:latin typeface="Times New Roman" pitchFamily="18" charset="0"/>
                <a:cs typeface="Times New Roman" pitchFamily="18" charset="0"/>
              </a:rPr>
              <a:t>Г Не відповідає, оскільки М. повинен мати державні нагороди України.</a:t>
            </a:r>
          </a:p>
          <a:p>
            <a:pPr algn="just"/>
            <a:r>
              <a:rPr lang="ru-RU" sz="2100" i="1" dirty="0" err="1" smtClean="0">
                <a:solidFill>
                  <a:srgbClr val="FF0000"/>
                </a:solidFill>
                <a:latin typeface="Times New Roman" pitchFamily="18" charset="0"/>
                <a:cs typeface="Times New Roman" pitchFamily="18" charset="0"/>
              </a:rPr>
              <a:t>Положення</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передбачені</a:t>
            </a:r>
            <a:r>
              <a:rPr lang="ru-RU" sz="2100" i="1" dirty="0" smtClean="0">
                <a:solidFill>
                  <a:srgbClr val="FF0000"/>
                </a:solidFill>
                <a:latin typeface="Times New Roman" pitchFamily="18" charset="0"/>
                <a:cs typeface="Times New Roman" pitchFamily="18" charset="0"/>
              </a:rPr>
              <a:t> пунктами 3-6 (</a:t>
            </a:r>
            <a:r>
              <a:rPr lang="ru-RU" sz="2100" i="1" dirty="0" err="1" smtClean="0">
                <a:solidFill>
                  <a:srgbClr val="FF0000"/>
                </a:solidFill>
                <a:latin typeface="Times New Roman" pitchFamily="18" charset="0"/>
                <a:cs typeface="Times New Roman" pitchFamily="18" charset="0"/>
              </a:rPr>
              <a:t>безперервне</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проживання</a:t>
            </a:r>
            <a:r>
              <a:rPr lang="ru-RU" sz="2100" i="1" dirty="0" smtClean="0">
                <a:solidFill>
                  <a:srgbClr val="FF0000"/>
                </a:solidFill>
                <a:latin typeface="Times New Roman" pitchFamily="18" charset="0"/>
                <a:cs typeface="Times New Roman" pitchFamily="18" charset="0"/>
              </a:rPr>
              <a:t> на </a:t>
            </a:r>
            <a:r>
              <a:rPr lang="ru-RU" sz="2100" i="1" dirty="0" err="1" smtClean="0">
                <a:solidFill>
                  <a:srgbClr val="FF0000"/>
                </a:solidFill>
                <a:latin typeface="Times New Roman" pitchFamily="18" charset="0"/>
                <a:cs typeface="Times New Roman" pitchFamily="18" charset="0"/>
              </a:rPr>
              <a:t>законних</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підставах</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на</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території</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України</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протягом</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останніх</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п’яти</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років</a:t>
            </a:r>
            <a:r>
              <a:rPr lang="ru-RU" sz="2100" i="1" dirty="0" smtClean="0">
                <a:solidFill>
                  <a:srgbClr val="FF0000"/>
                </a:solidFill>
                <a:latin typeface="Times New Roman" pitchFamily="18" charset="0"/>
                <a:cs typeface="Times New Roman" pitchFamily="18" charset="0"/>
              </a:rPr>
              <a:t>, </a:t>
            </a:r>
            <a:r>
              <a:rPr lang="uk-UA" sz="2100" i="1" dirty="0" smtClean="0">
                <a:solidFill>
                  <a:srgbClr val="FF0000"/>
                </a:solidFill>
                <a:latin typeface="Times New Roman" pitchFamily="18" charset="0"/>
                <a:cs typeface="Times New Roman" pitchFamily="18" charset="0"/>
              </a:rPr>
              <a:t>отримання дозволу на імміграцію, </a:t>
            </a:r>
            <a:r>
              <a:rPr lang="ru-RU" sz="2100" i="1" dirty="0" err="1" smtClean="0">
                <a:solidFill>
                  <a:srgbClr val="FF0000"/>
                </a:solidFill>
                <a:latin typeface="Times New Roman" pitchFamily="18" charset="0"/>
                <a:cs typeface="Times New Roman" pitchFamily="18" charset="0"/>
              </a:rPr>
              <a:t>володіння</a:t>
            </a:r>
            <a:r>
              <a:rPr lang="ru-RU" sz="2100" i="1" dirty="0" smtClean="0">
                <a:solidFill>
                  <a:srgbClr val="FF0000"/>
                </a:solidFill>
                <a:latin typeface="Times New Roman" pitchFamily="18" charset="0"/>
                <a:cs typeface="Times New Roman" pitchFamily="18" charset="0"/>
              </a:rPr>
              <a:t> державною </a:t>
            </a:r>
            <a:r>
              <a:rPr lang="ru-RU" sz="2100" i="1" dirty="0" err="1" smtClean="0">
                <a:solidFill>
                  <a:srgbClr val="FF0000"/>
                </a:solidFill>
                <a:latin typeface="Times New Roman" pitchFamily="18" charset="0"/>
                <a:cs typeface="Times New Roman" pitchFamily="18" charset="0"/>
              </a:rPr>
              <a:t>мовою</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або</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її</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розуміння</a:t>
            </a:r>
            <a:r>
              <a:rPr lang="ru-RU" sz="2100" i="1" dirty="0" smtClean="0">
                <a:solidFill>
                  <a:srgbClr val="FF0000"/>
                </a:solidFill>
                <a:latin typeface="Times New Roman" pitchFamily="18" charset="0"/>
                <a:cs typeface="Times New Roman" pitchFamily="18" charset="0"/>
              </a:rPr>
              <a:t> в </a:t>
            </a:r>
            <a:r>
              <a:rPr lang="ru-RU" sz="2100" i="1" dirty="0" err="1" smtClean="0">
                <a:solidFill>
                  <a:srgbClr val="FF0000"/>
                </a:solidFill>
                <a:latin typeface="Times New Roman" pitchFamily="18" charset="0"/>
                <a:cs typeface="Times New Roman" pitchFamily="18" charset="0"/>
              </a:rPr>
              <a:t>обсязі</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достатньому</a:t>
            </a:r>
            <a:r>
              <a:rPr lang="ru-RU" sz="2100" i="1" dirty="0" smtClean="0">
                <a:solidFill>
                  <a:srgbClr val="FF0000"/>
                </a:solidFill>
                <a:latin typeface="Times New Roman" pitchFamily="18" charset="0"/>
                <a:cs typeface="Times New Roman" pitchFamily="18" charset="0"/>
              </a:rPr>
              <a:t> для </a:t>
            </a:r>
            <a:r>
              <a:rPr lang="ru-RU" sz="2100" i="1" dirty="0" err="1" smtClean="0">
                <a:solidFill>
                  <a:srgbClr val="FF0000"/>
                </a:solidFill>
                <a:latin typeface="Times New Roman" pitchFamily="18" charset="0"/>
                <a:cs typeface="Times New Roman" pitchFamily="18" charset="0"/>
              </a:rPr>
              <a:t>спілкування</a:t>
            </a:r>
            <a:r>
              <a:rPr lang="ru-RU" sz="2100" i="1" dirty="0" smtClean="0">
                <a:solidFill>
                  <a:srgbClr val="FF0000"/>
                </a:solidFill>
                <a:latin typeface="Times New Roman" pitchFamily="18" charset="0"/>
                <a:cs typeface="Times New Roman" pitchFamily="18" charset="0"/>
              </a:rPr>
              <a:t>) ч. 2 ст. 9 ЗУ «Про </a:t>
            </a:r>
            <a:r>
              <a:rPr lang="ru-RU" sz="2100" i="1" dirty="0" err="1" smtClean="0">
                <a:solidFill>
                  <a:srgbClr val="FF0000"/>
                </a:solidFill>
                <a:latin typeface="Times New Roman" pitchFamily="18" charset="0"/>
                <a:cs typeface="Times New Roman" pitchFamily="18" charset="0"/>
              </a:rPr>
              <a:t>громадянство</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України</a:t>
            </a:r>
            <a:r>
              <a:rPr lang="ru-RU" sz="2100" i="1" dirty="0" smtClean="0">
                <a:solidFill>
                  <a:srgbClr val="FF0000"/>
                </a:solidFill>
                <a:latin typeface="Times New Roman" pitchFamily="18" charset="0"/>
                <a:cs typeface="Times New Roman" pitchFamily="18" charset="0"/>
              </a:rPr>
              <a:t>» не </a:t>
            </a:r>
            <a:r>
              <a:rPr lang="ru-RU" sz="2100" i="1" dirty="0" err="1" smtClean="0">
                <a:solidFill>
                  <a:srgbClr val="FF0000"/>
                </a:solidFill>
                <a:latin typeface="Times New Roman" pitchFamily="18" charset="0"/>
                <a:cs typeface="Times New Roman" pitchFamily="18" charset="0"/>
              </a:rPr>
              <a:t>поширюються</a:t>
            </a:r>
            <a:r>
              <a:rPr lang="ru-RU" sz="2100" i="1" dirty="0" smtClean="0">
                <a:solidFill>
                  <a:srgbClr val="FF0000"/>
                </a:solidFill>
                <a:latin typeface="Times New Roman" pitchFamily="18" charset="0"/>
                <a:cs typeface="Times New Roman" pitchFamily="18" charset="0"/>
              </a:rPr>
              <a:t> на </a:t>
            </a:r>
            <a:r>
              <a:rPr lang="ru-RU" sz="2100" i="1" dirty="0" err="1" smtClean="0">
                <a:solidFill>
                  <a:srgbClr val="FF0000"/>
                </a:solidFill>
                <a:latin typeface="Times New Roman" pitchFamily="18" charset="0"/>
                <a:cs typeface="Times New Roman" pitchFamily="18" charset="0"/>
              </a:rPr>
              <a:t>осіб</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які</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мають</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визначні</a:t>
            </a:r>
            <a:r>
              <a:rPr lang="ru-RU" sz="2100" i="1" dirty="0" smtClean="0">
                <a:solidFill>
                  <a:srgbClr val="FF0000"/>
                </a:solidFill>
                <a:latin typeface="Times New Roman" pitchFamily="18" charset="0"/>
                <a:cs typeface="Times New Roman" pitchFamily="18" charset="0"/>
              </a:rPr>
              <a:t> заслуги перед </a:t>
            </a:r>
            <a:r>
              <a:rPr lang="ru-RU" sz="2100" i="1" dirty="0" err="1" smtClean="0">
                <a:solidFill>
                  <a:srgbClr val="FF0000"/>
                </a:solidFill>
                <a:latin typeface="Times New Roman" pitchFamily="18" charset="0"/>
                <a:cs typeface="Times New Roman" pitchFamily="18" charset="0"/>
              </a:rPr>
              <a:t>Україною</a:t>
            </a:r>
            <a:r>
              <a:rPr lang="ru-RU" sz="2100" i="1" dirty="0" smtClean="0">
                <a:solidFill>
                  <a:srgbClr val="FF0000"/>
                </a:solidFill>
                <a:latin typeface="Times New Roman" pitchFamily="18" charset="0"/>
                <a:cs typeface="Times New Roman" pitchFamily="18" charset="0"/>
              </a:rPr>
              <a:t>, у тому </a:t>
            </a:r>
            <a:r>
              <a:rPr lang="ru-RU" sz="2100" i="1" dirty="0" err="1" smtClean="0">
                <a:solidFill>
                  <a:srgbClr val="FF0000"/>
                </a:solidFill>
                <a:latin typeface="Times New Roman" pitchFamily="18" charset="0"/>
                <a:cs typeface="Times New Roman" pitchFamily="18" charset="0"/>
              </a:rPr>
              <a:t>числі</a:t>
            </a:r>
            <a:r>
              <a:rPr lang="ru-RU" sz="2100" i="1" dirty="0" smtClean="0">
                <a:solidFill>
                  <a:srgbClr val="FF0000"/>
                </a:solidFill>
                <a:latin typeface="Times New Roman" pitchFamily="18" charset="0"/>
                <a:cs typeface="Times New Roman" pitchFamily="18" charset="0"/>
              </a:rPr>
              <a:t> на </a:t>
            </a:r>
            <a:r>
              <a:rPr lang="ru-RU" sz="2100" i="1" dirty="0" err="1" smtClean="0">
                <a:solidFill>
                  <a:srgbClr val="FF0000"/>
                </a:solidFill>
                <a:latin typeface="Times New Roman" pitchFamily="18" charset="0"/>
                <a:cs typeface="Times New Roman" pitchFamily="18" charset="0"/>
              </a:rPr>
              <a:t>іноземців</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і</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осіб</a:t>
            </a:r>
            <a:r>
              <a:rPr lang="ru-RU" sz="2100" i="1" dirty="0" smtClean="0">
                <a:solidFill>
                  <a:srgbClr val="FF0000"/>
                </a:solidFill>
                <a:latin typeface="Times New Roman" pitchFamily="18" charset="0"/>
                <a:cs typeface="Times New Roman" pitchFamily="18" charset="0"/>
              </a:rPr>
              <a:t> без </a:t>
            </a:r>
            <a:r>
              <a:rPr lang="ru-RU" sz="2100" i="1" dirty="0" err="1" smtClean="0">
                <a:solidFill>
                  <a:srgbClr val="FF0000"/>
                </a:solidFill>
                <a:latin typeface="Times New Roman" pitchFamily="18" charset="0"/>
                <a:cs typeface="Times New Roman" pitchFamily="18" charset="0"/>
              </a:rPr>
              <a:t>громадянства</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прийняття</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яких</a:t>
            </a:r>
            <a:r>
              <a:rPr lang="ru-RU" sz="2100" i="1" dirty="0" smtClean="0">
                <a:solidFill>
                  <a:srgbClr val="FF0000"/>
                </a:solidFill>
                <a:latin typeface="Times New Roman" pitchFamily="18" charset="0"/>
                <a:cs typeface="Times New Roman" pitchFamily="18" charset="0"/>
              </a:rPr>
              <a:t> до </a:t>
            </a:r>
            <a:r>
              <a:rPr lang="ru-RU" sz="2100" i="1" dirty="0" err="1" smtClean="0">
                <a:solidFill>
                  <a:srgbClr val="FF0000"/>
                </a:solidFill>
                <a:latin typeface="Times New Roman" pitchFamily="18" charset="0"/>
                <a:cs typeface="Times New Roman" pitchFamily="18" charset="0"/>
              </a:rPr>
              <a:t>громадянства</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України</a:t>
            </a:r>
            <a:r>
              <a:rPr lang="ru-RU" sz="2100" i="1" dirty="0" smtClean="0">
                <a:solidFill>
                  <a:srgbClr val="FF0000"/>
                </a:solidFill>
                <a:latin typeface="Times New Roman" pitchFamily="18" charset="0"/>
                <a:cs typeface="Times New Roman" pitchFamily="18" charset="0"/>
              </a:rPr>
              <a:t> становить </a:t>
            </a:r>
            <a:r>
              <a:rPr lang="ru-RU" sz="2100" i="1" dirty="0" err="1" smtClean="0">
                <a:solidFill>
                  <a:srgbClr val="FF0000"/>
                </a:solidFill>
                <a:latin typeface="Times New Roman" pitchFamily="18" charset="0"/>
                <a:cs typeface="Times New Roman" pitchFamily="18" charset="0"/>
              </a:rPr>
              <a:t>державний</a:t>
            </a:r>
            <a:r>
              <a:rPr lang="ru-RU" sz="2100" i="1" dirty="0" smtClean="0">
                <a:solidFill>
                  <a:srgbClr val="FF0000"/>
                </a:solidFill>
                <a:latin typeface="Times New Roman" pitchFamily="18" charset="0"/>
                <a:cs typeface="Times New Roman" pitchFamily="18" charset="0"/>
              </a:rPr>
              <a:t> </a:t>
            </a:r>
            <a:r>
              <a:rPr lang="ru-RU" sz="2100" i="1" dirty="0" err="1" smtClean="0">
                <a:solidFill>
                  <a:srgbClr val="FF0000"/>
                </a:solidFill>
                <a:latin typeface="Times New Roman" pitchFamily="18" charset="0"/>
                <a:cs typeface="Times New Roman" pitchFamily="18" charset="0"/>
              </a:rPr>
              <a:t>інтерес</a:t>
            </a:r>
            <a:r>
              <a:rPr lang="ru-RU" sz="2100" i="1" dirty="0" smtClean="0">
                <a:solidFill>
                  <a:srgbClr val="FF0000"/>
                </a:solidFill>
                <a:latin typeface="Times New Roman" pitchFamily="18" charset="0"/>
                <a:cs typeface="Times New Roman" pitchFamily="18" charset="0"/>
              </a:rPr>
              <a:t> для </a:t>
            </a:r>
            <a:r>
              <a:rPr lang="ru-RU" sz="2100" i="1" dirty="0" err="1" smtClean="0">
                <a:solidFill>
                  <a:srgbClr val="FF0000"/>
                </a:solidFill>
                <a:latin typeface="Times New Roman" pitchFamily="18" charset="0"/>
                <a:cs typeface="Times New Roman" pitchFamily="18" charset="0"/>
              </a:rPr>
              <a:t>України</a:t>
            </a:r>
            <a:r>
              <a:rPr lang="ru-RU" sz="2100" i="1" dirty="0" smtClean="0">
                <a:solidFill>
                  <a:srgbClr val="FF0000"/>
                </a:solidFill>
                <a:latin typeface="Times New Roman" pitchFamily="18" charset="0"/>
                <a:cs typeface="Times New Roman" pitchFamily="18" charset="0"/>
              </a:rPr>
              <a:t>.</a:t>
            </a:r>
            <a:endParaRPr lang="uk-UA" sz="2100" i="1" dirty="0">
              <a:solidFill>
                <a:srgbClr val="FF000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2400" b="1" dirty="0" err="1" smtClean="0">
                <a:latin typeface="Times New Roman" pitchFamily="18" charset="0"/>
                <a:cs typeface="Times New Roman" pitchFamily="18" charset="0"/>
              </a:rPr>
              <a:t>Що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із</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нижче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перерахованого</a:t>
            </a:r>
            <a:r>
              <a:rPr lang="ru-RU" sz="2400" b="1" dirty="0" smtClean="0">
                <a:latin typeface="Times New Roman" pitchFamily="18" charset="0"/>
                <a:cs typeface="Times New Roman" pitchFamily="18" charset="0"/>
              </a:rPr>
              <a:t> входить до </a:t>
            </a:r>
            <a:r>
              <a:rPr lang="ru-RU" sz="2400" b="1" dirty="0" err="1" smtClean="0">
                <a:latin typeface="Times New Roman" pitchFamily="18" charset="0"/>
                <a:cs typeface="Times New Roman" pitchFamily="18" charset="0"/>
              </a:rPr>
              <a:t>системи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адміністративно-територіального</a:t>
            </a:r>
            <a:r>
              <a:rPr lang="ru-RU" sz="2400" b="1" dirty="0" smtClean="0">
                <a:latin typeface="Times New Roman" pitchFamily="18" charset="0"/>
                <a:cs typeface="Times New Roman" pitchFamily="18" charset="0"/>
              </a:rPr>
              <a:t> устрою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визначеної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Конституцією</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А Селище </a:t>
            </a:r>
            <a:r>
              <a:rPr lang="ru-RU" sz="2400" dirty="0" err="1" smtClean="0">
                <a:latin typeface="Times New Roman" pitchFamily="18" charset="0"/>
                <a:cs typeface="Times New Roman" pitchFamily="18" charset="0"/>
              </a:rPr>
              <a:t>міського</a:t>
            </a:r>
            <a:r>
              <a:rPr lang="ru-RU" sz="2400" dirty="0" smtClean="0">
                <a:latin typeface="Times New Roman" pitchFamily="18" charset="0"/>
                <a:cs typeface="Times New Roman" pitchFamily="18" charset="0"/>
              </a:rPr>
              <a:t> типу. </a:t>
            </a:r>
          </a:p>
          <a:p>
            <a:r>
              <a:rPr lang="ru-RU" sz="2400" dirty="0" smtClean="0">
                <a:latin typeface="Times New Roman" pitchFamily="18" charset="0"/>
                <a:cs typeface="Times New Roman" pitchFamily="18" charset="0"/>
              </a:rPr>
              <a:t>Б </a:t>
            </a:r>
            <a:r>
              <a:rPr lang="ru-RU" sz="2400" dirty="0" err="1" smtClean="0">
                <a:latin typeface="Times New Roman" pitchFamily="18" charset="0"/>
                <a:cs typeface="Times New Roman" pitchFamily="18" charset="0"/>
              </a:rPr>
              <a:t>Селищна</a:t>
            </a:r>
            <a:r>
              <a:rPr lang="ru-RU" sz="2400" dirty="0" smtClean="0">
                <a:latin typeface="Times New Roman" pitchFamily="18" charset="0"/>
                <a:cs typeface="Times New Roman" pitchFamily="18" charset="0"/>
              </a:rPr>
              <a:t> рада. </a:t>
            </a:r>
          </a:p>
          <a:p>
            <a:r>
              <a:rPr lang="ru-RU" sz="2400" dirty="0" smtClean="0">
                <a:solidFill>
                  <a:srgbClr val="FF0000"/>
                </a:solidFill>
                <a:latin typeface="Times New Roman" pitchFamily="18" charset="0"/>
                <a:cs typeface="Times New Roman" pitchFamily="18" charset="0"/>
              </a:rPr>
              <a:t>В Селище. </a:t>
            </a:r>
          </a:p>
          <a:p>
            <a:r>
              <a:rPr lang="ru-RU" sz="2400" dirty="0" smtClean="0">
                <a:latin typeface="Times New Roman" pitchFamily="18" charset="0"/>
                <a:cs typeface="Times New Roman" pitchFamily="18" charset="0"/>
              </a:rPr>
              <a:t>Г </a:t>
            </a:r>
            <a:r>
              <a:rPr lang="ru-RU" sz="2400" dirty="0" err="1" smtClean="0">
                <a:latin typeface="Times New Roman" pitchFamily="18" charset="0"/>
                <a:cs typeface="Times New Roman" pitchFamily="18" charset="0"/>
              </a:rPr>
              <a:t>Хутір</a:t>
            </a:r>
            <a:r>
              <a:rPr lang="ru-RU" sz="2400" dirty="0" smtClean="0">
                <a:latin typeface="Times New Roman" pitchFamily="18" charset="0"/>
                <a:cs typeface="Times New Roman" pitchFamily="18" charset="0"/>
              </a:rPr>
              <a:t>.</a:t>
            </a:r>
          </a:p>
          <a:p>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pPr algn="just"/>
            <a:r>
              <a:rPr lang="ru-RU" sz="2000" i="1" dirty="0" smtClean="0">
                <a:solidFill>
                  <a:srgbClr val="FF0000"/>
                </a:solidFill>
                <a:latin typeface="Times New Roman" pitchFamily="18" charset="0"/>
                <a:cs typeface="Times New Roman" pitchFamily="18" charset="0"/>
              </a:rPr>
              <a:t>Систему </a:t>
            </a:r>
            <a:r>
              <a:rPr lang="ru-RU" sz="2000" i="1" dirty="0" err="1" smtClean="0">
                <a:solidFill>
                  <a:srgbClr val="FF0000"/>
                </a:solidFill>
                <a:latin typeface="Times New Roman" pitchFamily="18" charset="0"/>
                <a:cs typeface="Times New Roman" pitchFamily="18" charset="0"/>
              </a:rPr>
              <a:t>адміністративно-територіального</a:t>
            </a:r>
            <a:r>
              <a:rPr lang="ru-RU" sz="2000" i="1" dirty="0" smtClean="0">
                <a:solidFill>
                  <a:srgbClr val="FF0000"/>
                </a:solidFill>
                <a:latin typeface="Times New Roman" pitchFamily="18" charset="0"/>
                <a:cs typeface="Times New Roman" pitchFamily="18" charset="0"/>
              </a:rPr>
              <a:t> устрою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складають</a:t>
            </a:r>
            <a:r>
              <a:rPr lang="ru-RU" sz="2000" i="1" dirty="0" smtClean="0">
                <a:solidFill>
                  <a:srgbClr val="FF0000"/>
                </a:solidFill>
                <a:latin typeface="Times New Roman" pitchFamily="18" charset="0"/>
                <a:cs typeface="Times New Roman" pitchFamily="18" charset="0"/>
              </a:rPr>
              <a:t>: Автономна </a:t>
            </a:r>
            <a:r>
              <a:rPr lang="ru-RU" sz="2000" i="1" dirty="0" err="1" smtClean="0">
                <a:solidFill>
                  <a:srgbClr val="FF0000"/>
                </a:solidFill>
                <a:latin typeface="Times New Roman" pitchFamily="18" charset="0"/>
                <a:cs typeface="Times New Roman" pitchFamily="18" charset="0"/>
              </a:rPr>
              <a:t>Республіка</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Крим</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області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райони</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міста</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райони</a:t>
            </a:r>
            <a:r>
              <a:rPr lang="ru-RU" sz="2000" i="1" dirty="0" smtClean="0">
                <a:solidFill>
                  <a:srgbClr val="FF0000"/>
                </a:solidFill>
                <a:latin typeface="Times New Roman" pitchFamily="18" charset="0"/>
                <a:cs typeface="Times New Roman" pitchFamily="18" charset="0"/>
              </a:rPr>
              <a:t> в </a:t>
            </a:r>
            <a:r>
              <a:rPr lang="ru-RU" sz="2000" i="1" dirty="0" err="1" smtClean="0">
                <a:solidFill>
                  <a:srgbClr val="FF0000"/>
                </a:solidFill>
                <a:latin typeface="Times New Roman" pitchFamily="18" charset="0"/>
                <a:cs typeface="Times New Roman" pitchFamily="18" charset="0"/>
              </a:rPr>
              <a:t>містах</a:t>
            </a:r>
            <a:r>
              <a:rPr lang="ru-RU" sz="2000" i="1" dirty="0" smtClean="0">
                <a:solidFill>
                  <a:srgbClr val="FF0000"/>
                </a:solidFill>
                <a:latin typeface="Times New Roman" pitchFamily="18" charset="0"/>
                <a:cs typeface="Times New Roman" pitchFamily="18" charset="0"/>
              </a:rPr>
              <a:t>, селища </a:t>
            </a:r>
            <a:r>
              <a:rPr lang="ru-RU" sz="2000" i="1" dirty="0" err="1" smtClean="0">
                <a:solidFill>
                  <a:srgbClr val="FF0000"/>
                </a:solidFill>
                <a:latin typeface="Times New Roman" pitchFamily="18" charset="0"/>
                <a:cs typeface="Times New Roman" pitchFamily="18" charset="0"/>
              </a:rPr>
              <a:t>і</a:t>
            </a:r>
            <a:r>
              <a:rPr lang="ru-RU" sz="2000" i="1" dirty="0" smtClean="0">
                <a:solidFill>
                  <a:srgbClr val="FF0000"/>
                </a:solidFill>
                <a:latin typeface="Times New Roman" pitchFamily="18" charset="0"/>
                <a:cs typeface="Times New Roman" pitchFamily="18" charset="0"/>
              </a:rPr>
              <a:t> села (ч. 1 ст. 133 </a:t>
            </a:r>
            <a:r>
              <a:rPr lang="ru-RU" sz="2000" i="1" dirty="0" err="1" smtClean="0">
                <a:solidFill>
                  <a:srgbClr val="FF0000"/>
                </a:solidFill>
                <a:latin typeface="Times New Roman" pitchFamily="18" charset="0"/>
                <a:cs typeface="Times New Roman" pitchFamily="18" charset="0"/>
              </a:rPr>
              <a:t>Конституції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a:t>
            </a:r>
            <a:endParaRPr lang="uk-UA" sz="2000" i="1" dirty="0">
              <a:solidFill>
                <a:srgbClr val="FF000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571636"/>
          </a:xfrm>
        </p:spPr>
        <p:txBody>
          <a:bodyPr>
            <a:noAutofit/>
          </a:bodyPr>
          <a:lstStyle/>
          <a:p>
            <a:pPr algn="just"/>
            <a:r>
              <a:rPr lang="ru-RU" sz="2400" b="1" dirty="0" err="1" smtClean="0">
                <a:latin typeface="Times New Roman" pitchFamily="18" charset="0"/>
                <a:cs typeface="Times New Roman" pitchFamily="18" charset="0"/>
              </a:rPr>
              <a:t>Чи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може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Конституційний</a:t>
            </a:r>
            <a:r>
              <a:rPr lang="ru-RU" sz="2400" b="1" dirty="0" smtClean="0">
                <a:latin typeface="Times New Roman" pitchFamily="18" charset="0"/>
                <a:cs typeface="Times New Roman" pitchFamily="18" charset="0"/>
              </a:rPr>
              <a:t> Суд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прийняти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конституційну</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скаргу</a:t>
            </a:r>
            <a:r>
              <a:rPr lang="ru-RU" sz="2400" b="1" dirty="0" smtClean="0">
                <a:latin typeface="Times New Roman" pitchFamily="18" charset="0"/>
                <a:cs typeface="Times New Roman" pitchFamily="18" charset="0"/>
              </a:rPr>
              <a:t> поза межами </a:t>
            </a:r>
            <a:r>
              <a:rPr lang="ru-RU" sz="2400" b="1" dirty="0" err="1" smtClean="0">
                <a:latin typeface="Times New Roman" pitchFamily="18" charset="0"/>
                <a:cs typeface="Times New Roman" pitchFamily="18" charset="0"/>
              </a:rPr>
              <a:t>тримісячного</a:t>
            </a:r>
            <a:r>
              <a:rPr lang="ru-RU" sz="2400" b="1" dirty="0" smtClean="0">
                <a:latin typeface="Times New Roman" pitchFamily="18" charset="0"/>
                <a:cs typeface="Times New Roman" pitchFamily="18" charset="0"/>
              </a:rPr>
              <a:t> строку </a:t>
            </a:r>
            <a:r>
              <a:rPr lang="ru-RU" sz="2400" b="1" dirty="0" err="1" smtClean="0">
                <a:latin typeface="Times New Roman" pitchFamily="18" charset="0"/>
                <a:cs typeface="Times New Roman" pitchFamily="18" charset="0"/>
              </a:rPr>
              <a:t>з</a:t>
            </a:r>
            <a:r>
              <a:rPr lang="ru-RU" sz="2400" b="1" dirty="0" smtClean="0">
                <a:latin typeface="Times New Roman" pitchFamily="18" charset="0"/>
                <a:cs typeface="Times New Roman" pitchFamily="18" charset="0"/>
              </a:rPr>
              <a:t> дня </a:t>
            </a:r>
            <a:r>
              <a:rPr lang="ru-RU" sz="2400" b="1" dirty="0" err="1" smtClean="0">
                <a:latin typeface="Times New Roman" pitchFamily="18" charset="0"/>
                <a:cs typeface="Times New Roman" pitchFamily="18" charset="0"/>
              </a:rPr>
              <a:t>набрання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чинності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остаточним</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судовим</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рішенням</a:t>
            </a:r>
            <a:r>
              <a:rPr lang="ru-RU" sz="2400" b="1" dirty="0" smtClean="0">
                <a:latin typeface="Times New Roman" pitchFamily="18" charset="0"/>
                <a:cs typeface="Times New Roman" pitchFamily="18" charset="0"/>
              </a:rPr>
              <a:t> у </a:t>
            </a:r>
            <a:r>
              <a:rPr lang="ru-RU" sz="2400" b="1" dirty="0" err="1" smtClean="0">
                <a:latin typeface="Times New Roman" pitchFamily="18" charset="0"/>
                <a:cs typeface="Times New Roman" pitchFamily="18" charset="0"/>
              </a:rPr>
              <a:t>справі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суб’єкта</a:t>
            </a:r>
            <a:r>
              <a:rPr lang="ru-RU" sz="2400" b="1" dirty="0" smtClean="0">
                <a:latin typeface="Times New Roman" pitchFamily="18" charset="0"/>
                <a:cs typeface="Times New Roman" pitchFamily="18" charset="0"/>
              </a:rPr>
              <a:t> права на </a:t>
            </a:r>
            <a:r>
              <a:rPr lang="ru-RU" sz="2400" b="1" dirty="0" err="1" smtClean="0">
                <a:latin typeface="Times New Roman" pitchFamily="18" charset="0"/>
                <a:cs typeface="Times New Roman" pitchFamily="18" charset="0"/>
              </a:rPr>
              <a:t>конституційну</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скаргу</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lgn="just"/>
            <a:r>
              <a:rPr lang="uk-UA" sz="2000" dirty="0" smtClean="0">
                <a:solidFill>
                  <a:srgbClr val="FF0000"/>
                </a:solidFill>
                <a:latin typeface="Times New Roman" pitchFamily="18" charset="0"/>
                <a:cs typeface="Times New Roman" pitchFamily="18" charset="0"/>
              </a:rPr>
              <a:t>А Може, якщо Суд визнає її розгляд необхідним з мотивів суспільною інтересу. </a:t>
            </a:r>
          </a:p>
          <a:p>
            <a:pPr algn="just"/>
            <a:r>
              <a:rPr lang="uk-UA" sz="2000" dirty="0" smtClean="0">
                <a:latin typeface="Times New Roman" pitchFamily="18" charset="0"/>
                <a:cs typeface="Times New Roman" pitchFamily="18" charset="0"/>
              </a:rPr>
              <a:t>Б Може, якщо Суд визнає причини пропуску строку поважними. </a:t>
            </a:r>
          </a:p>
          <a:p>
            <a:pPr algn="just"/>
            <a:r>
              <a:rPr lang="uk-UA" sz="2000" dirty="0" smtClean="0">
                <a:latin typeface="Times New Roman" pitchFamily="18" charset="0"/>
                <a:cs typeface="Times New Roman" pitchFamily="18" charset="0"/>
              </a:rPr>
              <a:t>В Може, якщо Суд визнає наявність порушення фундаментального права суб’єкта права на конституційну скаргу. </a:t>
            </a:r>
          </a:p>
          <a:p>
            <a:pPr algn="just"/>
            <a:r>
              <a:rPr lang="uk-UA" sz="2000" dirty="0" smtClean="0">
                <a:latin typeface="Times New Roman" pitchFamily="18" charset="0"/>
                <a:cs typeface="Times New Roman" pitchFamily="18" charset="0"/>
              </a:rPr>
              <a:t>Г Не може, оскільки жодних винятків законодавством України не передбачено.</a:t>
            </a:r>
          </a:p>
          <a:p>
            <a:pPr algn="just"/>
            <a:r>
              <a:rPr lang="uk-UA" sz="2000" i="1" dirty="0" smtClean="0">
                <a:solidFill>
                  <a:srgbClr val="FF0000"/>
                </a:solidFill>
                <a:latin typeface="Times New Roman" pitchFamily="18" charset="0"/>
                <a:cs typeface="Times New Roman" pitchFamily="18" charset="0"/>
              </a:rPr>
              <a:t>Як виняток, конституційна скарга може бути прийнята поза межами вимог, установлених пунктом 2 частини першої цієї статті </a:t>
            </a:r>
            <a:r>
              <a:rPr lang="uk-UA" sz="2000" i="1" dirty="0" smtClean="0">
                <a:latin typeface="Times New Roman" pitchFamily="18" charset="0"/>
                <a:cs typeface="Times New Roman" pitchFamily="18" charset="0"/>
              </a:rPr>
              <a:t>(</a:t>
            </a:r>
            <a:r>
              <a:rPr lang="ru-RU" sz="2000" i="1" dirty="0" err="1" smtClean="0"/>
              <a:t>з</a:t>
            </a:r>
            <a:r>
              <a:rPr lang="ru-RU" sz="2000" i="1" dirty="0" smtClean="0"/>
              <a:t> дня </a:t>
            </a:r>
            <a:r>
              <a:rPr lang="ru-RU" sz="2000" i="1" dirty="0" err="1" smtClean="0"/>
              <a:t>набрання</a:t>
            </a:r>
            <a:r>
              <a:rPr lang="ru-RU" sz="2000" i="1" dirty="0" smtClean="0"/>
              <a:t> </a:t>
            </a:r>
            <a:r>
              <a:rPr lang="ru-RU" sz="2000" i="1" dirty="0" err="1" smtClean="0"/>
              <a:t>законної</a:t>
            </a:r>
            <a:r>
              <a:rPr lang="ru-RU" sz="2000" i="1" dirty="0" smtClean="0"/>
              <a:t> </a:t>
            </a:r>
            <a:r>
              <a:rPr lang="ru-RU" sz="2000" i="1" dirty="0" err="1" smtClean="0"/>
              <a:t>сили</a:t>
            </a:r>
            <a:r>
              <a:rPr lang="ru-RU" sz="2000" i="1" dirty="0" smtClean="0"/>
              <a:t> </a:t>
            </a:r>
            <a:r>
              <a:rPr lang="ru-RU" sz="2000" i="1" dirty="0" err="1" smtClean="0"/>
              <a:t>остаточним</a:t>
            </a:r>
            <a:r>
              <a:rPr lang="ru-RU" sz="2000" i="1" dirty="0" smtClean="0"/>
              <a:t> </a:t>
            </a:r>
            <a:r>
              <a:rPr lang="ru-RU" sz="2000" i="1" dirty="0" err="1" smtClean="0"/>
              <a:t>судовим</a:t>
            </a:r>
            <a:r>
              <a:rPr lang="ru-RU" sz="2000" i="1" dirty="0" smtClean="0"/>
              <a:t> </a:t>
            </a:r>
            <a:r>
              <a:rPr lang="ru-RU" sz="2000" i="1" dirty="0" err="1" smtClean="0"/>
              <a:t>рішенням</a:t>
            </a:r>
            <a:r>
              <a:rPr lang="ru-RU" sz="2000" i="1" dirty="0" smtClean="0"/>
              <a:t>, у </a:t>
            </a:r>
            <a:r>
              <a:rPr lang="ru-RU" sz="2000" i="1" dirty="0" err="1" smtClean="0"/>
              <a:t>якому</a:t>
            </a:r>
            <a:r>
              <a:rPr lang="ru-RU" sz="2000" i="1" dirty="0" smtClean="0"/>
              <a:t> </a:t>
            </a:r>
            <a:r>
              <a:rPr lang="ru-RU" sz="2000" i="1" dirty="0" err="1" smtClean="0"/>
              <a:t>застосовано</a:t>
            </a:r>
            <a:r>
              <a:rPr lang="ru-RU" sz="2000" i="1" dirty="0" smtClean="0"/>
              <a:t> закон </a:t>
            </a:r>
            <a:r>
              <a:rPr lang="ru-RU" sz="2000" i="1" dirty="0" err="1" smtClean="0"/>
              <a:t>України</a:t>
            </a:r>
            <a:r>
              <a:rPr lang="ru-RU" sz="2000" i="1" dirty="0" smtClean="0"/>
              <a:t> (</a:t>
            </a:r>
            <a:r>
              <a:rPr lang="ru-RU" sz="2000" i="1" dirty="0" err="1" smtClean="0"/>
              <a:t>його</a:t>
            </a:r>
            <a:r>
              <a:rPr lang="ru-RU" sz="2000" i="1" dirty="0" smtClean="0"/>
              <a:t> </a:t>
            </a:r>
            <a:r>
              <a:rPr lang="ru-RU" sz="2000" i="1" dirty="0" err="1" smtClean="0"/>
              <a:t>окремі</a:t>
            </a:r>
            <a:r>
              <a:rPr lang="ru-RU" sz="2000" i="1" dirty="0" smtClean="0"/>
              <a:t> </a:t>
            </a:r>
            <a:r>
              <a:rPr lang="ru-RU" sz="2000" i="1" dirty="0" err="1" smtClean="0"/>
              <a:t>положення</a:t>
            </a:r>
            <a:r>
              <a:rPr lang="ru-RU" sz="2000" i="1" dirty="0" smtClean="0"/>
              <a:t>), </a:t>
            </a:r>
            <a:r>
              <a:rPr lang="ru-RU" sz="2000" i="1" dirty="0" err="1" smtClean="0"/>
              <a:t>сплинуло</a:t>
            </a:r>
            <a:r>
              <a:rPr lang="ru-RU" sz="2000" i="1" dirty="0" smtClean="0"/>
              <a:t> не </a:t>
            </a:r>
            <a:r>
              <a:rPr lang="ru-RU" sz="2000" i="1" dirty="0" err="1" smtClean="0"/>
              <a:t>більше</a:t>
            </a:r>
            <a:r>
              <a:rPr lang="ru-RU" sz="2000" i="1" dirty="0" smtClean="0"/>
              <a:t> </a:t>
            </a:r>
            <a:r>
              <a:rPr lang="ru-RU" sz="2000" i="1" dirty="0" err="1" smtClean="0"/>
              <a:t>трьох</a:t>
            </a:r>
            <a:r>
              <a:rPr lang="ru-RU" sz="2000" i="1" dirty="0" smtClean="0"/>
              <a:t> </a:t>
            </a:r>
            <a:r>
              <a:rPr lang="ru-RU" sz="2000" i="1" dirty="0" err="1" smtClean="0"/>
              <a:t>місяців</a:t>
            </a:r>
            <a:r>
              <a:rPr lang="ru-RU" sz="2000" i="1" dirty="0" smtClean="0"/>
              <a:t>)</a:t>
            </a:r>
            <a:r>
              <a:rPr lang="uk-UA" sz="2000" i="1" dirty="0" smtClean="0">
                <a:solidFill>
                  <a:srgbClr val="FF0000"/>
                </a:solidFill>
                <a:latin typeface="Times New Roman" pitchFamily="18" charset="0"/>
                <a:cs typeface="Times New Roman" pitchFamily="18" charset="0"/>
              </a:rPr>
              <a:t>, якщо Суд визнає її розгляд необхідним із мотивів суспільного інтересу (ч. 2 ст. 77 ЗУ </a:t>
            </a:r>
            <a:r>
              <a:rPr lang="uk-UA" sz="2000" i="1" dirty="0" err="1" smtClean="0">
                <a:solidFill>
                  <a:srgbClr val="FF0000"/>
                </a:solidFill>
                <a:latin typeface="Times New Roman" pitchFamily="18" charset="0"/>
                <a:cs typeface="Times New Roman" pitchFamily="18" charset="0"/>
              </a:rPr>
              <a:t>“Про</a:t>
            </a:r>
            <a:r>
              <a:rPr lang="uk-UA" sz="2000" i="1" dirty="0" smtClean="0">
                <a:solidFill>
                  <a:srgbClr val="FF0000"/>
                </a:solidFill>
                <a:latin typeface="Times New Roman" pitchFamily="18" charset="0"/>
                <a:cs typeface="Times New Roman" pitchFamily="18" charset="0"/>
              </a:rPr>
              <a:t> Конституційний Суд </a:t>
            </a:r>
            <a:r>
              <a:rPr lang="uk-UA" sz="2000" i="1" dirty="0" err="1" smtClean="0">
                <a:solidFill>
                  <a:srgbClr val="FF0000"/>
                </a:solidFill>
                <a:latin typeface="Times New Roman" pitchFamily="18" charset="0"/>
                <a:cs typeface="Times New Roman" pitchFamily="18" charset="0"/>
              </a:rPr>
              <a:t>України”</a:t>
            </a:r>
            <a:r>
              <a:rPr lang="uk-UA" sz="2000" i="1" dirty="0" smtClean="0">
                <a:solidFill>
                  <a:srgbClr val="FF0000"/>
                </a:solidFill>
                <a:latin typeface="Times New Roman" pitchFamily="18" charset="0"/>
                <a:cs typeface="Times New Roman" pitchFamily="18" charset="0"/>
              </a:rPr>
              <a:t>)</a:t>
            </a:r>
          </a:p>
          <a:p>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0108"/>
            <a:ext cx="8229600" cy="1928826"/>
          </a:xfrm>
        </p:spPr>
        <p:txBody>
          <a:bodyPr>
            <a:noAutofit/>
          </a:bodyPr>
          <a:lstStyle/>
          <a:p>
            <a:pPr algn="just"/>
            <a:r>
              <a:rPr lang="ru-RU" sz="2400" b="1" dirty="0" err="1" smtClean="0">
                <a:latin typeface="Times New Roman" pitchFamily="18" charset="0"/>
                <a:cs typeface="Times New Roman" pitchFamily="18" charset="0"/>
              </a:rPr>
              <a:t>Громадянин</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Л. вчинив </a:t>
            </a:r>
            <a:r>
              <a:rPr lang="ru-RU" sz="2400" b="1" dirty="0" err="1" smtClean="0">
                <a:latin typeface="Times New Roman" pitchFamily="18" charset="0"/>
                <a:cs typeface="Times New Roman" pitchFamily="18" charset="0"/>
              </a:rPr>
              <a:t>вбивство</a:t>
            </a:r>
            <a:r>
              <a:rPr lang="ru-RU" sz="2400" b="1" dirty="0" smtClean="0">
                <a:latin typeface="Times New Roman" pitchFamily="18" charset="0"/>
                <a:cs typeface="Times New Roman" pitchFamily="18" charset="0"/>
              </a:rPr>
              <a:t> на </a:t>
            </a:r>
            <a:r>
              <a:rPr lang="ru-RU" sz="2400" b="1" dirty="0" err="1" smtClean="0">
                <a:latin typeface="Times New Roman" pitchFamily="18" charset="0"/>
                <a:cs typeface="Times New Roman" pitchFamily="18" charset="0"/>
              </a:rPr>
              <a:t>території</a:t>
            </a:r>
            <a:r>
              <a:rPr lang="ru-RU" sz="2400" b="1" dirty="0" smtClean="0">
                <a:latin typeface="Times New Roman" pitchFamily="18" charset="0"/>
                <a:cs typeface="Times New Roman" pitchFamily="18" charset="0"/>
              </a:rPr>
              <a:t> США </a:t>
            </a:r>
            <a:r>
              <a:rPr lang="ru-RU" sz="2400" b="1" dirty="0" err="1" smtClean="0">
                <a:latin typeface="Times New Roman" pitchFamily="18" charset="0"/>
                <a:cs typeface="Times New Roman" pitchFamily="18" charset="0"/>
              </a:rPr>
              <a:t>й</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повернувся</a:t>
            </a:r>
            <a:r>
              <a:rPr lang="ru-RU" sz="2400" b="1" dirty="0" smtClean="0">
                <a:latin typeface="Times New Roman" pitchFamily="18" charset="0"/>
                <a:cs typeface="Times New Roman" pitchFamily="18" charset="0"/>
              </a:rPr>
              <a:t> до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де </a:t>
            </a:r>
            <a:r>
              <a:rPr lang="ru-RU" sz="2400" b="1" dirty="0" err="1" smtClean="0">
                <a:latin typeface="Times New Roman" pitchFamily="18" charset="0"/>
                <a:cs typeface="Times New Roman" pitchFamily="18" charset="0"/>
              </a:rPr>
              <a:t>його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було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затримано</a:t>
            </a:r>
            <a:r>
              <a:rPr lang="ru-RU" sz="2400" b="1" dirty="0" smtClean="0">
                <a:latin typeface="Times New Roman" pitchFamily="18" charset="0"/>
                <a:cs typeface="Times New Roman" pitchFamily="18" charset="0"/>
              </a:rPr>
              <a:t> органами правопорядку. Як </a:t>
            </a:r>
            <a:r>
              <a:rPr lang="ru-RU" sz="2400" b="1" dirty="0" err="1" smtClean="0">
                <a:latin typeface="Times New Roman" pitchFamily="18" charset="0"/>
                <a:cs typeface="Times New Roman" pitchFamily="18" charset="0"/>
              </a:rPr>
              <a:t>мають</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вчинити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державні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органи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 у </a:t>
            </a:r>
            <a:r>
              <a:rPr lang="ru-RU" sz="2400" b="1" dirty="0" err="1" smtClean="0">
                <a:latin typeface="Times New Roman" pitchFamily="18" charset="0"/>
                <a:cs typeface="Times New Roman" pitchFamily="18" charset="0"/>
              </a:rPr>
              <a:t>випадку</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запиту</a:t>
            </a:r>
            <a:r>
              <a:rPr lang="ru-RU" sz="2400" b="1" dirty="0" smtClean="0">
                <a:latin typeface="Times New Roman" pitchFamily="18" charset="0"/>
                <a:cs typeface="Times New Roman" pitchFamily="18" charset="0"/>
              </a:rPr>
              <a:t> на </a:t>
            </a:r>
            <a:r>
              <a:rPr lang="ru-RU" sz="2400" b="1" dirty="0" err="1" smtClean="0">
                <a:latin typeface="Times New Roman" pitchFamily="18" charset="0"/>
                <a:cs typeface="Times New Roman" pitchFamily="18" charset="0"/>
              </a:rPr>
              <a:t>екстрадицію</a:t>
            </a:r>
            <a:r>
              <a:rPr lang="ru-RU" sz="2400" b="1" dirty="0" smtClean="0">
                <a:latin typeface="Times New Roman" pitchFamily="18" charset="0"/>
                <a:cs typeface="Times New Roman" pitchFamily="18" charset="0"/>
              </a:rPr>
              <a:t> до США </a:t>
            </a:r>
            <a:r>
              <a:rPr lang="ru-RU" sz="2400" b="1" dirty="0" err="1" smtClean="0">
                <a:latin typeface="Times New Roman" pitchFamily="18" charset="0"/>
                <a:cs typeface="Times New Roman" pitchFamily="18" charset="0"/>
              </a:rPr>
              <a:t>громадянина</a:t>
            </a:r>
            <a:r>
              <a:rPr lang="ru-RU" sz="2400" b="1" dirty="0" smtClean="0">
                <a:latin typeface="Times New Roman" pitchFamily="18" charset="0"/>
                <a:cs typeface="Times New Roman" pitchFamily="18" charset="0"/>
              </a:rPr>
              <a:t> Л.?</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928934"/>
            <a:ext cx="8229600" cy="3645602"/>
          </a:xfrm>
        </p:spPr>
        <p:txBody>
          <a:bodyPr/>
          <a:lstStyle/>
          <a:p>
            <a:r>
              <a:rPr lang="ru-RU" sz="2400" dirty="0" smtClean="0">
                <a:solidFill>
                  <a:srgbClr val="FF0000"/>
                </a:solidFill>
                <a:latin typeface="Times New Roman" pitchFamily="18" charset="0"/>
                <a:cs typeface="Times New Roman" pitchFamily="18" charset="0"/>
              </a:rPr>
              <a:t>А </a:t>
            </a:r>
            <a:r>
              <a:rPr lang="ru-RU" sz="2400" dirty="0" err="1" smtClean="0">
                <a:solidFill>
                  <a:srgbClr val="FF0000"/>
                </a:solidFill>
                <a:latin typeface="Times New Roman" pitchFamily="18" charset="0"/>
                <a:cs typeface="Times New Roman" pitchFamily="18" charset="0"/>
              </a:rPr>
              <a:t>Відмовити</a:t>
            </a:r>
            <a:r>
              <a:rPr lang="ru-RU" sz="2400" dirty="0" smtClean="0">
                <a:solidFill>
                  <a:srgbClr val="FF0000"/>
                </a:solidFill>
                <a:latin typeface="Times New Roman" pitchFamily="18" charset="0"/>
                <a:cs typeface="Times New Roman" pitchFamily="18" charset="0"/>
              </a:rPr>
              <a:t> в </a:t>
            </a:r>
            <a:r>
              <a:rPr lang="ru-RU" sz="2400" dirty="0" err="1" smtClean="0">
                <a:solidFill>
                  <a:srgbClr val="FF0000"/>
                </a:solidFill>
                <a:latin typeface="Times New Roman" pitchFamily="18" charset="0"/>
                <a:cs typeface="Times New Roman" pitchFamily="18" charset="0"/>
              </a:rPr>
              <a:t>екстрадиції</a:t>
            </a:r>
            <a:r>
              <a:rPr lang="ru-RU" sz="2400" dirty="0" smtClean="0">
                <a:solidFill>
                  <a:srgbClr val="FF0000"/>
                </a:solidFill>
                <a:latin typeface="Times New Roman" pitchFamily="18" charset="0"/>
                <a:cs typeface="Times New Roman" pitchFamily="18" charset="0"/>
              </a:rPr>
              <a:t> Л. </a:t>
            </a:r>
          </a:p>
          <a:p>
            <a:r>
              <a:rPr lang="ru-RU" sz="2400" dirty="0" smtClean="0">
                <a:latin typeface="Times New Roman" pitchFamily="18" charset="0"/>
                <a:cs typeface="Times New Roman" pitchFamily="18" charset="0"/>
              </a:rPr>
              <a:t>Б </a:t>
            </a:r>
            <a:r>
              <a:rPr lang="ru-RU" sz="2400" dirty="0" err="1" smtClean="0">
                <a:latin typeface="Times New Roman" pitchFamily="18" charset="0"/>
                <a:cs typeface="Times New Roman" pitchFamily="18" charset="0"/>
              </a:rPr>
              <a:t>Погодитися</a:t>
            </a:r>
            <a:r>
              <a:rPr lang="ru-RU" sz="2400" dirty="0" smtClean="0">
                <a:latin typeface="Times New Roman" pitchFamily="18" charset="0"/>
                <a:cs typeface="Times New Roman" pitchFamily="18" charset="0"/>
              </a:rPr>
              <a:t> на </a:t>
            </a:r>
            <a:r>
              <a:rPr lang="ru-RU" sz="2400" dirty="0" err="1" smtClean="0">
                <a:latin typeface="Times New Roman" pitchFamily="18" charset="0"/>
                <a:cs typeface="Times New Roman" pitchFamily="18" charset="0"/>
              </a:rPr>
              <a:t>таку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екстрадицію</a:t>
            </a:r>
            <a:r>
              <a:rPr lang="ru-RU" sz="2400" dirty="0" smtClean="0">
                <a:latin typeface="Times New Roman" pitchFamily="18" charset="0"/>
                <a:cs typeface="Times New Roman" pitchFamily="18" charset="0"/>
              </a:rPr>
              <a:t> без </a:t>
            </a:r>
            <a:r>
              <a:rPr lang="ru-RU" sz="2400" dirty="0" err="1" smtClean="0">
                <a:latin typeface="Times New Roman" pitchFamily="18" charset="0"/>
                <a:cs typeface="Times New Roman" pitchFamily="18" charset="0"/>
              </a:rPr>
              <a:t>будь-яких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застережень</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В </a:t>
            </a:r>
            <a:r>
              <a:rPr lang="ru-RU" sz="2400" dirty="0" err="1" smtClean="0">
                <a:latin typeface="Times New Roman" pitchFamily="18" charset="0"/>
                <a:cs typeface="Times New Roman" pitchFamily="18" charset="0"/>
              </a:rPr>
              <a:t>Погодитися</a:t>
            </a:r>
            <a:r>
              <a:rPr lang="ru-RU" sz="2400" dirty="0" smtClean="0">
                <a:latin typeface="Times New Roman" pitchFamily="18" charset="0"/>
                <a:cs typeface="Times New Roman" pitchFamily="18" charset="0"/>
              </a:rPr>
              <a:t> на </a:t>
            </a:r>
            <a:r>
              <a:rPr lang="ru-RU" sz="2400" dirty="0" err="1" smtClean="0">
                <a:latin typeface="Times New Roman" pitchFamily="18" charset="0"/>
                <a:cs typeface="Times New Roman" pitchFamily="18" charset="0"/>
              </a:rPr>
              <a:t>екстрадицію</a:t>
            </a:r>
            <a:r>
              <a:rPr lang="ru-RU" sz="2400" dirty="0" smtClean="0">
                <a:latin typeface="Times New Roman" pitchFamily="18" charset="0"/>
                <a:cs typeface="Times New Roman" pitchFamily="18" charset="0"/>
              </a:rPr>
              <a:t> за </a:t>
            </a:r>
            <a:r>
              <a:rPr lang="ru-RU" sz="2400" dirty="0" err="1" smtClean="0">
                <a:latin typeface="Times New Roman" pitchFamily="18" charset="0"/>
                <a:cs typeface="Times New Roman" pitchFamily="18" charset="0"/>
              </a:rPr>
              <a:t>умови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неможливості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застосування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смертної</a:t>
            </a:r>
            <a:r>
              <a:rPr lang="ru-RU" sz="2400" dirty="0" smtClean="0">
                <a:latin typeface="Times New Roman" pitchFamily="18" charset="0"/>
                <a:cs typeface="Times New Roman" pitchFamily="18" charset="0"/>
              </a:rPr>
              <a:t> кари до Л. </a:t>
            </a:r>
          </a:p>
          <a:p>
            <a:r>
              <a:rPr lang="ru-RU" sz="2400" dirty="0" smtClean="0">
                <a:latin typeface="Times New Roman" pitchFamily="18" charset="0"/>
                <a:cs typeface="Times New Roman" pitchFamily="18" charset="0"/>
              </a:rPr>
              <a:t>Г Провести </a:t>
            </a:r>
            <a:r>
              <a:rPr lang="ru-RU" sz="2400" dirty="0" err="1" smtClean="0">
                <a:latin typeface="Times New Roman" pitchFamily="18" charset="0"/>
                <a:cs typeface="Times New Roman" pitchFamily="18" charset="0"/>
              </a:rPr>
              <a:t>обмін</a:t>
            </a:r>
            <a:r>
              <a:rPr lang="ru-RU" sz="2400" dirty="0" smtClean="0">
                <a:latin typeface="Times New Roman" pitchFamily="18" charset="0"/>
                <a:cs typeface="Times New Roman" pitchFamily="18" charset="0"/>
              </a:rPr>
              <a:t> Л. на </a:t>
            </a:r>
            <a:r>
              <a:rPr lang="ru-RU" sz="2400" dirty="0" err="1" smtClean="0">
                <a:latin typeface="Times New Roman" pitchFamily="18" charset="0"/>
                <a:cs typeface="Times New Roman" pitchFamily="18" charset="0"/>
              </a:rPr>
              <a:t>іншого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затриманого</a:t>
            </a:r>
            <a:r>
              <a:rPr lang="ru-RU" sz="2400" dirty="0" smtClean="0">
                <a:latin typeface="Times New Roman" pitchFamily="18" charset="0"/>
                <a:cs typeface="Times New Roman" pitchFamily="18" charset="0"/>
              </a:rPr>
              <a:t> в США, </a:t>
            </a:r>
            <a:r>
              <a:rPr lang="ru-RU" sz="2400" dirty="0" err="1" smtClean="0">
                <a:latin typeface="Times New Roman" pitchFamily="18" charset="0"/>
                <a:cs typeface="Times New Roman" pitchFamily="18" charset="0"/>
              </a:rPr>
              <a:t>що</a:t>
            </a:r>
            <a:r>
              <a:rPr lang="ru-RU" sz="2400" dirty="0" smtClean="0">
                <a:latin typeface="Times New Roman" pitchFamily="18" charset="0"/>
                <a:cs typeface="Times New Roman" pitchFamily="18" charset="0"/>
              </a:rPr>
              <a:t> вчинив </a:t>
            </a:r>
            <a:r>
              <a:rPr lang="ru-RU" sz="2400" dirty="0" err="1" smtClean="0">
                <a:latin typeface="Times New Roman" pitchFamily="18" charset="0"/>
                <a:cs typeface="Times New Roman" pitchFamily="18" charset="0"/>
              </a:rPr>
              <a:t>злочин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проти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a:t>
            </a:r>
          </a:p>
          <a:p>
            <a:pPr algn="just"/>
            <a:r>
              <a:rPr lang="ru-RU" sz="2000" i="1" dirty="0" err="1" smtClean="0">
                <a:solidFill>
                  <a:srgbClr val="FF0000"/>
                </a:solidFill>
                <a:latin typeface="Times New Roman" pitchFamily="18" charset="0"/>
                <a:cs typeface="Times New Roman" pitchFamily="18" charset="0"/>
              </a:rPr>
              <a:t>Громадянин</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 не </a:t>
            </a:r>
            <a:r>
              <a:rPr lang="ru-RU" sz="2000" i="1" dirty="0" err="1" smtClean="0">
                <a:solidFill>
                  <a:srgbClr val="FF0000"/>
                </a:solidFill>
                <a:latin typeface="Times New Roman" pitchFamily="18" charset="0"/>
                <a:cs typeface="Times New Roman" pitchFamily="18" charset="0"/>
              </a:rPr>
              <a:t>може</a:t>
            </a:r>
            <a:r>
              <a:rPr lang="ru-RU" sz="2000" i="1" dirty="0" smtClean="0">
                <a:solidFill>
                  <a:srgbClr val="FF0000"/>
                </a:solidFill>
                <a:latin typeface="Times New Roman" pitchFamily="18" charset="0"/>
                <a:cs typeface="Times New Roman" pitchFamily="18" charset="0"/>
              </a:rPr>
              <a:t> бути </a:t>
            </a:r>
            <a:r>
              <a:rPr lang="ru-RU" sz="2000" i="1" dirty="0" err="1" smtClean="0">
                <a:solidFill>
                  <a:srgbClr val="FF0000"/>
                </a:solidFill>
                <a:latin typeface="Times New Roman" pitchFamily="18" charset="0"/>
                <a:cs typeface="Times New Roman" pitchFamily="18" charset="0"/>
              </a:rPr>
              <a:t>вигнаний</a:t>
            </a:r>
            <a:r>
              <a:rPr lang="ru-RU" sz="2000" i="1" dirty="0" smtClean="0">
                <a:solidFill>
                  <a:srgbClr val="FF0000"/>
                </a:solidFill>
                <a:latin typeface="Times New Roman" pitchFamily="18" charset="0"/>
                <a:cs typeface="Times New Roman" pitchFamily="18" charset="0"/>
              </a:rPr>
              <a:t> за </a:t>
            </a:r>
            <a:r>
              <a:rPr lang="ru-RU" sz="2000" i="1" dirty="0" err="1" smtClean="0">
                <a:solidFill>
                  <a:srgbClr val="FF0000"/>
                </a:solidFill>
                <a:latin typeface="Times New Roman" pitchFamily="18" charset="0"/>
                <a:cs typeface="Times New Roman" pitchFamily="18" charset="0"/>
              </a:rPr>
              <a:t>межі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або</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виданий</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іншій</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державі</a:t>
            </a:r>
            <a:r>
              <a:rPr lang="ru-RU" sz="2000" i="1" dirty="0" smtClean="0">
                <a:solidFill>
                  <a:srgbClr val="FF0000"/>
                </a:solidFill>
                <a:latin typeface="Times New Roman" pitchFamily="18" charset="0"/>
                <a:cs typeface="Times New Roman" pitchFamily="18" charset="0"/>
              </a:rPr>
              <a:t> (ч. 2 ст. 25 </a:t>
            </a:r>
            <a:r>
              <a:rPr lang="ru-RU" sz="2000" i="1" dirty="0" err="1" smtClean="0">
                <a:solidFill>
                  <a:srgbClr val="FF0000"/>
                </a:solidFill>
                <a:latin typeface="Times New Roman" pitchFamily="18" charset="0"/>
                <a:cs typeface="Times New Roman" pitchFamily="18" charset="0"/>
              </a:rPr>
              <a:t>Конституції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a:t>
            </a:r>
          </a:p>
          <a:p>
            <a:endParaRPr lang="uk-U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2400" b="1" dirty="0" smtClean="0">
                <a:latin typeface="Times New Roman" pitchFamily="18" charset="0"/>
                <a:cs typeface="Times New Roman" pitchFamily="18" charset="0"/>
              </a:rPr>
              <a:t>Коли не </a:t>
            </a:r>
            <a:r>
              <a:rPr lang="ru-RU" sz="2400" b="1" dirty="0" err="1" smtClean="0">
                <a:latin typeface="Times New Roman" pitchFamily="18" charset="0"/>
                <a:cs typeface="Times New Roman" pitchFamily="18" charset="0"/>
              </a:rPr>
              <a:t>дозволяється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проведення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позачергових</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виборів</a:t>
            </a:r>
            <a:r>
              <a:rPr lang="ru-RU" sz="2400" b="1" dirty="0" smtClean="0">
                <a:latin typeface="Times New Roman" pitchFamily="18" charset="0"/>
                <a:cs typeface="Times New Roman" pitchFamily="18" charset="0"/>
              </a:rPr>
              <a:t> до </a:t>
            </a:r>
            <a:r>
              <a:rPr lang="ru-RU" sz="2400" b="1" dirty="0" err="1" smtClean="0">
                <a:latin typeface="Times New Roman" pitchFamily="18" charset="0"/>
                <a:cs typeface="Times New Roman" pitchFamily="18" charset="0"/>
              </a:rPr>
              <a:t>Верховної</a:t>
            </a:r>
            <a:r>
              <a:rPr lang="ru-RU" sz="2400" b="1" dirty="0" smtClean="0">
                <a:latin typeface="Times New Roman" pitchFamily="18" charset="0"/>
                <a:cs typeface="Times New Roman" pitchFamily="18" charset="0"/>
              </a:rPr>
              <a:t> Ради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a:bodyPr>
          <a:lstStyle/>
          <a:p>
            <a:r>
              <a:rPr lang="uk-UA" sz="2000" dirty="0" smtClean="0">
                <a:latin typeface="Times New Roman" pitchFamily="18" charset="0"/>
                <a:cs typeface="Times New Roman" pitchFamily="18" charset="0"/>
              </a:rPr>
              <a:t>А Протягом року після затвердження Програми діяльності Кабінету Міністрів України. </a:t>
            </a:r>
          </a:p>
          <a:p>
            <a:r>
              <a:rPr lang="uk-UA" sz="2000" dirty="0" smtClean="0">
                <a:latin typeface="Times New Roman" pitchFamily="18" charset="0"/>
                <a:cs typeface="Times New Roman" pitchFamily="18" charset="0"/>
              </a:rPr>
              <a:t>Б Протягом шести місяців після створення коаліції депутатських фракцій. </a:t>
            </a:r>
          </a:p>
          <a:p>
            <a:r>
              <a:rPr lang="uk-UA" sz="2000" dirty="0" smtClean="0">
                <a:solidFill>
                  <a:srgbClr val="FF0000"/>
                </a:solidFill>
                <a:latin typeface="Times New Roman" pitchFamily="18" charset="0"/>
                <a:cs typeface="Times New Roman" pitchFamily="18" charset="0"/>
              </a:rPr>
              <a:t>В Протягом дії режиму надзвичайного стану. </a:t>
            </a:r>
          </a:p>
          <a:p>
            <a:r>
              <a:rPr lang="uk-UA" sz="2000" dirty="0" smtClean="0">
                <a:latin typeface="Times New Roman" pitchFamily="18" charset="0"/>
                <a:cs typeface="Times New Roman" pitchFamily="18" charset="0"/>
              </a:rPr>
              <a:t>Г Протягом останнього року повноважень Верховної Ради України.</a:t>
            </a:r>
          </a:p>
          <a:p>
            <a:pPr algn="just"/>
            <a:r>
              <a:rPr lang="uk-UA" sz="1900" i="1" dirty="0" smtClean="0">
                <a:solidFill>
                  <a:srgbClr val="FF0000"/>
                </a:solidFill>
                <a:latin typeface="Times New Roman" pitchFamily="18" charset="0"/>
                <a:cs typeface="Times New Roman" pitchFamily="18" charset="0"/>
              </a:rPr>
              <a:t>У разі закінчення строку повноважень Верховної Ради України під час дії воєнного чи надзвичайного стану її повноваження продовжуються до дня першого засідання першої сесії Верховної Ради України, обраної після скасування воєнного чи надзвичайного стану (ч. 4 ст. 83 Конституції України)</a:t>
            </a:r>
          </a:p>
          <a:p>
            <a:pPr algn="just"/>
            <a:r>
              <a:rPr lang="ru-RU" sz="1900" i="1" dirty="0" smtClean="0">
                <a:solidFill>
                  <a:srgbClr val="00B0F0"/>
                </a:solidFill>
                <a:latin typeface="Times New Roman" pitchFamily="18" charset="0"/>
                <a:cs typeface="Times New Roman" pitchFamily="18" charset="0"/>
              </a:rPr>
              <a:t>В </a:t>
            </a:r>
            <a:r>
              <a:rPr lang="ru-RU" sz="1900" i="1" dirty="0" err="1" smtClean="0">
                <a:solidFill>
                  <a:srgbClr val="00B0F0"/>
                </a:solidFill>
                <a:latin typeface="Times New Roman" pitchFamily="18" charset="0"/>
                <a:cs typeface="Times New Roman" pitchFamily="18" charset="0"/>
              </a:rPr>
              <a:t>умовах</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надзвичайного</a:t>
            </a:r>
            <a:r>
              <a:rPr lang="ru-RU" sz="1900" i="1" dirty="0" smtClean="0">
                <a:solidFill>
                  <a:srgbClr val="00B0F0"/>
                </a:solidFill>
                <a:latin typeface="Times New Roman" pitchFamily="18" charset="0"/>
                <a:cs typeface="Times New Roman" pitchFamily="18" charset="0"/>
              </a:rPr>
              <a:t> стану </a:t>
            </a:r>
            <a:r>
              <a:rPr lang="ru-RU" sz="1900" i="1" dirty="0" err="1" smtClean="0">
                <a:solidFill>
                  <a:srgbClr val="00B0F0"/>
                </a:solidFill>
                <a:latin typeface="Times New Roman" pitchFamily="18" charset="0"/>
                <a:cs typeface="Times New Roman" pitchFamily="18" charset="0"/>
              </a:rPr>
              <a:t>забороняються</a:t>
            </a:r>
            <a:r>
              <a:rPr lang="ru-RU" sz="1900" i="1" dirty="0" smtClean="0">
                <a:solidFill>
                  <a:srgbClr val="00B0F0"/>
                </a:solidFill>
                <a:latin typeface="Times New Roman" pitchFamily="18" charset="0"/>
                <a:cs typeface="Times New Roman" pitchFamily="18" charset="0"/>
              </a:rPr>
              <a:t>:</a:t>
            </a:r>
          </a:p>
          <a:p>
            <a:pPr algn="just"/>
            <a:r>
              <a:rPr lang="ru-RU" sz="1900" i="1" dirty="0" err="1" smtClean="0">
                <a:solidFill>
                  <a:srgbClr val="00B0F0"/>
                </a:solidFill>
                <a:latin typeface="Times New Roman" pitchFamily="18" charset="0"/>
                <a:cs typeface="Times New Roman" pitchFamily="18" charset="0"/>
              </a:rPr>
              <a:t>проведення</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виборів</a:t>
            </a:r>
            <a:r>
              <a:rPr lang="ru-RU" sz="1900" i="1" dirty="0" smtClean="0">
                <a:solidFill>
                  <a:srgbClr val="00B0F0"/>
                </a:solidFill>
                <a:latin typeface="Times New Roman" pitchFamily="18" charset="0"/>
                <a:cs typeface="Times New Roman" pitchFamily="18" charset="0"/>
              </a:rPr>
              <a:t> Президента </a:t>
            </a:r>
            <a:r>
              <a:rPr lang="ru-RU" sz="1900" i="1" dirty="0" err="1" smtClean="0">
                <a:solidFill>
                  <a:srgbClr val="00B0F0"/>
                </a:solidFill>
                <a:latin typeface="Times New Roman" pitchFamily="18" charset="0"/>
                <a:cs typeface="Times New Roman" pitchFamily="18" charset="0"/>
              </a:rPr>
              <a:t>України</a:t>
            </a:r>
            <a:r>
              <a:rPr lang="ru-RU" sz="1900" i="1" dirty="0" smtClean="0">
                <a:solidFill>
                  <a:srgbClr val="00B0F0"/>
                </a:solidFill>
                <a:latin typeface="Times New Roman" pitchFamily="18" charset="0"/>
                <a:cs typeface="Times New Roman" pitchFamily="18" charset="0"/>
              </a:rPr>
              <a:t>, а </a:t>
            </a:r>
            <a:r>
              <a:rPr lang="ru-RU" sz="1900" i="1" dirty="0" err="1" smtClean="0">
                <a:solidFill>
                  <a:srgbClr val="00B0F0"/>
                </a:solidFill>
                <a:latin typeface="Times New Roman" pitchFamily="18" charset="0"/>
                <a:cs typeface="Times New Roman" pitchFamily="18" charset="0"/>
              </a:rPr>
              <a:t>також</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виборів</a:t>
            </a:r>
            <a:r>
              <a:rPr lang="ru-RU" sz="1900" i="1" dirty="0" smtClean="0">
                <a:solidFill>
                  <a:srgbClr val="00B0F0"/>
                </a:solidFill>
                <a:latin typeface="Times New Roman" pitchFamily="18" charset="0"/>
                <a:cs typeface="Times New Roman" pitchFamily="18" charset="0"/>
              </a:rPr>
              <a:t> до </a:t>
            </a:r>
            <a:r>
              <a:rPr lang="ru-RU" sz="1900" i="1" dirty="0" err="1" smtClean="0">
                <a:solidFill>
                  <a:srgbClr val="00B0F0"/>
                </a:solidFill>
                <a:latin typeface="Times New Roman" pitchFamily="18" charset="0"/>
                <a:cs typeface="Times New Roman" pitchFamily="18" charset="0"/>
              </a:rPr>
              <a:t>Верховної</a:t>
            </a:r>
            <a:r>
              <a:rPr lang="ru-RU" sz="1900" i="1" dirty="0" smtClean="0">
                <a:solidFill>
                  <a:srgbClr val="00B0F0"/>
                </a:solidFill>
                <a:latin typeface="Times New Roman" pitchFamily="18" charset="0"/>
                <a:cs typeface="Times New Roman" pitchFamily="18" charset="0"/>
              </a:rPr>
              <a:t> Ради </a:t>
            </a:r>
            <a:r>
              <a:rPr lang="ru-RU" sz="1900" i="1" dirty="0" err="1" smtClean="0">
                <a:solidFill>
                  <a:srgbClr val="00B0F0"/>
                </a:solidFill>
                <a:latin typeface="Times New Roman" pitchFamily="18" charset="0"/>
                <a:cs typeface="Times New Roman" pitchFamily="18" charset="0"/>
              </a:rPr>
              <a:t>України</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Верховної</a:t>
            </a:r>
            <a:r>
              <a:rPr lang="ru-RU" sz="1900" i="1" dirty="0" smtClean="0">
                <a:solidFill>
                  <a:srgbClr val="00B0F0"/>
                </a:solidFill>
                <a:latin typeface="Times New Roman" pitchFamily="18" charset="0"/>
                <a:cs typeface="Times New Roman" pitchFamily="18" charset="0"/>
              </a:rPr>
              <a:t> Ради </a:t>
            </a:r>
            <a:r>
              <a:rPr lang="ru-RU" sz="1900" i="1" dirty="0" err="1" smtClean="0">
                <a:solidFill>
                  <a:srgbClr val="00B0F0"/>
                </a:solidFill>
                <a:latin typeface="Times New Roman" pitchFamily="18" charset="0"/>
                <a:cs typeface="Times New Roman" pitchFamily="18" charset="0"/>
              </a:rPr>
              <a:t>Автономної</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Республіки</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Крим</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і</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органів</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місцевого</a:t>
            </a:r>
            <a:r>
              <a:rPr lang="ru-RU" sz="1900" i="1" dirty="0" smtClean="0">
                <a:solidFill>
                  <a:srgbClr val="00B0F0"/>
                </a:solidFill>
                <a:latin typeface="Times New Roman" pitchFamily="18" charset="0"/>
                <a:cs typeface="Times New Roman" pitchFamily="18" charset="0"/>
              </a:rPr>
              <a:t> </a:t>
            </a:r>
            <a:r>
              <a:rPr lang="ru-RU" sz="1900" i="1" dirty="0" err="1" smtClean="0">
                <a:solidFill>
                  <a:srgbClr val="00B0F0"/>
                </a:solidFill>
                <a:latin typeface="Times New Roman" pitchFamily="18" charset="0"/>
                <a:cs typeface="Times New Roman" pitchFamily="18" charset="0"/>
              </a:rPr>
              <a:t>самоврядування</a:t>
            </a:r>
            <a:r>
              <a:rPr lang="ru-RU" sz="1900" i="1" dirty="0" smtClean="0">
                <a:solidFill>
                  <a:srgbClr val="00B0F0"/>
                </a:solidFill>
                <a:latin typeface="Times New Roman" pitchFamily="18" charset="0"/>
                <a:cs typeface="Times New Roman" pitchFamily="18" charset="0"/>
              </a:rPr>
              <a:t> (ст. 21 ЗУ «Про </a:t>
            </a:r>
            <a:r>
              <a:rPr lang="ru-RU" sz="1900" i="1" dirty="0" err="1" smtClean="0">
                <a:solidFill>
                  <a:srgbClr val="00B0F0"/>
                </a:solidFill>
                <a:latin typeface="Times New Roman" pitchFamily="18" charset="0"/>
                <a:cs typeface="Times New Roman" pitchFamily="18" charset="0"/>
              </a:rPr>
              <a:t>правовий</a:t>
            </a:r>
            <a:r>
              <a:rPr lang="ru-RU" sz="1900" i="1" dirty="0" smtClean="0">
                <a:solidFill>
                  <a:srgbClr val="00B0F0"/>
                </a:solidFill>
                <a:latin typeface="Times New Roman" pitchFamily="18" charset="0"/>
                <a:cs typeface="Times New Roman" pitchFamily="18" charset="0"/>
              </a:rPr>
              <a:t> режим </a:t>
            </a:r>
            <a:r>
              <a:rPr lang="ru-RU" sz="1900" i="1" dirty="0" err="1" smtClean="0">
                <a:solidFill>
                  <a:srgbClr val="00B0F0"/>
                </a:solidFill>
                <a:latin typeface="Times New Roman" pitchFamily="18" charset="0"/>
                <a:cs typeface="Times New Roman" pitchFamily="18" charset="0"/>
              </a:rPr>
              <a:t>надзвичайного</a:t>
            </a:r>
            <a:r>
              <a:rPr lang="ru-RU" sz="1900" i="1" dirty="0" smtClean="0">
                <a:solidFill>
                  <a:srgbClr val="00B0F0"/>
                </a:solidFill>
                <a:latin typeface="Times New Roman" pitchFamily="18" charset="0"/>
                <a:cs typeface="Times New Roman" pitchFamily="18" charset="0"/>
              </a:rPr>
              <a:t> стану»)</a:t>
            </a:r>
          </a:p>
          <a:p>
            <a:pPr algn="just"/>
            <a:endParaRPr lang="uk-UA" sz="2000" dirty="0" smtClean="0">
              <a:solidFill>
                <a:srgbClr val="FF0000"/>
              </a:solidFill>
              <a:latin typeface="Times New Roman" pitchFamily="18" charset="0"/>
              <a:cs typeface="Times New Roman" pitchFamily="18" charset="0"/>
            </a:endParaRP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352568"/>
          </a:xfrm>
        </p:spPr>
        <p:txBody>
          <a:bodyPr>
            <a:noAutofit/>
          </a:bodyPr>
          <a:lstStyle/>
          <a:p>
            <a:pPr algn="just"/>
            <a:r>
              <a:rPr lang="ru-RU" sz="2000" b="1" dirty="0" err="1" smtClean="0">
                <a:latin typeface="Times New Roman" pitchFamily="18" charset="0"/>
                <a:cs typeface="Times New Roman" pitchFamily="18" charset="0"/>
              </a:rPr>
              <a:t>Іноземний</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громадянин</a:t>
            </a:r>
            <a:r>
              <a:rPr lang="ru-RU" sz="2000" b="1" dirty="0" smtClean="0">
                <a:latin typeface="Times New Roman" pitchFamily="18" charset="0"/>
                <a:cs typeface="Times New Roman" pitchFamily="18" charset="0"/>
              </a:rPr>
              <a:t> А., </a:t>
            </a:r>
            <a:r>
              <a:rPr lang="ru-RU" sz="2000" b="1" dirty="0" err="1" smtClean="0">
                <a:latin typeface="Times New Roman" pitchFamily="18" charset="0"/>
                <a:cs typeface="Times New Roman" pitchFamily="18" charset="0"/>
              </a:rPr>
              <a:t>який</a:t>
            </a:r>
            <a:r>
              <a:rPr lang="ru-RU" sz="2000" b="1" dirty="0" smtClean="0">
                <a:latin typeface="Times New Roman" pitchFamily="18" charset="0"/>
                <a:cs typeface="Times New Roman" pitchFamily="18" charset="0"/>
              </a:rPr>
              <a:t> на </a:t>
            </a:r>
            <a:r>
              <a:rPr lang="ru-RU" sz="2000" b="1" dirty="0" err="1" smtClean="0">
                <a:latin typeface="Times New Roman" pitchFamily="18" charset="0"/>
                <a:cs typeface="Times New Roman" pitchFamily="18" charset="0"/>
              </a:rPr>
              <a:t>законних</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підставах</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проживає</a:t>
            </a:r>
            <a:r>
              <a:rPr lang="ru-RU" sz="2000" b="1" dirty="0" smtClean="0">
                <a:latin typeface="Times New Roman" pitchFamily="18" charset="0"/>
                <a:cs typeface="Times New Roman" pitchFamily="18" charset="0"/>
              </a:rPr>
              <a:t> в </a:t>
            </a:r>
            <a:r>
              <a:rPr lang="ru-RU" sz="2000" b="1" dirty="0" err="1" smtClean="0">
                <a:latin typeface="Times New Roman" pitchFamily="18" charset="0"/>
                <a:cs typeface="Times New Roman" pitchFamily="18" charset="0"/>
              </a:rPr>
              <a:t>Україні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звернувся</a:t>
            </a:r>
            <a:r>
              <a:rPr lang="ru-RU" sz="2000" b="1" dirty="0" smtClean="0">
                <a:latin typeface="Times New Roman" pitchFamily="18" charset="0"/>
                <a:cs typeface="Times New Roman" pitchFamily="18" charset="0"/>
              </a:rPr>
              <a:t> до </a:t>
            </a:r>
            <a:r>
              <a:rPr lang="ru-RU" sz="2000" b="1" dirty="0" err="1" smtClean="0">
                <a:latin typeface="Times New Roman" pitchFamily="18" charset="0"/>
                <a:cs typeface="Times New Roman" pitchFamily="18" charset="0"/>
              </a:rPr>
              <a:t>органів</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місцевого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самоврядування</a:t>
            </a:r>
            <a:r>
              <a:rPr lang="ru-RU" sz="2000" b="1" dirty="0" smtClean="0">
                <a:latin typeface="Times New Roman" pitchFamily="18" charset="0"/>
                <a:cs typeface="Times New Roman" pitchFamily="18" charset="0"/>
              </a:rPr>
              <a:t> для </a:t>
            </a:r>
            <a:r>
              <a:rPr lang="ru-RU" sz="2000" b="1" dirty="0" err="1" smtClean="0">
                <a:latin typeface="Times New Roman" pitchFamily="18" charset="0"/>
                <a:cs typeface="Times New Roman" pitchFamily="18" charset="0"/>
              </a:rPr>
              <a:t>ознайомлення</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з</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відомостями</a:t>
            </a:r>
            <a:r>
              <a:rPr lang="ru-RU" sz="2000" b="1" dirty="0" smtClean="0">
                <a:latin typeface="Times New Roman" pitchFamily="18" charset="0"/>
                <a:cs typeface="Times New Roman" pitchFamily="18" charset="0"/>
              </a:rPr>
              <a:t> про себе, </a:t>
            </a:r>
            <a:r>
              <a:rPr lang="ru-RU" sz="2000" b="1" dirty="0" err="1" smtClean="0">
                <a:latin typeface="Times New Roman" pitchFamily="18" charset="0"/>
                <a:cs typeface="Times New Roman" pitchFamily="18" charset="0"/>
              </a:rPr>
              <a:t>які</a:t>
            </a:r>
            <a:r>
              <a:rPr lang="ru-RU" sz="2000" b="1" dirty="0" smtClean="0">
                <a:latin typeface="Times New Roman" pitchFamily="18" charset="0"/>
                <a:cs typeface="Times New Roman" pitchFamily="18" charset="0"/>
              </a:rPr>
              <a:t> НЕ </a:t>
            </a:r>
            <a:r>
              <a:rPr lang="ru-RU" sz="2000" b="1" dirty="0" err="1" smtClean="0">
                <a:latin typeface="Times New Roman" pitchFamily="18" charset="0"/>
                <a:cs typeface="Times New Roman" pitchFamily="18" charset="0"/>
              </a:rPr>
              <a:t>є</a:t>
            </a:r>
            <a:r>
              <a:rPr lang="ru-RU" sz="2000" b="1" dirty="0" smtClean="0">
                <a:latin typeface="Times New Roman" pitchFamily="18" charset="0"/>
                <a:cs typeface="Times New Roman" pitchFamily="18" charset="0"/>
              </a:rPr>
              <a:t> державною </a:t>
            </a:r>
            <a:r>
              <a:rPr lang="ru-RU" sz="2000" b="1" dirty="0" err="1" smtClean="0">
                <a:latin typeface="Times New Roman" pitchFamily="18" charset="0"/>
                <a:cs typeface="Times New Roman" pitchFamily="18" charset="0"/>
              </a:rPr>
              <a:t>таємницею</a:t>
            </a:r>
            <a:r>
              <a:rPr lang="ru-RU" sz="2000" b="1" dirty="0" smtClean="0">
                <a:latin typeface="Times New Roman" pitchFamily="18" charset="0"/>
                <a:cs typeface="Times New Roman" pitchFamily="18" charset="0"/>
              </a:rPr>
              <a:t>. Як </a:t>
            </a:r>
            <a:r>
              <a:rPr lang="ru-RU" sz="2000" b="1" dirty="0" err="1" smtClean="0">
                <a:latin typeface="Times New Roman" pitchFamily="18" charset="0"/>
                <a:cs typeface="Times New Roman" pitchFamily="18" charset="0"/>
              </a:rPr>
              <a:t>мають</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відреагувати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органи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місцевого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самоврядування</a:t>
            </a:r>
            <a:r>
              <a:rPr lang="ru-RU" sz="2000" b="1" dirty="0" smtClean="0">
                <a:latin typeface="Times New Roman" pitchFamily="18" charset="0"/>
                <a:cs typeface="Times New Roman" pitchFamily="18" charset="0"/>
              </a:rPr>
              <a:t> на </a:t>
            </a:r>
            <a:r>
              <a:rPr lang="ru-RU" sz="2000" b="1" dirty="0" err="1" smtClean="0">
                <a:latin typeface="Times New Roman" pitchFamily="18" charset="0"/>
                <a:cs typeface="Times New Roman" pitchFamily="18" charset="0"/>
              </a:rPr>
              <a:t>цей</a:t>
            </a:r>
            <a:r>
              <a:rPr lang="ru-RU" sz="2000" b="1" dirty="0" smtClean="0">
                <a:latin typeface="Times New Roman" pitchFamily="18" charset="0"/>
                <a:cs typeface="Times New Roman" pitchFamily="18" charset="0"/>
              </a:rPr>
              <a:t> запит?</a:t>
            </a:r>
            <a:endParaRPr lang="uk-UA"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428868"/>
            <a:ext cx="8229600" cy="4145668"/>
          </a:xfrm>
        </p:spPr>
        <p:txBody>
          <a:bodyPr>
            <a:normAutofit fontScale="92500"/>
          </a:bodyPr>
          <a:lstStyle/>
          <a:p>
            <a:r>
              <a:rPr lang="uk-UA" sz="2000" dirty="0" smtClean="0">
                <a:latin typeface="Times New Roman" pitchFamily="18" charset="0"/>
                <a:cs typeface="Times New Roman" pitchFamily="18" charset="0"/>
              </a:rPr>
              <a:t>А  Відмовити в наданні відповідної інформації. </a:t>
            </a:r>
          </a:p>
          <a:p>
            <a:r>
              <a:rPr lang="uk-UA" sz="2000" dirty="0" smtClean="0">
                <a:solidFill>
                  <a:srgbClr val="FF0000"/>
                </a:solidFill>
                <a:latin typeface="Times New Roman" pitchFamily="18" charset="0"/>
                <a:cs typeface="Times New Roman" pitchFamily="18" charset="0"/>
              </a:rPr>
              <a:t>Б  Надати відповідну інформацію. </a:t>
            </a:r>
          </a:p>
          <a:p>
            <a:r>
              <a:rPr lang="uk-UA" sz="2000" dirty="0" smtClean="0">
                <a:latin typeface="Times New Roman" pitchFamily="18" charset="0"/>
                <a:cs typeface="Times New Roman" pitchFamily="18" charset="0"/>
              </a:rPr>
              <a:t>В  Звернутися до суду для отримання дозволу на видачу такої інформації. </a:t>
            </a:r>
          </a:p>
          <a:p>
            <a:r>
              <a:rPr lang="uk-UA" sz="2000" dirty="0" smtClean="0">
                <a:latin typeface="Times New Roman" pitchFamily="18" charset="0"/>
                <a:cs typeface="Times New Roman" pitchFamily="18" charset="0"/>
              </a:rPr>
              <a:t>Г Отримати дозвіл від органів СБУ для видачі такої інформації.</a:t>
            </a:r>
          </a:p>
          <a:p>
            <a:pPr algn="just"/>
            <a:r>
              <a:rPr lang="ru-RU" sz="1800" i="1" dirty="0" smtClean="0">
                <a:solidFill>
                  <a:srgbClr val="FF0000"/>
                </a:solidFill>
                <a:latin typeface="Times New Roman" pitchFamily="18" charset="0"/>
                <a:cs typeface="Times New Roman" pitchFamily="18" charset="0"/>
              </a:rPr>
              <a:t>Кожному </a:t>
            </a:r>
            <a:r>
              <a:rPr lang="ru-RU" sz="1800" i="1" dirty="0" err="1" smtClean="0">
                <a:solidFill>
                  <a:srgbClr val="FF0000"/>
                </a:solidFill>
                <a:latin typeface="Times New Roman" pitchFamily="18" charset="0"/>
                <a:cs typeface="Times New Roman" pitchFamily="18" charset="0"/>
              </a:rPr>
              <a:t>забезпечується</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вільний</a:t>
            </a:r>
            <a:r>
              <a:rPr lang="ru-RU" sz="1800" i="1" dirty="0" smtClean="0">
                <a:solidFill>
                  <a:srgbClr val="FF0000"/>
                </a:solidFill>
                <a:latin typeface="Times New Roman" pitchFamily="18" charset="0"/>
                <a:cs typeface="Times New Roman" pitchFamily="18" charset="0"/>
              </a:rPr>
              <a:t> доступ до </a:t>
            </a:r>
            <a:r>
              <a:rPr lang="ru-RU" sz="1800" i="1" dirty="0" err="1" smtClean="0">
                <a:solidFill>
                  <a:srgbClr val="FF0000"/>
                </a:solidFill>
                <a:latin typeface="Times New Roman" pitchFamily="18" charset="0"/>
                <a:cs typeface="Times New Roman" pitchFamily="18" charset="0"/>
              </a:rPr>
              <a:t>інформації</a:t>
            </a:r>
            <a:r>
              <a:rPr lang="ru-RU" sz="1800" i="1" dirty="0" smtClean="0">
                <a:solidFill>
                  <a:srgbClr val="FF0000"/>
                </a:solidFill>
                <a:latin typeface="Times New Roman" pitchFamily="18" charset="0"/>
                <a:cs typeface="Times New Roman" pitchFamily="18" charset="0"/>
              </a:rPr>
              <a:t>, яка </a:t>
            </a:r>
            <a:r>
              <a:rPr lang="ru-RU" sz="1800" i="1" dirty="0" err="1" smtClean="0">
                <a:solidFill>
                  <a:srgbClr val="FF0000"/>
                </a:solidFill>
                <a:latin typeface="Times New Roman" pitchFamily="18" charset="0"/>
                <a:cs typeface="Times New Roman" pitchFamily="18" charset="0"/>
              </a:rPr>
              <a:t>стосується</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його</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особисто</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крім</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випадків</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передбачених</a:t>
            </a:r>
            <a:r>
              <a:rPr lang="ru-RU" sz="1800" i="1" dirty="0" smtClean="0">
                <a:solidFill>
                  <a:srgbClr val="FF0000"/>
                </a:solidFill>
                <a:latin typeface="Times New Roman" pitchFamily="18" charset="0"/>
                <a:cs typeface="Times New Roman" pitchFamily="18" charset="0"/>
              </a:rPr>
              <a:t> законом (ч. 2 ст. 11 ЗУ «</a:t>
            </a:r>
            <a:r>
              <a:rPr lang="uk-UA" sz="1800" b="1" i="1" dirty="0" smtClean="0">
                <a:solidFill>
                  <a:srgbClr val="FF0000"/>
                </a:solidFill>
                <a:latin typeface="Times New Roman" pitchFamily="18" charset="0"/>
                <a:cs typeface="Times New Roman" pitchFamily="18" charset="0"/>
              </a:rPr>
              <a:t>Про інформацію</a:t>
            </a:r>
            <a:r>
              <a:rPr lang="ru-RU" sz="1800" i="1" dirty="0" smtClean="0">
                <a:solidFill>
                  <a:srgbClr val="FF0000"/>
                </a:solidFill>
                <a:latin typeface="Times New Roman" pitchFamily="18" charset="0"/>
                <a:cs typeface="Times New Roman" pitchFamily="18" charset="0"/>
              </a:rPr>
              <a:t>»)</a:t>
            </a:r>
          </a:p>
          <a:p>
            <a:pPr algn="just"/>
            <a:r>
              <a:rPr lang="uk-UA" sz="1900" i="1" dirty="0" smtClean="0">
                <a:solidFill>
                  <a:srgbClr val="0070C0"/>
                </a:solidFill>
                <a:latin typeface="Times New Roman" pitchFamily="18" charset="0"/>
                <a:cs typeface="Times New Roman" pitchFamily="18" charset="0"/>
              </a:rPr>
              <a:t>Кожна особа має право:</a:t>
            </a:r>
          </a:p>
          <a:p>
            <a:pPr algn="just"/>
            <a:r>
              <a:rPr lang="uk-UA" sz="1900" i="1" dirty="0" smtClean="0">
                <a:solidFill>
                  <a:srgbClr val="0070C0"/>
                </a:solidFill>
                <a:latin typeface="Times New Roman" pitchFamily="18" charset="0"/>
                <a:cs typeface="Times New Roman" pitchFamily="18" charset="0"/>
              </a:rPr>
              <a:t>1) знати у період збирання інформації, але до початку її використання, які відомості про неї та з якою метою збираються, як, ким і з якою метою вони використовуються, передаються чи поширюються, крім випадків, встановлених законом;</a:t>
            </a:r>
          </a:p>
          <a:p>
            <a:pPr algn="just"/>
            <a:r>
              <a:rPr lang="uk-UA" sz="1900" i="1" dirty="0" smtClean="0">
                <a:solidFill>
                  <a:srgbClr val="0070C0"/>
                </a:solidFill>
                <a:latin typeface="Times New Roman" pitchFamily="18" charset="0"/>
                <a:cs typeface="Times New Roman" pitchFamily="18" charset="0"/>
              </a:rPr>
              <a:t>2) доступу до інформації про неї, яка збирається та зберігається (ч. 1 ст. 10 ЗУ </a:t>
            </a:r>
            <a:r>
              <a:rPr lang="uk-UA" sz="1900" i="1" dirty="0" err="1" smtClean="0">
                <a:solidFill>
                  <a:srgbClr val="0070C0"/>
                </a:solidFill>
                <a:latin typeface="Times New Roman" pitchFamily="18" charset="0"/>
                <a:cs typeface="Times New Roman" pitchFamily="18" charset="0"/>
              </a:rPr>
              <a:t>“Про</a:t>
            </a:r>
            <a:r>
              <a:rPr lang="uk-UA" sz="1900" i="1" dirty="0" smtClean="0">
                <a:solidFill>
                  <a:srgbClr val="0070C0"/>
                </a:solidFill>
                <a:latin typeface="Times New Roman" pitchFamily="18" charset="0"/>
                <a:cs typeface="Times New Roman" pitchFamily="18" charset="0"/>
              </a:rPr>
              <a:t> доступ до публічної </a:t>
            </a:r>
            <a:r>
              <a:rPr lang="uk-UA" sz="1900" i="1" dirty="0" err="1" smtClean="0">
                <a:solidFill>
                  <a:srgbClr val="0070C0"/>
                </a:solidFill>
                <a:latin typeface="Times New Roman" pitchFamily="18" charset="0"/>
                <a:cs typeface="Times New Roman" pitchFamily="18" charset="0"/>
              </a:rPr>
              <a:t>інформації”</a:t>
            </a:r>
            <a:r>
              <a:rPr lang="uk-UA" sz="1900" i="1" dirty="0" smtClean="0">
                <a:solidFill>
                  <a:srgbClr val="0070C0"/>
                </a:solidFill>
                <a:latin typeface="Times New Roman" pitchFamily="18" charset="0"/>
                <a:cs typeface="Times New Roman" pitchFamily="18" charset="0"/>
              </a:rPr>
              <a:t>)</a:t>
            </a:r>
          </a:p>
          <a:p>
            <a:endParaRPr lang="uk-UA" sz="1800" dirty="0" smtClean="0">
              <a:solidFill>
                <a:srgbClr val="FF0000"/>
              </a:solidFill>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424006"/>
          </a:xfrm>
        </p:spPr>
        <p:txBody>
          <a:bodyPr>
            <a:normAutofit/>
          </a:bodyPr>
          <a:lstStyle/>
          <a:p>
            <a:pPr algn="just"/>
            <a:r>
              <a:rPr lang="uk-UA" sz="2000" b="1" dirty="0" smtClean="0">
                <a:latin typeface="Times New Roman" pitchFamily="18" charset="0"/>
                <a:cs typeface="Times New Roman" pitchFamily="18" charset="0"/>
              </a:rPr>
              <a:t>Який суб'єкт, згідно з Конституцією України, ухвалює рішення про дострокове припинення повноважень народного депутата України, обраного від політичної партії, у разі його виходу зі складу депутатської фракції цієї політичної партії?</a:t>
            </a:r>
            <a:endParaRPr lang="uk-UA" sz="20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uk-UA" sz="2000" dirty="0" smtClean="0">
                <a:latin typeface="Times New Roman" pitchFamily="18" charset="0"/>
                <a:cs typeface="Times New Roman" pitchFamily="18" charset="0"/>
              </a:rPr>
              <a:t>А Окружний адміністративний суд міста Києва. </a:t>
            </a:r>
          </a:p>
          <a:p>
            <a:r>
              <a:rPr lang="uk-UA" sz="2000" dirty="0" smtClean="0">
                <a:latin typeface="Times New Roman" pitchFamily="18" charset="0"/>
                <a:cs typeface="Times New Roman" pitchFamily="18" charset="0"/>
              </a:rPr>
              <a:t>Б Депутатська фракція політичної партії у Верховній Раді України. </a:t>
            </a:r>
          </a:p>
          <a:p>
            <a:r>
              <a:rPr lang="uk-UA" sz="2000" dirty="0" smtClean="0">
                <a:latin typeface="Times New Roman" pitchFamily="18" charset="0"/>
                <a:cs typeface="Times New Roman" pitchFamily="18" charset="0"/>
              </a:rPr>
              <a:t>В Верховна Рада України. </a:t>
            </a:r>
          </a:p>
          <a:p>
            <a:r>
              <a:rPr lang="uk-UA" sz="2000" dirty="0" smtClean="0">
                <a:solidFill>
                  <a:srgbClr val="FF0000"/>
                </a:solidFill>
                <a:latin typeface="Times New Roman" pitchFamily="18" charset="0"/>
                <a:cs typeface="Times New Roman" pitchFamily="18" charset="0"/>
              </a:rPr>
              <a:t>Г Вищий керівний орган політичної партії.</a:t>
            </a:r>
          </a:p>
          <a:p>
            <a:endParaRPr lang="uk-UA" sz="2000" dirty="0" smtClean="0">
              <a:latin typeface="Times New Roman" pitchFamily="18" charset="0"/>
              <a:cs typeface="Times New Roman" pitchFamily="18" charset="0"/>
            </a:endParaRPr>
          </a:p>
          <a:p>
            <a:pPr algn="just"/>
            <a:r>
              <a:rPr lang="uk-UA" sz="1800" i="1" dirty="0" smtClean="0">
                <a:solidFill>
                  <a:srgbClr val="FF0000"/>
                </a:solidFill>
                <a:latin typeface="Times New Roman" pitchFamily="18" charset="0"/>
                <a:cs typeface="Times New Roman" pitchFamily="18" charset="0"/>
              </a:rPr>
              <a:t>У разі </a:t>
            </a:r>
            <a:r>
              <a:rPr lang="uk-UA" sz="1800" i="1" dirty="0" err="1" smtClean="0">
                <a:solidFill>
                  <a:srgbClr val="FF0000"/>
                </a:solidFill>
                <a:latin typeface="Times New Roman" pitchFamily="18" charset="0"/>
                <a:cs typeface="Times New Roman" pitchFamily="18" charset="0"/>
              </a:rPr>
              <a:t>невходження</a:t>
            </a:r>
            <a:r>
              <a:rPr lang="uk-UA" sz="1800" i="1" dirty="0" smtClean="0">
                <a:solidFill>
                  <a:srgbClr val="FF0000"/>
                </a:solidFill>
                <a:latin typeface="Times New Roman" pitchFamily="18" charset="0"/>
                <a:cs typeface="Times New Roman" pitchFamily="18" charset="0"/>
              </a:rPr>
              <a:t> народного депутата України, обраного від політичної партії (виборчого блоку політичних партій), до складу депутатської фракції цієї політичної партії (виборчого блоку політичних партій) або виходу народного депутата України із складу такої фракції його повноваження припиняються достроково на підставі закону за рішенням вищого керівного органу відповідної політичної партії (виборчого блоку політичних партій) з дня прийняття такого рішення (ч. 6 ст. 81 Конституції України)</a:t>
            </a:r>
            <a:endParaRPr lang="uk-UA" sz="1800" i="1" dirty="0">
              <a:solidFill>
                <a:srgbClr val="FF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spcBef>
                <a:spcPts val="600"/>
              </a:spcBef>
              <a:spcAft>
                <a:spcPts val="600"/>
              </a:spcAft>
            </a:pPr>
            <a:r>
              <a:rPr lang="ru-RU" sz="2400" b="1" dirty="0" smtClean="0">
                <a:latin typeface="Times New Roman" pitchFamily="18" charset="0"/>
                <a:cs typeface="Times New Roman" pitchFamily="18" charset="0"/>
              </a:rPr>
              <a:t>Для </a:t>
            </a:r>
            <a:r>
              <a:rPr lang="ru-RU" sz="2400" b="1" dirty="0" err="1" smtClean="0">
                <a:latin typeface="Times New Roman" pitchFamily="18" charset="0"/>
                <a:cs typeface="Times New Roman" pitchFamily="18" charset="0"/>
              </a:rPr>
              <a:t>якої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категорії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осіб</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законодавець</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встановлює</a:t>
            </a:r>
            <a:r>
              <a:rPr lang="ru-RU" sz="2400" b="1" dirty="0" smtClean="0">
                <a:latin typeface="Times New Roman" pitchFamily="18" charset="0"/>
                <a:cs typeface="Times New Roman" pitchFamily="18" charset="0"/>
              </a:rPr>
              <a:t> право на </a:t>
            </a:r>
            <a:r>
              <a:rPr lang="ru-RU" sz="2400" b="1" dirty="0" err="1" smtClean="0">
                <a:latin typeface="Times New Roman" pitchFamily="18" charset="0"/>
                <a:cs typeface="Times New Roman" pitchFamily="18" charset="0"/>
              </a:rPr>
              <a:t>єдність</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родини</a:t>
            </a:r>
            <a:r>
              <a:rPr lang="ru-RU" sz="2400" b="1" dirty="0" smtClean="0"/>
              <a:t>?</a:t>
            </a:r>
            <a:endParaRPr lang="uk-UA" sz="2400" b="1" dirty="0"/>
          </a:p>
        </p:txBody>
      </p:sp>
      <p:sp>
        <p:nvSpPr>
          <p:cNvPr id="3" name="Содержимое 2"/>
          <p:cNvSpPr>
            <a:spLocks noGrp="1"/>
          </p:cNvSpPr>
          <p:nvPr>
            <p:ph idx="1"/>
          </p:nvPr>
        </p:nvSpPr>
        <p:spPr/>
        <p:txBody>
          <a:bodyPr/>
          <a:lstStyle/>
          <a:p>
            <a:r>
              <a:rPr lang="ru-RU" sz="2400" dirty="0" smtClean="0">
                <a:solidFill>
                  <a:srgbClr val="FF0000"/>
                </a:solidFill>
                <a:latin typeface="Times New Roman" pitchFamily="18" charset="0"/>
                <a:cs typeface="Times New Roman" pitchFamily="18" charset="0"/>
              </a:rPr>
              <a:t>А Для </a:t>
            </a:r>
            <a:r>
              <a:rPr lang="ru-RU" sz="2400" dirty="0" err="1" smtClean="0">
                <a:solidFill>
                  <a:srgbClr val="FF0000"/>
                </a:solidFill>
                <a:latin typeface="Times New Roman" pitchFamily="18" charset="0"/>
                <a:cs typeface="Times New Roman" pitchFamily="18" charset="0"/>
              </a:rPr>
              <a:t>внутрішньо</a:t>
            </a:r>
            <a:r>
              <a:rPr lang="ru-RU" sz="2400" dirty="0" smtClean="0">
                <a:solidFill>
                  <a:srgbClr val="FF0000"/>
                </a:solidFill>
                <a:latin typeface="Times New Roman" pitchFamily="18" charset="0"/>
                <a:cs typeface="Times New Roman" pitchFamily="18" charset="0"/>
              </a:rPr>
              <a:t> </a:t>
            </a:r>
            <a:r>
              <a:rPr lang="ru-RU" sz="2400" dirty="0" err="1" smtClean="0">
                <a:solidFill>
                  <a:srgbClr val="FF0000"/>
                </a:solidFill>
                <a:latin typeface="Times New Roman" pitchFamily="18" charset="0"/>
                <a:cs typeface="Times New Roman" pitchFamily="18" charset="0"/>
              </a:rPr>
              <a:t>переміщених</a:t>
            </a:r>
            <a:r>
              <a:rPr lang="ru-RU" sz="2400" dirty="0" smtClean="0">
                <a:solidFill>
                  <a:srgbClr val="FF0000"/>
                </a:solidFill>
                <a:latin typeface="Times New Roman" pitchFamily="18" charset="0"/>
                <a:cs typeface="Times New Roman" pitchFamily="18" charset="0"/>
              </a:rPr>
              <a:t> </a:t>
            </a:r>
            <a:r>
              <a:rPr lang="ru-RU" sz="2400" dirty="0" err="1" smtClean="0">
                <a:solidFill>
                  <a:srgbClr val="FF0000"/>
                </a:solidFill>
                <a:latin typeface="Times New Roman" pitchFamily="18" charset="0"/>
                <a:cs typeface="Times New Roman" pitchFamily="18" charset="0"/>
              </a:rPr>
              <a:t>осіб</a:t>
            </a:r>
            <a:r>
              <a:rPr lang="ru-RU" sz="2400" dirty="0" smtClean="0">
                <a:solidFill>
                  <a:srgbClr val="FF0000"/>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Б Для </a:t>
            </a:r>
            <a:r>
              <a:rPr lang="ru-RU" sz="2400" dirty="0" err="1" smtClean="0">
                <a:latin typeface="Times New Roman" pitchFamily="18" charset="0"/>
                <a:cs typeface="Times New Roman" pitchFamily="18" charset="0"/>
              </a:rPr>
              <a:t>національних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меншин</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В Для </a:t>
            </a:r>
            <a:r>
              <a:rPr lang="ru-RU" sz="2400" dirty="0" err="1" smtClean="0">
                <a:latin typeface="Times New Roman" pitchFamily="18" charset="0"/>
                <a:cs typeface="Times New Roman" pitchFamily="18" charset="0"/>
              </a:rPr>
              <a:t>депортованих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осіб</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Г Для </a:t>
            </a:r>
            <a:r>
              <a:rPr lang="ru-RU" sz="2400" dirty="0" err="1" smtClean="0">
                <a:latin typeface="Times New Roman" pitchFamily="18" charset="0"/>
                <a:cs typeface="Times New Roman" pitchFamily="18" charset="0"/>
              </a:rPr>
              <a:t>екстрадованих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осіб</a:t>
            </a:r>
            <a:r>
              <a:rPr lang="ru-RU" sz="2400" dirty="0" smtClean="0">
                <a:latin typeface="Times New Roman" pitchFamily="18" charset="0"/>
                <a:cs typeface="Times New Roman" pitchFamily="18" charset="0"/>
              </a:rPr>
              <a:t>.</a:t>
            </a:r>
          </a:p>
          <a:p>
            <a:endParaRPr lang="ru-RU" sz="2400" dirty="0" smtClean="0">
              <a:latin typeface="Times New Roman" pitchFamily="18" charset="0"/>
              <a:cs typeface="Times New Roman" pitchFamily="18" charset="0"/>
            </a:endParaRPr>
          </a:p>
          <a:p>
            <a:r>
              <a:rPr lang="ru-RU" sz="1800" i="1" dirty="0" err="1" smtClean="0">
                <a:solidFill>
                  <a:srgbClr val="FF0000"/>
                </a:solidFill>
                <a:latin typeface="Times New Roman" pitchFamily="18" charset="0"/>
                <a:cs typeface="Times New Roman" pitchFamily="18" charset="0"/>
              </a:rPr>
              <a:t>Внутрішньо</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переміщена</a:t>
            </a:r>
            <a:r>
              <a:rPr lang="ru-RU" sz="1800" i="1" dirty="0" smtClean="0">
                <a:solidFill>
                  <a:srgbClr val="FF0000"/>
                </a:solidFill>
                <a:latin typeface="Times New Roman" pitchFamily="18" charset="0"/>
                <a:cs typeface="Times New Roman" pitchFamily="18" charset="0"/>
              </a:rPr>
              <a:t> особа </a:t>
            </a:r>
            <a:r>
              <a:rPr lang="ru-RU" sz="1800" i="1" dirty="0" err="1" smtClean="0">
                <a:solidFill>
                  <a:srgbClr val="FF0000"/>
                </a:solidFill>
                <a:latin typeface="Times New Roman" pitchFamily="18" charset="0"/>
                <a:cs typeface="Times New Roman" pitchFamily="18" charset="0"/>
              </a:rPr>
              <a:t>має</a:t>
            </a:r>
            <a:r>
              <a:rPr lang="ru-RU" sz="1800" i="1" dirty="0" smtClean="0">
                <a:solidFill>
                  <a:srgbClr val="FF0000"/>
                </a:solidFill>
                <a:latin typeface="Times New Roman" pitchFamily="18" charset="0"/>
                <a:cs typeface="Times New Roman" pitchFamily="18" charset="0"/>
              </a:rPr>
              <a:t> право на:</a:t>
            </a:r>
          </a:p>
          <a:p>
            <a:r>
              <a:rPr lang="ru-RU" sz="1800" i="1" dirty="0" err="1" smtClean="0">
                <a:solidFill>
                  <a:srgbClr val="FF0000"/>
                </a:solidFill>
                <a:latin typeface="Times New Roman" pitchFamily="18" charset="0"/>
                <a:cs typeface="Times New Roman" pitchFamily="18" charset="0"/>
              </a:rPr>
              <a:t>єдність</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родини</a:t>
            </a:r>
            <a:r>
              <a:rPr lang="ru-RU" sz="1800" i="1" dirty="0" smtClean="0">
                <a:solidFill>
                  <a:srgbClr val="FF0000"/>
                </a:solidFill>
                <a:latin typeface="Times New Roman" pitchFamily="18" charset="0"/>
                <a:cs typeface="Times New Roman" pitchFamily="18" charset="0"/>
              </a:rPr>
              <a:t> (ч. 1 ст. 9 ЗУ «Про </a:t>
            </a:r>
            <a:r>
              <a:rPr lang="ru-RU" sz="1800" i="1" dirty="0" err="1" smtClean="0">
                <a:solidFill>
                  <a:srgbClr val="FF0000"/>
                </a:solidFill>
                <a:latin typeface="Times New Roman" pitchFamily="18" charset="0"/>
                <a:cs typeface="Times New Roman" pitchFamily="18" charset="0"/>
              </a:rPr>
              <a:t>забезпечення</a:t>
            </a:r>
            <a:r>
              <a:rPr lang="ru-RU" sz="1800" i="1" dirty="0" smtClean="0">
                <a:solidFill>
                  <a:srgbClr val="FF0000"/>
                </a:solidFill>
                <a:latin typeface="Times New Roman" pitchFamily="18" charset="0"/>
                <a:cs typeface="Times New Roman" pitchFamily="18" charset="0"/>
              </a:rPr>
              <a:t> прав </a:t>
            </a:r>
            <a:r>
              <a:rPr lang="ru-RU" sz="1800" i="1" dirty="0" err="1" smtClean="0">
                <a:solidFill>
                  <a:srgbClr val="FF0000"/>
                </a:solidFill>
                <a:latin typeface="Times New Roman" pitchFamily="18" charset="0"/>
                <a:cs typeface="Times New Roman" pitchFamily="18" charset="0"/>
              </a:rPr>
              <a:t>і</a:t>
            </a:r>
            <a:r>
              <a:rPr lang="ru-RU" sz="1800" i="1" dirty="0" smtClean="0">
                <a:solidFill>
                  <a:srgbClr val="FF0000"/>
                </a:solidFill>
                <a:latin typeface="Times New Roman" pitchFamily="18" charset="0"/>
                <a:cs typeface="Times New Roman" pitchFamily="18" charset="0"/>
              </a:rPr>
              <a:t> свобод </a:t>
            </a:r>
            <a:r>
              <a:rPr lang="ru-RU" sz="1800" i="1" dirty="0" err="1" smtClean="0">
                <a:solidFill>
                  <a:srgbClr val="FF0000"/>
                </a:solidFill>
                <a:latin typeface="Times New Roman" pitchFamily="18" charset="0"/>
                <a:cs typeface="Times New Roman" pitchFamily="18" charset="0"/>
              </a:rPr>
              <a:t>внутрішньо</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переміщених</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осіб</a:t>
            </a:r>
            <a:r>
              <a:rPr lang="ru-RU" sz="1800" i="1" dirty="0" smtClean="0">
                <a:solidFill>
                  <a:srgbClr val="FF0000"/>
                </a:solidFill>
                <a:latin typeface="Times New Roman" pitchFamily="18" charset="0"/>
                <a:cs typeface="Times New Roman" pitchFamily="18" charset="0"/>
              </a:rPr>
              <a:t>»)</a:t>
            </a:r>
          </a:p>
          <a:p>
            <a:endParaRPr lang="ru-RU" sz="18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2000" b="1" dirty="0" err="1" smtClean="0">
                <a:latin typeface="Times New Roman" pitchFamily="18" charset="0"/>
                <a:cs typeface="Times New Roman" pitchFamily="18" charset="0"/>
              </a:rPr>
              <a:t>Які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наслідки</a:t>
            </a:r>
            <a:r>
              <a:rPr lang="ru-RU" sz="2000" b="1" dirty="0" smtClean="0">
                <a:latin typeface="Times New Roman" pitchFamily="18" charset="0"/>
                <a:cs typeface="Times New Roman" pitchFamily="18" charset="0"/>
              </a:rPr>
              <a:t> для </a:t>
            </a:r>
            <a:r>
              <a:rPr lang="ru-RU" sz="2000" b="1" dirty="0" err="1" smtClean="0">
                <a:latin typeface="Times New Roman" pitchFamily="18" charset="0"/>
                <a:cs typeface="Times New Roman" pitchFamily="18" charset="0"/>
              </a:rPr>
              <a:t>судді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Конституційного</a:t>
            </a:r>
            <a:r>
              <a:rPr lang="ru-RU" sz="2000" b="1" dirty="0" smtClean="0">
                <a:latin typeface="Times New Roman" pitchFamily="18" charset="0"/>
                <a:cs typeface="Times New Roman" pitchFamily="18" charset="0"/>
              </a:rPr>
              <a:t> Суду </a:t>
            </a:r>
            <a:r>
              <a:rPr lang="ru-RU" sz="2000" b="1" dirty="0" err="1" smtClean="0">
                <a:latin typeface="Times New Roman" pitchFamily="18" charset="0"/>
                <a:cs typeface="Times New Roman" pitchFamily="18" charset="0"/>
              </a:rPr>
              <a:t>України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матиме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набрання</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законної</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сили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обвинувальним</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вироком</a:t>
            </a:r>
            <a:r>
              <a:rPr lang="ru-RU" sz="2000" b="1" dirty="0" smtClean="0">
                <a:latin typeface="Times New Roman" pitchFamily="18" charset="0"/>
                <a:cs typeface="Times New Roman" pitchFamily="18" charset="0"/>
              </a:rPr>
              <a:t> за </a:t>
            </a:r>
            <a:r>
              <a:rPr lang="ru-RU" sz="2000" b="1" dirty="0" err="1" smtClean="0">
                <a:latin typeface="Times New Roman" pitchFamily="18" charset="0"/>
                <a:cs typeface="Times New Roman" pitchFamily="18" charset="0"/>
              </a:rPr>
              <a:t>вчинення</a:t>
            </a:r>
            <a:r>
              <a:rPr lang="ru-RU" sz="2000" b="1" dirty="0" smtClean="0">
                <a:latin typeface="Times New Roman" pitchFamily="18" charset="0"/>
                <a:cs typeface="Times New Roman" pitchFamily="18" charset="0"/>
              </a:rPr>
              <a:t> ним </a:t>
            </a:r>
            <a:r>
              <a:rPr lang="ru-RU" sz="2000" b="1" dirty="0" err="1" smtClean="0">
                <a:latin typeface="Times New Roman" pitchFamily="18" charset="0"/>
                <a:cs typeface="Times New Roman" pitchFamily="18" charset="0"/>
              </a:rPr>
              <a:t>злочину</a:t>
            </a:r>
            <a:r>
              <a:rPr lang="ru-RU" sz="2000" b="1" dirty="0" smtClean="0">
                <a:latin typeface="Times New Roman" pitchFamily="18" charset="0"/>
                <a:cs typeface="Times New Roman" pitchFamily="18" charset="0"/>
              </a:rPr>
              <a:t>?</a:t>
            </a:r>
            <a:endParaRPr lang="uk-UA" sz="20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uk-UA" sz="2400" dirty="0" smtClean="0">
                <a:latin typeface="Times New Roman" pitchFamily="18" charset="0"/>
                <a:cs typeface="Times New Roman" pitchFamily="18" charset="0"/>
              </a:rPr>
              <a:t>А Суддю буде відсторонено Конституційним Судом України від виконання обов'язків. </a:t>
            </a:r>
          </a:p>
          <a:p>
            <a:pPr algn="just"/>
            <a:r>
              <a:rPr lang="uk-UA" sz="2400" dirty="0" smtClean="0">
                <a:latin typeface="Times New Roman" pitchFamily="18" charset="0"/>
                <a:cs typeface="Times New Roman" pitchFamily="18" charset="0"/>
              </a:rPr>
              <a:t>Б Суддю буде звільнено з посади Конституційним Судом України. </a:t>
            </a:r>
          </a:p>
          <a:p>
            <a:pPr algn="just"/>
            <a:r>
              <a:rPr lang="uk-UA" sz="2400" dirty="0" smtClean="0">
                <a:latin typeface="Times New Roman" pitchFamily="18" charset="0"/>
                <a:cs typeface="Times New Roman" pitchFamily="18" charset="0"/>
              </a:rPr>
              <a:t>В Суддю буде звільнено з посади органом, що його призначив.</a:t>
            </a:r>
          </a:p>
          <a:p>
            <a:pPr algn="just"/>
            <a:r>
              <a:rPr lang="uk-UA" sz="2400" dirty="0" smtClean="0">
                <a:solidFill>
                  <a:srgbClr val="FF0000"/>
                </a:solidFill>
                <a:latin typeface="Times New Roman" pitchFamily="18" charset="0"/>
                <a:cs typeface="Times New Roman" pitchFamily="18" charset="0"/>
              </a:rPr>
              <a:t>Г Повноваження судді буде припинено.</a:t>
            </a:r>
          </a:p>
          <a:p>
            <a:pPr algn="just"/>
            <a:endParaRPr lang="uk-UA" sz="2400" dirty="0" smtClean="0">
              <a:latin typeface="Times New Roman" pitchFamily="18" charset="0"/>
              <a:cs typeface="Times New Roman" pitchFamily="18" charset="0"/>
            </a:endParaRPr>
          </a:p>
          <a:p>
            <a:pPr algn="just">
              <a:buNone/>
            </a:pPr>
            <a:r>
              <a:rPr lang="ru-RU" sz="1800"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Повноваження</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судді</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Конституційного</a:t>
            </a:r>
            <a:r>
              <a:rPr lang="ru-RU" sz="1800" i="1" dirty="0" smtClean="0">
                <a:solidFill>
                  <a:srgbClr val="FF0000"/>
                </a:solidFill>
                <a:latin typeface="Times New Roman" pitchFamily="18" charset="0"/>
                <a:cs typeface="Times New Roman" pitchFamily="18" charset="0"/>
              </a:rPr>
              <a:t> Суду </a:t>
            </a:r>
            <a:r>
              <a:rPr lang="ru-RU" sz="1800" i="1" dirty="0" err="1" smtClean="0">
                <a:solidFill>
                  <a:srgbClr val="FF0000"/>
                </a:solidFill>
                <a:latin typeface="Times New Roman" pitchFamily="18" charset="0"/>
                <a:cs typeface="Times New Roman" pitchFamily="18" charset="0"/>
              </a:rPr>
              <a:t>припиняються</a:t>
            </a:r>
            <a:r>
              <a:rPr lang="ru-RU" sz="1800" i="1" dirty="0" smtClean="0">
                <a:solidFill>
                  <a:srgbClr val="FF0000"/>
                </a:solidFill>
                <a:latin typeface="Times New Roman" pitchFamily="18" charset="0"/>
                <a:cs typeface="Times New Roman" pitchFamily="18" charset="0"/>
              </a:rPr>
              <a:t> у </a:t>
            </a:r>
            <a:r>
              <a:rPr lang="ru-RU" sz="1800" i="1" dirty="0" err="1" smtClean="0">
                <a:solidFill>
                  <a:srgbClr val="FF0000"/>
                </a:solidFill>
                <a:latin typeface="Times New Roman" pitchFamily="18" charset="0"/>
                <a:cs typeface="Times New Roman" pitchFamily="18" charset="0"/>
              </a:rPr>
              <a:t>разі</a:t>
            </a:r>
            <a:r>
              <a:rPr lang="ru-RU" sz="1800" i="1" dirty="0" smtClean="0">
                <a:solidFill>
                  <a:srgbClr val="FF0000"/>
                </a:solidFill>
                <a:latin typeface="Times New Roman" pitchFamily="18" charset="0"/>
                <a:cs typeface="Times New Roman" pitchFamily="18" charset="0"/>
              </a:rPr>
              <a:t>:</a:t>
            </a:r>
          </a:p>
          <a:p>
            <a:pPr algn="just">
              <a:buNone/>
            </a:pP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набрання</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законної</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сили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обвинувальним</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вироком</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щодо</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нього</a:t>
            </a:r>
            <a:r>
              <a:rPr lang="ru-RU" sz="1800" i="1" dirty="0" smtClean="0">
                <a:solidFill>
                  <a:srgbClr val="FF0000"/>
                </a:solidFill>
                <a:latin typeface="Times New Roman" pitchFamily="18" charset="0"/>
                <a:cs typeface="Times New Roman" pitchFamily="18" charset="0"/>
              </a:rPr>
              <a:t> за </a:t>
            </a:r>
            <a:r>
              <a:rPr lang="ru-RU" sz="1800" i="1" dirty="0" err="1" smtClean="0">
                <a:solidFill>
                  <a:srgbClr val="FF0000"/>
                </a:solidFill>
                <a:latin typeface="Times New Roman" pitchFamily="18" charset="0"/>
                <a:cs typeface="Times New Roman" pitchFamily="18" charset="0"/>
              </a:rPr>
              <a:t>вчинення</a:t>
            </a:r>
            <a:r>
              <a:rPr lang="ru-RU" sz="1800" i="1" dirty="0" smtClean="0">
                <a:solidFill>
                  <a:srgbClr val="FF0000"/>
                </a:solidFill>
                <a:latin typeface="Times New Roman" pitchFamily="18" charset="0"/>
                <a:cs typeface="Times New Roman" pitchFamily="18" charset="0"/>
              </a:rPr>
              <a:t> ним </a:t>
            </a:r>
            <a:r>
              <a:rPr lang="ru-RU" sz="1800" i="1" dirty="0" err="1" smtClean="0">
                <a:solidFill>
                  <a:srgbClr val="FF0000"/>
                </a:solidFill>
                <a:latin typeface="Times New Roman" pitchFamily="18" charset="0"/>
                <a:cs typeface="Times New Roman" pitchFamily="18" charset="0"/>
              </a:rPr>
              <a:t>злочину</a:t>
            </a:r>
            <a:r>
              <a:rPr lang="ru-RU" sz="1800" i="1" dirty="0" smtClean="0">
                <a:solidFill>
                  <a:srgbClr val="FF0000"/>
                </a:solidFill>
                <a:latin typeface="Times New Roman" pitchFamily="18" charset="0"/>
                <a:cs typeface="Times New Roman" pitchFamily="18" charset="0"/>
              </a:rPr>
              <a:t> (п. 5 ч. 1 ст. 20 ЗУ «Про </a:t>
            </a:r>
            <a:r>
              <a:rPr lang="ru-RU" sz="1800" i="1" dirty="0" err="1" smtClean="0">
                <a:solidFill>
                  <a:srgbClr val="FF0000"/>
                </a:solidFill>
                <a:latin typeface="Times New Roman" pitchFamily="18" charset="0"/>
                <a:cs typeface="Times New Roman" pitchFamily="18" charset="0"/>
              </a:rPr>
              <a:t>Конституційний</a:t>
            </a:r>
            <a:r>
              <a:rPr lang="ru-RU" sz="1800" i="1" dirty="0" smtClean="0">
                <a:solidFill>
                  <a:srgbClr val="FF0000"/>
                </a:solidFill>
                <a:latin typeface="Times New Roman" pitchFamily="18" charset="0"/>
                <a:cs typeface="Times New Roman" pitchFamily="18" charset="0"/>
              </a:rPr>
              <a:t> Суд </a:t>
            </a:r>
            <a:r>
              <a:rPr lang="ru-RU" sz="1800" i="1" dirty="0" err="1" smtClean="0">
                <a:solidFill>
                  <a:srgbClr val="FF0000"/>
                </a:solidFill>
                <a:latin typeface="Times New Roman" pitchFamily="18" charset="0"/>
                <a:cs typeface="Times New Roman" pitchFamily="18" charset="0"/>
              </a:rPr>
              <a:t>України</a:t>
            </a:r>
            <a:r>
              <a:rPr lang="ru-RU" sz="1800" i="1" dirty="0" smtClean="0">
                <a:solidFill>
                  <a:srgbClr val="FF0000"/>
                </a:solidFill>
                <a:latin typeface="Times New Roman" pitchFamily="18" charset="0"/>
                <a:cs typeface="Times New Roman" pitchFamily="18" charset="0"/>
              </a:rPr>
              <a:t>»)</a:t>
            </a:r>
            <a:endParaRPr lang="uk-UA" sz="1800" i="1" dirty="0" smtClean="0">
              <a:solidFill>
                <a:srgbClr val="FF0000"/>
              </a:solidFill>
              <a:latin typeface="Times New Roman" pitchFamily="18" charset="0"/>
              <a:cs typeface="Times New Roman" pitchFamily="18" charset="0"/>
            </a:endParaRPr>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2286016"/>
          </a:xfrm>
        </p:spPr>
        <p:txBody>
          <a:bodyPr>
            <a:normAutofit/>
          </a:bodyPr>
          <a:lstStyle/>
          <a:p>
            <a:pPr algn="just"/>
            <a:r>
              <a:rPr lang="uk-UA" sz="1800" b="1" dirty="0" smtClean="0">
                <a:latin typeface="Times New Roman" pitchFamily="18" charset="0"/>
                <a:cs typeface="Times New Roman" pitchFamily="18" charset="0"/>
              </a:rPr>
              <a:t>Обурені переносом літньої сесії студенти університету звернулися до органу студентського самоврядування - студентського парламенту, останній розглянув звернення студентів та ухвалив рішення про оголошення акції протесту. Адміністрація університету, вважаючи таке рішення незаконним, попередила студентів, що ті, хто вийдуть на акцію, будуть відраховані за невиконання навчального плану, через пропуск занять. Чи відповідає рішення студентського парламенту законодавству України?</a:t>
            </a:r>
            <a:endParaRPr lang="uk-UA" sz="18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3143248"/>
            <a:ext cx="8229600" cy="3431288"/>
          </a:xfrm>
        </p:spPr>
        <p:txBody>
          <a:bodyPr>
            <a:normAutofit lnSpcReduction="10000"/>
          </a:bodyPr>
          <a:lstStyle/>
          <a:p>
            <a:pPr algn="just"/>
            <a:r>
              <a:rPr lang="uk-UA" sz="1800" dirty="0" smtClean="0">
                <a:latin typeface="Times New Roman" pitchFamily="18" charset="0"/>
                <a:cs typeface="Times New Roman" pitchFamily="18" charset="0"/>
              </a:rPr>
              <a:t>А Не відповідає, оскільки студенти не мають права протестувати. </a:t>
            </a:r>
          </a:p>
          <a:p>
            <a:pPr algn="just"/>
            <a:r>
              <a:rPr lang="uk-UA" sz="1800" dirty="0" smtClean="0">
                <a:latin typeface="Times New Roman" pitchFamily="18" charset="0"/>
                <a:cs typeface="Times New Roman" pitchFamily="18" charset="0"/>
              </a:rPr>
              <a:t>Б Не відповідає, оскільки рішення студентського парламенту не було погоджено із адміністрацією університету. </a:t>
            </a:r>
          </a:p>
          <a:p>
            <a:pPr algn="just"/>
            <a:r>
              <a:rPr lang="uk-UA" sz="1800" dirty="0" smtClean="0">
                <a:solidFill>
                  <a:srgbClr val="FF0000"/>
                </a:solidFill>
                <a:latin typeface="Times New Roman" pitchFamily="18" charset="0"/>
                <a:cs typeface="Times New Roman" pitchFamily="18" charset="0"/>
              </a:rPr>
              <a:t>В Відповідає. </a:t>
            </a:r>
          </a:p>
          <a:p>
            <a:pPr algn="just"/>
            <a:r>
              <a:rPr lang="uk-UA" sz="1800" dirty="0" smtClean="0">
                <a:latin typeface="Times New Roman" pitchFamily="18" charset="0"/>
                <a:cs typeface="Times New Roman" pitchFamily="18" charset="0"/>
              </a:rPr>
              <a:t>Г Відповідає за умови проведення акцій протесту в </a:t>
            </a:r>
            <a:r>
              <a:rPr lang="uk-UA" sz="1800" dirty="0" err="1" smtClean="0">
                <a:latin typeface="Times New Roman" pitchFamily="18" charset="0"/>
                <a:cs typeface="Times New Roman" pitchFamily="18" charset="0"/>
              </a:rPr>
              <a:t>позанавчальний</a:t>
            </a:r>
            <a:r>
              <a:rPr lang="uk-UA" sz="1800" dirty="0" smtClean="0">
                <a:latin typeface="Times New Roman" pitchFamily="18" charset="0"/>
                <a:cs typeface="Times New Roman" pitchFamily="18" charset="0"/>
              </a:rPr>
              <a:t> час.</a:t>
            </a:r>
          </a:p>
          <a:p>
            <a:pPr algn="just"/>
            <a:r>
              <a:rPr lang="ru-RU" sz="1800" i="1" dirty="0" err="1" smtClean="0">
                <a:solidFill>
                  <a:srgbClr val="FF0000"/>
                </a:solidFill>
                <a:latin typeface="Times New Roman" pitchFamily="18" charset="0"/>
                <a:cs typeface="Times New Roman" pitchFamily="18" charset="0"/>
              </a:rPr>
              <a:t>Громадяни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мають</a:t>
            </a:r>
            <a:r>
              <a:rPr lang="ru-RU" sz="1800" i="1" dirty="0" smtClean="0">
                <a:solidFill>
                  <a:srgbClr val="FF0000"/>
                </a:solidFill>
                <a:latin typeface="Times New Roman" pitchFamily="18" charset="0"/>
                <a:cs typeface="Times New Roman" pitchFamily="18" charset="0"/>
              </a:rPr>
              <a:t> право </a:t>
            </a:r>
            <a:r>
              <a:rPr lang="ru-RU" sz="1800" i="1" dirty="0" err="1" smtClean="0">
                <a:solidFill>
                  <a:srgbClr val="FF0000"/>
                </a:solidFill>
                <a:latin typeface="Times New Roman" pitchFamily="18" charset="0"/>
                <a:cs typeface="Times New Roman" pitchFamily="18" charset="0"/>
              </a:rPr>
              <a:t>збиратися</a:t>
            </a:r>
            <a:r>
              <a:rPr lang="ru-RU" sz="1800" i="1" dirty="0" smtClean="0">
                <a:solidFill>
                  <a:srgbClr val="FF0000"/>
                </a:solidFill>
                <a:latin typeface="Times New Roman" pitchFamily="18" charset="0"/>
                <a:cs typeface="Times New Roman" pitchFamily="18" charset="0"/>
              </a:rPr>
              <a:t> мирно, без </a:t>
            </a:r>
            <a:r>
              <a:rPr lang="ru-RU" sz="1800" i="1" dirty="0" err="1" smtClean="0">
                <a:solidFill>
                  <a:srgbClr val="FF0000"/>
                </a:solidFill>
                <a:latin typeface="Times New Roman" pitchFamily="18" charset="0"/>
                <a:cs typeface="Times New Roman" pitchFamily="18" charset="0"/>
              </a:rPr>
              <a:t>зброї</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і</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проводити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збори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мітинги</a:t>
            </a:r>
            <a:r>
              <a:rPr lang="ru-RU" sz="1800" i="1" dirty="0" smtClean="0">
                <a:solidFill>
                  <a:srgbClr val="FF0000"/>
                </a:solidFill>
                <a:latin typeface="Times New Roman" pitchFamily="18" charset="0"/>
                <a:cs typeface="Times New Roman" pitchFamily="18" charset="0"/>
              </a:rPr>
              <a:t>, походи </a:t>
            </a:r>
            <a:r>
              <a:rPr lang="ru-RU" sz="1800" i="1" dirty="0" err="1" smtClean="0">
                <a:solidFill>
                  <a:srgbClr val="FF0000"/>
                </a:solidFill>
                <a:latin typeface="Times New Roman" pitchFamily="18" charset="0"/>
                <a:cs typeface="Times New Roman" pitchFamily="18" charset="0"/>
              </a:rPr>
              <a:t>і</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демонстрації</a:t>
            </a:r>
            <a:r>
              <a:rPr lang="ru-RU" sz="1800" i="1" dirty="0" smtClean="0">
                <a:solidFill>
                  <a:srgbClr val="FF0000"/>
                </a:solidFill>
                <a:latin typeface="Times New Roman" pitchFamily="18" charset="0"/>
                <a:cs typeface="Times New Roman" pitchFamily="18" charset="0"/>
              </a:rPr>
              <a:t>, про </a:t>
            </a:r>
            <a:r>
              <a:rPr lang="ru-RU" sz="1800" i="1" dirty="0" err="1" smtClean="0">
                <a:solidFill>
                  <a:srgbClr val="FF0000"/>
                </a:solidFill>
                <a:latin typeface="Times New Roman" pitchFamily="18" charset="0"/>
                <a:cs typeface="Times New Roman" pitchFamily="18" charset="0"/>
              </a:rPr>
              <a:t>проведення</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яких</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завчасно</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сповіщаються</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органи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виконавчої</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влади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чи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органи</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місцевого</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самоврядування</a:t>
            </a:r>
            <a:r>
              <a:rPr lang="ru-RU" sz="1800" i="1" dirty="0" smtClean="0">
                <a:solidFill>
                  <a:srgbClr val="FF0000"/>
                </a:solidFill>
                <a:latin typeface="Times New Roman" pitchFamily="18" charset="0"/>
                <a:cs typeface="Times New Roman" pitchFamily="18" charset="0"/>
              </a:rPr>
              <a:t> (ч. 1 ст. 39 </a:t>
            </a:r>
            <a:r>
              <a:rPr lang="ru-RU" sz="1800" i="1" dirty="0" err="1" smtClean="0">
                <a:solidFill>
                  <a:srgbClr val="FF0000"/>
                </a:solidFill>
                <a:latin typeface="Times New Roman" pitchFamily="18" charset="0"/>
                <a:cs typeface="Times New Roman" pitchFamily="18" charset="0"/>
              </a:rPr>
              <a:t>Конституції</a:t>
            </a:r>
            <a:r>
              <a:rPr lang="ru-RU" sz="1800" i="1" dirty="0" smtClean="0">
                <a:solidFill>
                  <a:srgbClr val="FF0000"/>
                </a:solidFill>
                <a:latin typeface="Times New Roman" pitchFamily="18" charset="0"/>
                <a:cs typeface="Times New Roman" pitchFamily="18" charset="0"/>
              </a:rPr>
              <a:t> </a:t>
            </a:r>
            <a:r>
              <a:rPr lang="ru-RU" sz="1800" i="1" dirty="0" err="1" smtClean="0">
                <a:solidFill>
                  <a:srgbClr val="FF0000"/>
                </a:solidFill>
                <a:latin typeface="Times New Roman" pitchFamily="18" charset="0"/>
                <a:cs typeface="Times New Roman" pitchFamily="18" charset="0"/>
              </a:rPr>
              <a:t>України</a:t>
            </a:r>
            <a:r>
              <a:rPr lang="ru-RU" sz="1800" i="1" dirty="0" smtClean="0">
                <a:solidFill>
                  <a:srgbClr val="FF0000"/>
                </a:solidFill>
                <a:latin typeface="Times New Roman" pitchFamily="18" charset="0"/>
                <a:cs typeface="Times New Roman" pitchFamily="18" charset="0"/>
              </a:rPr>
              <a:t>)</a:t>
            </a:r>
          </a:p>
          <a:p>
            <a:pPr algn="just"/>
            <a:r>
              <a:rPr lang="uk-UA" sz="1800" i="1" dirty="0" smtClean="0">
                <a:solidFill>
                  <a:srgbClr val="00B0F0"/>
                </a:solidFill>
                <a:latin typeface="Times New Roman" pitchFamily="18" charset="0"/>
                <a:cs typeface="Times New Roman" pitchFamily="18" charset="0"/>
              </a:rPr>
              <a:t>Органи студентського самоврядування </a:t>
            </a:r>
            <a:endParaRPr lang="ru-RU" sz="1800" i="1" dirty="0" smtClean="0">
              <a:solidFill>
                <a:srgbClr val="00B0F0"/>
              </a:solidFill>
              <a:latin typeface="Times New Roman" pitchFamily="18" charset="0"/>
              <a:cs typeface="Times New Roman" pitchFamily="18" charset="0"/>
            </a:endParaRPr>
          </a:p>
          <a:p>
            <a:pPr algn="just"/>
            <a:r>
              <a:rPr lang="ru-RU" sz="1800" i="1" dirty="0" err="1" smtClean="0">
                <a:solidFill>
                  <a:srgbClr val="00B0F0"/>
                </a:solidFill>
                <a:latin typeface="Times New Roman" pitchFamily="18" charset="0"/>
                <a:cs typeface="Times New Roman" pitchFamily="18" charset="0"/>
              </a:rPr>
              <a:t>мають</a:t>
            </a:r>
            <a:r>
              <a:rPr lang="ru-RU" sz="1800" i="1" dirty="0" smtClean="0">
                <a:solidFill>
                  <a:srgbClr val="00B0F0"/>
                </a:solidFill>
                <a:latin typeface="Times New Roman" pitchFamily="18" charset="0"/>
                <a:cs typeface="Times New Roman" pitchFamily="18" charset="0"/>
              </a:rPr>
              <a:t> право </a:t>
            </a:r>
            <a:r>
              <a:rPr lang="ru-RU" sz="1800" i="1" dirty="0" err="1" smtClean="0">
                <a:solidFill>
                  <a:srgbClr val="00B0F0"/>
                </a:solidFill>
                <a:latin typeface="Times New Roman" pitchFamily="18" charset="0"/>
                <a:cs typeface="Times New Roman" pitchFamily="18" charset="0"/>
              </a:rPr>
              <a:t>оголошувати</a:t>
            </a:r>
            <a:r>
              <a:rPr lang="ru-RU" sz="1800" i="1" dirty="0" smtClean="0">
                <a:solidFill>
                  <a:srgbClr val="00B0F0"/>
                </a:solidFill>
                <a:latin typeface="Times New Roman" pitchFamily="18" charset="0"/>
                <a:cs typeface="Times New Roman" pitchFamily="18" charset="0"/>
              </a:rPr>
              <a:t> </a:t>
            </a:r>
            <a:r>
              <a:rPr lang="ru-RU" sz="1800" i="1" dirty="0" err="1" smtClean="0">
                <a:solidFill>
                  <a:srgbClr val="00B0F0"/>
                </a:solidFill>
                <a:latin typeface="Times New Roman" pitchFamily="18" charset="0"/>
                <a:cs typeface="Times New Roman" pitchFamily="18" charset="0"/>
              </a:rPr>
              <a:t>акції</a:t>
            </a:r>
            <a:r>
              <a:rPr lang="ru-RU" sz="1800" i="1" dirty="0" smtClean="0">
                <a:solidFill>
                  <a:srgbClr val="00B0F0"/>
                </a:solidFill>
                <a:latin typeface="Times New Roman" pitchFamily="18" charset="0"/>
                <a:cs typeface="Times New Roman" pitchFamily="18" charset="0"/>
              </a:rPr>
              <a:t> протесту (п. 12 ч. 5 </a:t>
            </a:r>
            <a:r>
              <a:rPr lang="ru-RU" sz="1800" i="1" dirty="0" err="1" smtClean="0">
                <a:solidFill>
                  <a:srgbClr val="00B0F0"/>
                </a:solidFill>
                <a:latin typeface="Times New Roman" pitchFamily="18" charset="0"/>
                <a:cs typeface="Times New Roman" pitchFamily="18" charset="0"/>
              </a:rPr>
              <a:t>ст</a:t>
            </a:r>
            <a:r>
              <a:rPr lang="ru-RU" sz="1800" i="1" dirty="0" smtClean="0">
                <a:solidFill>
                  <a:srgbClr val="00B0F0"/>
                </a:solidFill>
                <a:latin typeface="Times New Roman" pitchFamily="18" charset="0"/>
                <a:cs typeface="Times New Roman" pitchFamily="18" charset="0"/>
              </a:rPr>
              <a:t> 40 ЗУ «Про </a:t>
            </a:r>
            <a:r>
              <a:rPr lang="ru-RU" sz="1800" i="1" dirty="0" err="1" smtClean="0">
                <a:solidFill>
                  <a:srgbClr val="00B0F0"/>
                </a:solidFill>
                <a:latin typeface="Times New Roman" pitchFamily="18" charset="0"/>
                <a:cs typeface="Times New Roman" pitchFamily="18" charset="0"/>
              </a:rPr>
              <a:t>вищу</a:t>
            </a:r>
            <a:r>
              <a:rPr lang="ru-RU" sz="1800" i="1" dirty="0" smtClean="0">
                <a:solidFill>
                  <a:srgbClr val="00B0F0"/>
                </a:solidFill>
                <a:latin typeface="Times New Roman" pitchFamily="18" charset="0"/>
                <a:cs typeface="Times New Roman" pitchFamily="18" charset="0"/>
              </a:rPr>
              <a:t> </a:t>
            </a:r>
            <a:r>
              <a:rPr lang="ru-RU" sz="1800" i="1" dirty="0" err="1" smtClean="0">
                <a:solidFill>
                  <a:srgbClr val="00B0F0"/>
                </a:solidFill>
                <a:latin typeface="Times New Roman" pitchFamily="18" charset="0"/>
                <a:cs typeface="Times New Roman" pitchFamily="18" charset="0"/>
              </a:rPr>
              <a:t>освіту</a:t>
            </a:r>
            <a:r>
              <a:rPr lang="ru-RU" sz="1800" i="1" dirty="0" smtClean="0">
                <a:solidFill>
                  <a:srgbClr val="00B0F0"/>
                </a:solidFill>
                <a:latin typeface="Times New Roman" pitchFamily="18" charset="0"/>
                <a:cs typeface="Times New Roman" pitchFamily="18" charset="0"/>
              </a:rPr>
              <a:t>»)</a:t>
            </a:r>
            <a:endParaRPr lang="uk-UA" sz="1800" i="1" dirty="0">
              <a:solidFill>
                <a:srgbClr val="00B0F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2400" b="1" dirty="0" err="1" smtClean="0">
                <a:latin typeface="Times New Roman" pitchFamily="18" charset="0"/>
                <a:cs typeface="Times New Roman" pitchFamily="18" charset="0"/>
              </a:rPr>
              <a:t>Хто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може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призначити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позачергові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вибори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народних</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депутатів</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України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sz="2400" dirty="0" smtClean="0">
                <a:latin typeface="Times New Roman" pitchFamily="18" charset="0"/>
                <a:cs typeface="Times New Roman" pitchFamily="18" charset="0"/>
              </a:rPr>
              <a:t>А Голова </a:t>
            </a:r>
            <a:r>
              <a:rPr lang="ru-RU" sz="2400" dirty="0" err="1" smtClean="0">
                <a:latin typeface="Times New Roman" pitchFamily="18" charset="0"/>
                <a:cs typeface="Times New Roman" pitchFamily="18" charset="0"/>
              </a:rPr>
              <a:t>Верховної</a:t>
            </a:r>
            <a:r>
              <a:rPr lang="ru-RU" sz="2400" dirty="0" smtClean="0">
                <a:latin typeface="Times New Roman" pitchFamily="18" charset="0"/>
                <a:cs typeface="Times New Roman" pitchFamily="18" charset="0"/>
              </a:rPr>
              <a:t> Ради </a:t>
            </a:r>
            <a:r>
              <a:rPr lang="ru-RU" sz="2400" dirty="0" err="1" smtClean="0">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 </a:t>
            </a:r>
          </a:p>
          <a:p>
            <a:pPr algn="just"/>
            <a:r>
              <a:rPr lang="ru-RU" sz="2400" dirty="0" smtClean="0">
                <a:solidFill>
                  <a:srgbClr val="FF0000"/>
                </a:solidFill>
                <a:latin typeface="Times New Roman" pitchFamily="18" charset="0"/>
                <a:cs typeface="Times New Roman" pitchFamily="18" charset="0"/>
              </a:rPr>
              <a:t>Б Президент </a:t>
            </a:r>
            <a:r>
              <a:rPr lang="ru-RU" sz="2400" dirty="0" err="1" smtClean="0">
                <a:solidFill>
                  <a:srgbClr val="FF0000"/>
                </a:solidFill>
                <a:latin typeface="Times New Roman" pitchFamily="18" charset="0"/>
                <a:cs typeface="Times New Roman" pitchFamily="18" charset="0"/>
              </a:rPr>
              <a:t>України</a:t>
            </a:r>
            <a:r>
              <a:rPr lang="ru-RU" sz="2400" dirty="0" smtClean="0">
                <a:solidFill>
                  <a:srgbClr val="FF0000"/>
                </a:solidFill>
                <a:latin typeface="Times New Roman" pitchFamily="18" charset="0"/>
                <a:cs typeface="Times New Roman" pitchFamily="18" charset="0"/>
              </a:rPr>
              <a:t>. </a:t>
            </a:r>
          </a:p>
          <a:p>
            <a:pPr algn="just"/>
            <a:r>
              <a:rPr lang="ru-RU" sz="2400" dirty="0" smtClean="0">
                <a:latin typeface="Times New Roman" pitchFamily="18" charset="0"/>
                <a:cs typeface="Times New Roman" pitchFamily="18" charset="0"/>
              </a:rPr>
              <a:t>В Голова </a:t>
            </a:r>
            <a:r>
              <a:rPr lang="ru-RU" sz="2400" dirty="0" err="1" smtClean="0">
                <a:latin typeface="Times New Roman" pitchFamily="18" charset="0"/>
                <a:cs typeface="Times New Roman" pitchFamily="18" charset="0"/>
              </a:rPr>
              <a:t>Конституційного</a:t>
            </a:r>
            <a:r>
              <a:rPr lang="ru-RU" sz="2400" dirty="0" smtClean="0">
                <a:latin typeface="Times New Roman" pitchFamily="18" charset="0"/>
                <a:cs typeface="Times New Roman" pitchFamily="18" charset="0"/>
              </a:rPr>
              <a:t> Суду </a:t>
            </a:r>
            <a:r>
              <a:rPr lang="ru-RU" sz="2400" dirty="0" err="1" smtClean="0">
                <a:latin typeface="Times New Roman" pitchFamily="18" charset="0"/>
                <a:cs typeface="Times New Roman" pitchFamily="18" charset="0"/>
              </a:rPr>
              <a:t>України</a:t>
            </a:r>
            <a:r>
              <a:rPr lang="ru-RU" sz="2400" dirty="0" smtClean="0">
                <a:latin typeface="Times New Roman" pitchFamily="18" charset="0"/>
                <a:cs typeface="Times New Roman" pitchFamily="18" charset="0"/>
              </a:rPr>
              <a:t>. </a:t>
            </a:r>
          </a:p>
          <a:p>
            <a:pPr algn="just"/>
            <a:r>
              <a:rPr lang="ru-RU" sz="2400" dirty="0" smtClean="0">
                <a:latin typeface="Times New Roman" pitchFamily="18" charset="0"/>
                <a:cs typeface="Times New Roman" pitchFamily="18" charset="0"/>
              </a:rPr>
              <a:t>Г Голова Верховного Суду.</a:t>
            </a:r>
          </a:p>
          <a:p>
            <a:endParaRPr lang="uk-UA" dirty="0" smtClean="0"/>
          </a:p>
          <a:p>
            <a:r>
              <a:rPr lang="uk-UA" sz="2000" i="1" dirty="0" smtClean="0">
                <a:solidFill>
                  <a:srgbClr val="FF0000"/>
                </a:solidFill>
                <a:latin typeface="Times New Roman" pitchFamily="18" charset="0"/>
                <a:cs typeface="Times New Roman" pitchFamily="18" charset="0"/>
              </a:rPr>
              <a:t>Президент України:</a:t>
            </a:r>
          </a:p>
          <a:p>
            <a:r>
              <a:rPr lang="ru-RU" sz="2000" i="1" dirty="0" err="1" smtClean="0">
                <a:solidFill>
                  <a:srgbClr val="FF0000"/>
                </a:solidFill>
                <a:latin typeface="Times New Roman" pitchFamily="18" charset="0"/>
                <a:cs typeface="Times New Roman" pitchFamily="18" charset="0"/>
              </a:rPr>
              <a:t>призначає</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позачергові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вибори</a:t>
            </a:r>
            <a:r>
              <a:rPr lang="ru-RU" sz="2000" i="1" dirty="0" smtClean="0">
                <a:solidFill>
                  <a:srgbClr val="FF0000"/>
                </a:solidFill>
                <a:latin typeface="Times New Roman" pitchFamily="18" charset="0"/>
                <a:cs typeface="Times New Roman" pitchFamily="18" charset="0"/>
              </a:rPr>
              <a:t> до </a:t>
            </a:r>
            <a:r>
              <a:rPr lang="ru-RU" sz="2000" i="1" dirty="0" err="1" smtClean="0">
                <a:solidFill>
                  <a:srgbClr val="FF0000"/>
                </a:solidFill>
                <a:latin typeface="Times New Roman" pitchFamily="18" charset="0"/>
                <a:cs typeface="Times New Roman" pitchFamily="18" charset="0"/>
              </a:rPr>
              <a:t>Верховної</a:t>
            </a:r>
            <a:r>
              <a:rPr lang="ru-RU" sz="2000" i="1" dirty="0" smtClean="0">
                <a:solidFill>
                  <a:srgbClr val="FF0000"/>
                </a:solidFill>
                <a:latin typeface="Times New Roman" pitchFamily="18" charset="0"/>
                <a:cs typeface="Times New Roman" pitchFamily="18" charset="0"/>
              </a:rPr>
              <a:t> Ради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 у строки, </a:t>
            </a:r>
            <a:r>
              <a:rPr lang="ru-RU" sz="2000" i="1" dirty="0" err="1" smtClean="0">
                <a:solidFill>
                  <a:srgbClr val="FF0000"/>
                </a:solidFill>
                <a:latin typeface="Times New Roman" pitchFamily="18" charset="0"/>
                <a:cs typeface="Times New Roman" pitchFamily="18" charset="0"/>
              </a:rPr>
              <a:t>встановлені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Конституцією</a:t>
            </a:r>
            <a:r>
              <a:rPr lang="ru-RU" sz="2000" i="1" dirty="0" smtClean="0">
                <a:solidFill>
                  <a:srgbClr val="FF0000"/>
                </a:solidFill>
                <a:latin typeface="Times New Roman" pitchFamily="18" charset="0"/>
                <a:cs typeface="Times New Roman" pitchFamily="18" charset="0"/>
              </a:rPr>
              <a:t> (п. 7 ст. 106 </a:t>
            </a:r>
            <a:r>
              <a:rPr lang="ru-RU" sz="2000" i="1" dirty="0" err="1" smtClean="0">
                <a:solidFill>
                  <a:srgbClr val="FF0000"/>
                </a:solidFill>
                <a:latin typeface="Times New Roman" pitchFamily="18" charset="0"/>
                <a:cs typeface="Times New Roman" pitchFamily="18" charset="0"/>
              </a:rPr>
              <a:t>Конституції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a:t>
            </a:r>
            <a:endParaRPr lang="uk-UA" sz="2000" i="1"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00108"/>
            <a:ext cx="8229600" cy="1066800"/>
          </a:xfrm>
        </p:spPr>
        <p:txBody>
          <a:bodyPr>
            <a:normAutofit/>
          </a:bodyPr>
          <a:lstStyle/>
          <a:p>
            <a:pPr algn="just"/>
            <a:r>
              <a:rPr lang="ru-RU" sz="2400" b="1" dirty="0" err="1" smtClean="0">
                <a:latin typeface="Times New Roman" pitchFamily="18" charset="0"/>
                <a:cs typeface="Times New Roman" pitchFamily="18" charset="0"/>
              </a:rPr>
              <a:t>Які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органи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державної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влади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складають</a:t>
            </a:r>
            <a:r>
              <a:rPr lang="ru-RU" sz="2400" b="1" dirty="0" smtClean="0">
                <a:latin typeface="Times New Roman" pitchFamily="18" charset="0"/>
                <a:cs typeface="Times New Roman" pitchFamily="18" charset="0"/>
              </a:rPr>
              <a:t> систему </a:t>
            </a:r>
            <a:r>
              <a:rPr lang="ru-RU" sz="2400" b="1" dirty="0" err="1" smtClean="0">
                <a:latin typeface="Times New Roman" pitchFamily="18" charset="0"/>
                <a:cs typeface="Times New Roman" pitchFamily="18" charset="0"/>
              </a:rPr>
              <a:t>центральних</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органів</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виконавчої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влади</a:t>
            </a:r>
            <a:r>
              <a:rPr lang="ru-RU" sz="2400" b="1" dirty="0" smtClean="0">
                <a:latin typeface="Times New Roman" pitchFamily="18" charset="0"/>
                <a:cs typeface="Times New Roman" pitchFamily="18" charset="0"/>
              </a:rPr>
              <a:t>?</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uk-UA" sz="2400" dirty="0" smtClean="0">
                <a:solidFill>
                  <a:srgbClr val="FF0000"/>
                </a:solidFill>
                <a:latin typeface="Times New Roman" pitchFamily="18" charset="0"/>
                <a:cs typeface="Times New Roman" pitchFamily="18" charset="0"/>
              </a:rPr>
              <a:t>А Міністерства України та інші центральні органи виконавчої влади. </a:t>
            </a:r>
          </a:p>
          <a:p>
            <a:pPr algn="just"/>
            <a:r>
              <a:rPr lang="uk-UA" sz="2400" dirty="0" smtClean="0">
                <a:latin typeface="Times New Roman" pitchFamily="18" charset="0"/>
                <a:cs typeface="Times New Roman" pitchFamily="18" charset="0"/>
              </a:rPr>
              <a:t>Б Кабінет Міністрів України, міністерства України та інші органи виконавчої влади. </a:t>
            </a:r>
          </a:p>
          <a:p>
            <a:pPr algn="just"/>
            <a:r>
              <a:rPr lang="uk-UA" sz="2400" dirty="0" smtClean="0">
                <a:latin typeface="Times New Roman" pitchFamily="18" charset="0"/>
                <a:cs typeface="Times New Roman" pitchFamily="18" charset="0"/>
              </a:rPr>
              <a:t>В Кабінет Міністрів України та інші центральні органи виконавчої влади. </a:t>
            </a:r>
          </a:p>
          <a:p>
            <a:pPr algn="just"/>
            <a:r>
              <a:rPr lang="uk-UA" sz="2400" dirty="0" smtClean="0">
                <a:latin typeface="Times New Roman" pitchFamily="18" charset="0"/>
                <a:cs typeface="Times New Roman" pitchFamily="18" charset="0"/>
              </a:rPr>
              <a:t>Г Міністерства України, служби, агентства, інспекції</a:t>
            </a:r>
          </a:p>
          <a:p>
            <a:pPr algn="just"/>
            <a:endParaRPr lang="uk-UA" sz="2400" dirty="0" smtClean="0">
              <a:latin typeface="Times New Roman" pitchFamily="18" charset="0"/>
              <a:cs typeface="Times New Roman" pitchFamily="18" charset="0"/>
            </a:endParaRPr>
          </a:p>
          <a:p>
            <a:pPr algn="just"/>
            <a:r>
              <a:rPr lang="ru-RU" sz="2000" i="1" dirty="0" smtClean="0">
                <a:solidFill>
                  <a:srgbClr val="FF0000"/>
                </a:solidFill>
                <a:latin typeface="Times New Roman" pitchFamily="18" charset="0"/>
                <a:cs typeface="Times New Roman" pitchFamily="18" charset="0"/>
              </a:rPr>
              <a:t>Систему </a:t>
            </a:r>
            <a:r>
              <a:rPr lang="ru-RU" sz="2000" i="1" dirty="0" err="1" smtClean="0">
                <a:solidFill>
                  <a:srgbClr val="FF0000"/>
                </a:solidFill>
                <a:latin typeface="Times New Roman" pitchFamily="18" charset="0"/>
                <a:cs typeface="Times New Roman" pitchFamily="18" charset="0"/>
              </a:rPr>
              <a:t>центральних</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органів</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виконавчої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влади</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складають</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міністерства</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України</a:t>
            </a:r>
            <a:r>
              <a:rPr lang="ru-RU" sz="2000" i="1" dirty="0" smtClean="0">
                <a:solidFill>
                  <a:srgbClr val="FF0000"/>
                </a:solidFill>
                <a:latin typeface="Times New Roman" pitchFamily="18" charset="0"/>
                <a:cs typeface="Times New Roman" pitchFamily="18" charset="0"/>
              </a:rPr>
              <a:t> та </a:t>
            </a:r>
            <a:r>
              <a:rPr lang="ru-RU" sz="2000" i="1" dirty="0" err="1" smtClean="0">
                <a:solidFill>
                  <a:srgbClr val="FF0000"/>
                </a:solidFill>
                <a:latin typeface="Times New Roman" pitchFamily="18" charset="0"/>
                <a:cs typeface="Times New Roman" pitchFamily="18" charset="0"/>
              </a:rPr>
              <a:t>інші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центральні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органи</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виконавчої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влади</a:t>
            </a:r>
            <a:r>
              <a:rPr lang="ru-RU" sz="2000" i="1" dirty="0" smtClean="0">
                <a:solidFill>
                  <a:srgbClr val="FF0000"/>
                </a:solidFill>
                <a:latin typeface="Times New Roman" pitchFamily="18" charset="0"/>
                <a:cs typeface="Times New Roman" pitchFamily="18" charset="0"/>
              </a:rPr>
              <a:t> (ч. 1 ст. 1 ЗУ «Про </a:t>
            </a:r>
            <a:r>
              <a:rPr lang="ru-RU" sz="2000" i="1" dirty="0" err="1" smtClean="0">
                <a:solidFill>
                  <a:srgbClr val="FF0000"/>
                </a:solidFill>
                <a:latin typeface="Times New Roman" pitchFamily="18" charset="0"/>
                <a:cs typeface="Times New Roman" pitchFamily="18" charset="0"/>
              </a:rPr>
              <a:t>центральні</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органи</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виконавчої</a:t>
            </a:r>
            <a:r>
              <a:rPr lang="ru-RU" sz="2000" i="1" dirty="0" smtClean="0">
                <a:solidFill>
                  <a:srgbClr val="FF0000"/>
                </a:solidFill>
                <a:latin typeface="Times New Roman" pitchFamily="18" charset="0"/>
                <a:cs typeface="Times New Roman" pitchFamily="18" charset="0"/>
              </a:rPr>
              <a:t> </a:t>
            </a:r>
            <a:r>
              <a:rPr lang="ru-RU" sz="2000" i="1" dirty="0" err="1" smtClean="0">
                <a:solidFill>
                  <a:srgbClr val="FF0000"/>
                </a:solidFill>
                <a:latin typeface="Times New Roman" pitchFamily="18" charset="0"/>
                <a:cs typeface="Times New Roman" pitchFamily="18" charset="0"/>
              </a:rPr>
              <a:t>влади</a:t>
            </a:r>
            <a:r>
              <a:rPr lang="ru-RU" sz="2000" i="1" dirty="0" smtClean="0">
                <a:solidFill>
                  <a:srgbClr val="FF0000"/>
                </a:solidFill>
                <a:latin typeface="Times New Roman" pitchFamily="18" charset="0"/>
                <a:cs typeface="Times New Roman" pitchFamily="18" charset="0"/>
              </a:rPr>
              <a:t>»)</a:t>
            </a:r>
            <a:endParaRPr lang="uk-UA" sz="2000" i="1" dirty="0" smtClean="0">
              <a:solidFill>
                <a:srgbClr val="FF0000"/>
              </a:solidFill>
              <a:latin typeface="Times New Roman" pitchFamily="18" charset="0"/>
              <a:cs typeface="Times New Roman" pitchFamily="18" charset="0"/>
            </a:endParaRP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279</TotalTime>
  <Words>2845</Words>
  <PresentationFormat>Экран (4:3)</PresentationFormat>
  <Paragraphs>180</Paragraphs>
  <Slides>25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Городская</vt:lpstr>
      <vt:lpstr>КОНСТИТУЦІЙНЕ ПРАВО УКРАЇНИ</vt:lpstr>
      <vt:lpstr>Під час розгляду Сенатом Конституційного Суду України справи за конституційною скаргою виникла необхідність в офіційному тлумаченні Конституції України. Яке рішення може ухвалити Сенат Конституційного Суду України за таких обставин?</vt:lpstr>
      <vt:lpstr>Іноземний громадянин А., який на законних підставах проживає в Україні, звернувся до органів місцевого самоврядування для ознайомлення з відомостями про себе, які НЕ є державною таємницею. Як мають відреагувати органи місцевого самоврядування на цей запит?</vt:lpstr>
      <vt:lpstr>Який суб'єкт, згідно з Конституцією України, ухвалює рішення про дострокове припинення повноважень народного депутата України, обраного від політичної партії, у разі його виходу зі складу депутатської фракції цієї політичної партії?</vt:lpstr>
      <vt:lpstr>Для якої категорії осіб законодавець встановлює право на єдність родини?</vt:lpstr>
      <vt:lpstr>Які наслідки для судді Конституційного Суду України матиме набрання законної сили обвинувальним вироком за вчинення ним злочину?</vt:lpstr>
      <vt:lpstr>Обурені переносом літньої сесії студенти університету звернулися до органу студентського самоврядування - студентського парламенту, останній розглянув звернення студентів та ухвалив рішення про оголошення акції протесту. Адміністрація університету, вважаючи таке рішення незаконним, попередила студентів, що ті, хто вийдуть на акцію, будуть відраховані за невиконання навчального плану, через пропуск занять. Чи відповідає рішення студентського парламенту законодавству України?</vt:lpstr>
      <vt:lpstr>Хто може призначити позачергові вибори народних депутатів України?</vt:lpstr>
      <vt:lpstr>Які органи державної влади складають систему центральних органів виконавчої влади?</vt:lpstr>
      <vt:lpstr>Чи може Президент України передавати свої повноваження іншим особам або органам?</vt:lpstr>
      <vt:lpstr>У яких справах Конституційний Суд України може видати забезпечувальний наказ?</vt:lpstr>
      <vt:lpstr>Скільки альтернативних законопроектів може бути подано до зареєстрованого у Верховній Раді України законопроекту про внесення змін до розділу ІІІ «Вибори. Референдум» Конституції України?</vt:lpstr>
      <vt:lpstr>Які форми участі народу в здійсненні правосуддя передбачені Конституцією України?</vt:lpstr>
      <vt:lpstr>Що означає принцип гуманізму в конституційному праві?</vt:lpstr>
      <vt:lpstr>У чому полягає роль Верховного Суду в процедурі імпічменту Президента України?</vt:lpstr>
      <vt:lpstr>Під час введення воєнного стану в Україні військовим командуванням було заборонено приватному місцевому телеканалу «Світське життя» транслювати деякі телепередачі. Оцініть законність таких дій?</vt:lpstr>
      <vt:lpstr>Хто здійснює призначення на посаду судді?</vt:lpstr>
      <vt:lpstr>Законопроект про внесення змін до якого розділу Конституції України вноситься не менше як двома третинами від конституційного складу Верховної Ради України?</vt:lpstr>
      <vt:lpstr>У якому випадку Колегія Конституційного Суду України має постановити ухвалу про відмову у відкритті конституційного провадження за конституційною скаргою?</vt:lpstr>
      <vt:lpstr>Який з указів Президента України підлягає контрасигнації шляхом скріплення підписами Прем’єр-міністра України й міністра, відповідальною за акт та його виконання?</vt:lpstr>
      <vt:lpstr>Після вдалого виступу на фінальній частині Чемпіонату Європи з футболу Президент України вирішив надати громадянство України гравцю М. національної збірної, який є громадянином Бразилії, та переїхав до України лише півроку тому. Отримавши від М. клопотання про прийняття до громадянства України та зобов’язання припинити громадянство Бразилії, Президент видав відповідний указ. Чи відповідає такий указ Президента України законодавству України?</vt:lpstr>
      <vt:lpstr>Що із нижче перерахованого входить до системи адміністративно-територіального устрою України, визначеної Конституцією України?</vt:lpstr>
      <vt:lpstr>Чи може Конституційний Суд України прийняти конституційну скаргу поза межами тримісячного строку з дня набрання чинності остаточним судовим рішенням у справі суб’єкта права на конституційну скаргу</vt:lpstr>
      <vt:lpstr>Громадянин України Л. вчинив вбивство на території США й повернувся до України, де його було затримано органами правопорядку. Як мають вчинити державні органи України у випадку запиту на екстрадицію до США громадянина Л.?</vt:lpstr>
      <vt:lpstr>Коли не дозволяється проведення позачергових виборів до Верховної Ради України?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КОНСТИТУЦІЙНЕ ПРАВО УКРАЇНИ</dc:title>
  <dc:creator>Home</dc:creator>
  <cp:lastModifiedBy>Home</cp:lastModifiedBy>
  <cp:revision>97</cp:revision>
  <dcterms:created xsi:type="dcterms:W3CDTF">2020-04-23T16:22:09Z</dcterms:created>
  <dcterms:modified xsi:type="dcterms:W3CDTF">2020-04-24T11:37:31Z</dcterms:modified>
</cp:coreProperties>
</file>