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9" r:id="rId14"/>
    <p:sldId id="278" r:id="rId15"/>
    <p:sldId id="277" r:id="rId16"/>
    <p:sldId id="280" r:id="rId17"/>
    <p:sldId id="281" r:id="rId18"/>
    <p:sldId id="282" r:id="rId19"/>
    <p:sldId id="283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8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38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3635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18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6865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114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40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94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40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69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5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64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37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57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6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A873C-7B60-43F6-A70A-C0EE04E2F3A2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46672A-E0CF-4273-8077-4B9EF65AE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07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3792-12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798-12" TargetMode="External"/><Relationship Id="rId2" Type="http://schemas.openxmlformats.org/officeDocument/2006/relationships/hyperlink" Target="https://zakon.rada.gov.ua/laws/show/3792-12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798-12" TargetMode="External"/><Relationship Id="rId2" Type="http://schemas.openxmlformats.org/officeDocument/2006/relationships/hyperlink" Target="https://zakon.rada.gov.ua/laws/show/851-15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zakon.rada.gov.ua/laws/show/997_07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3833" y="1064522"/>
            <a:ext cx="7950170" cy="2986311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ОХОРОНА АВТОРСЬКИХ І СУМІЖНИХ ПРАВ У ЦИФРОВОМУ СЕРЕДОВИЩІ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Виконала: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к.ю.н</a:t>
            </a:r>
            <a:r>
              <a:rPr lang="uk-UA" dirty="0" smtClean="0">
                <a:solidFill>
                  <a:schemeClr val="tx1"/>
                </a:solidFill>
              </a:rPr>
              <a:t>., </a:t>
            </a:r>
            <a:r>
              <a:rPr lang="uk-UA" dirty="0" err="1" smtClean="0">
                <a:solidFill>
                  <a:schemeClr val="tx1"/>
                </a:solidFill>
              </a:rPr>
              <a:t>Губанова</a:t>
            </a:r>
            <a:r>
              <a:rPr lang="uk-UA" dirty="0" smtClean="0">
                <a:solidFill>
                  <a:schemeClr val="tx1"/>
                </a:solidFill>
              </a:rPr>
              <a:t> О.В.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553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207" y="395785"/>
            <a:ext cx="10208524" cy="6123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Технічні засоби захисту авторських і суміжних прав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uk-UA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</a:rPr>
              <a:t>ДСІВ </a:t>
            </a:r>
            <a:r>
              <a:rPr lang="ru-RU" dirty="0" err="1" smtClean="0">
                <a:latin typeface="Times New Roman" panose="02020603050405020304" pitchFamily="18" charset="0"/>
              </a:rPr>
              <a:t>рекомендує</a:t>
            </a:r>
            <a:r>
              <a:rPr lang="ru-RU" dirty="0" smtClean="0">
                <a:latin typeface="Times New Roman" panose="02020603050405020304" pitchFamily="18" charset="0"/>
              </a:rPr>
              <a:t> (</a:t>
            </a:r>
            <a:r>
              <a:rPr lang="ru-RU" b="1" dirty="0" err="1" smtClean="0">
                <a:latin typeface="Times New Roman" panose="02020603050405020304" pitchFamily="18" charset="0"/>
              </a:rPr>
              <a:t>Рекомендації</a:t>
            </a:r>
            <a:r>
              <a:rPr lang="ru-RU" b="1" dirty="0" smtClean="0">
                <a:latin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</a:rPr>
              <a:t>ДСІВ </a:t>
            </a:r>
            <a:r>
              <a:rPr lang="ru-RU" b="1" dirty="0" err="1">
                <a:latin typeface="Times New Roman" panose="02020603050405020304" pitchFamily="18" charset="0"/>
              </a:rPr>
              <a:t>щодо</a:t>
            </a:r>
            <a:r>
              <a:rPr lang="ru-RU" b="1" dirty="0"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</a:rPr>
              <a:t>вдосконалення</a:t>
            </a:r>
            <a:r>
              <a:rPr lang="ru-RU" b="1" dirty="0"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</a:rPr>
              <a:t>механізму</a:t>
            </a:r>
            <a:r>
              <a:rPr lang="ru-RU" b="1" dirty="0"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</a:rPr>
              <a:t>регулювання</a:t>
            </a:r>
            <a:r>
              <a:rPr lang="ru-RU" b="1" dirty="0">
                <a:latin typeface="Times New Roman" panose="02020603050405020304" pitchFamily="18" charset="0"/>
              </a:rPr>
              <a:t> цифрового </a:t>
            </a:r>
            <a:r>
              <a:rPr lang="ru-RU" b="1" dirty="0" err="1">
                <a:latin typeface="Times New Roman" panose="02020603050405020304" pitchFamily="18" charset="0"/>
              </a:rPr>
              <a:t>використання</a:t>
            </a:r>
            <a:r>
              <a:rPr lang="ru-RU" b="1" dirty="0"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</a:rPr>
              <a:t>об’єктів</a:t>
            </a:r>
            <a:r>
              <a:rPr lang="ru-RU" b="1" dirty="0"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</a:rPr>
              <a:t>авторського</a:t>
            </a:r>
            <a:r>
              <a:rPr lang="ru-RU" b="1" dirty="0">
                <a:latin typeface="Times New Roman" panose="02020603050405020304" pitchFamily="18" charset="0"/>
              </a:rPr>
              <a:t> права і </a:t>
            </a:r>
            <a:r>
              <a:rPr lang="ru-RU" b="1" dirty="0" err="1">
                <a:latin typeface="Times New Roman" panose="02020603050405020304" pitchFamily="18" charset="0"/>
              </a:rPr>
              <a:t>суміжних</a:t>
            </a:r>
            <a:r>
              <a:rPr lang="ru-RU" b="1" dirty="0">
                <a:latin typeface="Times New Roman" panose="02020603050405020304" pitchFamily="18" charset="0"/>
              </a:rPr>
              <a:t> прав через мережу </a:t>
            </a:r>
            <a:r>
              <a:rPr lang="ru-RU" b="1" dirty="0" err="1" smtClean="0">
                <a:latin typeface="Times New Roman" panose="02020603050405020304" pitchFamily="18" charset="0"/>
              </a:rPr>
              <a:t>Інтернет</a:t>
            </a:r>
            <a:r>
              <a:rPr lang="ru-RU" dirty="0" smtClean="0">
                <a:latin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</a:rPr>
              <a:t>здійснювати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ідентифікацію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об’єктів</a:t>
            </a:r>
            <a:r>
              <a:rPr lang="ru-RU" dirty="0">
                <a:latin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* </a:t>
            </a:r>
            <a:r>
              <a:rPr lang="ru-RU" dirty="0" err="1">
                <a:latin typeface="Times New Roman" panose="02020603050405020304" pitchFamily="18" charset="0"/>
              </a:rPr>
              <a:t>ідентифікаційного</a:t>
            </a:r>
            <a:r>
              <a:rPr lang="ru-RU" dirty="0">
                <a:latin typeface="Times New Roman" panose="02020603050405020304" pitchFamily="18" charset="0"/>
              </a:rPr>
              <a:t> коду ISBN (</a:t>
            </a:r>
            <a:r>
              <a:rPr lang="ru-RU" dirty="0" err="1">
                <a:latin typeface="Times New Roman" panose="02020603050405020304" pitchFamily="18" charset="0"/>
              </a:rPr>
              <a:t>Міжнародний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стандартний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книжковий</a:t>
            </a:r>
            <a:r>
              <a:rPr lang="ru-RU" dirty="0">
                <a:latin typeface="Times New Roman" panose="02020603050405020304" pitchFamily="18" charset="0"/>
              </a:rPr>
              <a:t> номер) </a:t>
            </a:r>
            <a:r>
              <a:rPr lang="ru-RU" dirty="0" err="1">
                <a:latin typeface="Times New Roman" panose="02020603050405020304" pitchFamily="18" charset="0"/>
              </a:rPr>
              <a:t>призначений</a:t>
            </a:r>
            <a:r>
              <a:rPr lang="ru-RU" dirty="0"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</a:rPr>
              <a:t>захисту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фонограм</a:t>
            </a:r>
            <a:r>
              <a:rPr lang="ru-RU" dirty="0">
                <a:latin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* ISAN – номер, </a:t>
            </a:r>
            <a:r>
              <a:rPr lang="ru-RU" dirty="0" err="1">
                <a:latin typeface="Times New Roman" panose="02020603050405020304" pitchFamily="18" charset="0"/>
              </a:rPr>
              <a:t>розроблений</a:t>
            </a:r>
            <a:r>
              <a:rPr lang="ru-RU" dirty="0">
                <a:latin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</a:rPr>
              <a:t>Міжнародній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конференції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товариств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авторів</a:t>
            </a:r>
            <a:r>
              <a:rPr lang="ru-RU" dirty="0">
                <a:latin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</a:rPr>
              <a:t>композиторів</a:t>
            </a:r>
            <a:r>
              <a:rPr lang="ru-RU" dirty="0">
                <a:latin typeface="Times New Roman" panose="02020603050405020304" pitchFamily="18" charset="0"/>
              </a:rPr>
              <a:t> (CISAC), </a:t>
            </a:r>
            <a:r>
              <a:rPr lang="ru-RU" dirty="0" err="1">
                <a:latin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ефективно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захищати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фільми</a:t>
            </a:r>
            <a:r>
              <a:rPr lang="ru-RU" dirty="0">
                <a:latin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аудіовізуальні</a:t>
            </a:r>
            <a:r>
              <a:rPr lang="ru-RU" dirty="0">
                <a:latin typeface="Times New Roman" panose="02020603050405020304" pitchFamily="18" charset="0"/>
              </a:rPr>
              <a:t> твори;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* цифрового </a:t>
            </a:r>
            <a:r>
              <a:rPr lang="ru-RU" dirty="0" err="1">
                <a:latin typeface="Times New Roman" panose="02020603050405020304" pitchFamily="18" charset="0"/>
              </a:rPr>
              <a:t>ідентифікатора</a:t>
            </a:r>
            <a:r>
              <a:rPr lang="ru-RU" dirty="0">
                <a:latin typeface="Times New Roman" panose="02020603050405020304" pitchFamily="18" charset="0"/>
              </a:rPr>
              <a:t> DOI, </a:t>
            </a:r>
            <a:r>
              <a:rPr lang="ru-RU" dirty="0" err="1">
                <a:latin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супроводжує</a:t>
            </a:r>
            <a:r>
              <a:rPr lang="ru-RU" dirty="0">
                <a:latin typeface="Times New Roman" panose="02020603050405020304" pitchFamily="18" charset="0"/>
              </a:rPr>
              <a:t> твори </a:t>
            </a:r>
            <a:r>
              <a:rPr lang="ru-RU" dirty="0" err="1">
                <a:latin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дозволяючи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</a:rPr>
              <a:t> самим </a:t>
            </a:r>
            <a:r>
              <a:rPr lang="ru-RU" dirty="0" err="1">
                <a:latin typeface="Times New Roman" panose="02020603050405020304" pitchFamily="18" charset="0"/>
              </a:rPr>
              <a:t>простежити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</a:rPr>
              <a:t> «долю» в </a:t>
            </a:r>
            <a:r>
              <a:rPr lang="ru-RU" dirty="0" err="1">
                <a:latin typeface="Times New Roman" panose="02020603050405020304" pitchFamily="18" charset="0"/>
              </a:rPr>
              <a:t>торговельному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обігу</a:t>
            </a:r>
            <a:r>
              <a:rPr lang="ru-RU" dirty="0"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* </a:t>
            </a:r>
            <a:r>
              <a:rPr lang="ru-RU" dirty="0" err="1" smtClean="0">
                <a:latin typeface="Times New Roman" panose="02020603050405020304" pitchFamily="18" charset="0"/>
              </a:rPr>
              <a:t>інших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програмних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кодів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дають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порушити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цілісність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</a:rPr>
              <a:t> при неправильному </a:t>
            </a:r>
            <a:r>
              <a:rPr lang="ru-RU" dirty="0" err="1">
                <a:latin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використанні</a:t>
            </a:r>
            <a:r>
              <a:rPr lang="ru-RU" dirty="0" smtClean="0"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</a:rPr>
              <a:t>*  через використання цифрового підпису;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</a:rPr>
              <a:t>* через використання </a:t>
            </a:r>
            <a:r>
              <a:rPr lang="ru-RU" dirty="0">
                <a:latin typeface="Times New Roman" panose="02020603050405020304" pitchFamily="18" charset="0"/>
              </a:rPr>
              <a:t>так </a:t>
            </a:r>
            <a:r>
              <a:rPr lang="ru-RU" dirty="0" err="1">
                <a:latin typeface="Times New Roman" panose="02020603050405020304" pitchFamily="18" charset="0"/>
              </a:rPr>
              <a:t>званих</a:t>
            </a:r>
            <a:r>
              <a:rPr lang="ru-RU" dirty="0">
                <a:latin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</a:rPr>
              <a:t>цифрових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водяних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знаків</a:t>
            </a:r>
            <a:r>
              <a:rPr lang="ru-RU" dirty="0" smtClean="0">
                <a:latin typeface="Times New Roman" panose="02020603050405020304" pitchFamily="18" charset="0"/>
              </a:rPr>
              <a:t>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</a:rPr>
              <a:t>Обмеження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доступу до </a:t>
            </a:r>
            <a:r>
              <a:rPr lang="ru-RU" dirty="0" err="1">
                <a:latin typeface="Times New Roman" panose="02020603050405020304" pitchFamily="18" charset="0"/>
              </a:rPr>
              <a:t>матеріалів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розміщені</a:t>
            </a:r>
            <a:r>
              <a:rPr lang="ru-RU" dirty="0">
                <a:latin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</a:rPr>
              <a:t>Інтернеті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бази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комерційних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сайтів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деяких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електронних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бібліотек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архівів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можливе</a:t>
            </a:r>
            <a:r>
              <a:rPr lang="ru-RU" dirty="0">
                <a:latin typeface="Times New Roman" panose="02020603050405020304" pitchFamily="18" charset="0"/>
              </a:rPr>
              <a:t> шляхом </a:t>
            </a:r>
            <a:r>
              <a:rPr lang="ru-RU" dirty="0" err="1">
                <a:latin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попередньої</a:t>
            </a:r>
            <a:r>
              <a:rPr lang="ru-RU" dirty="0">
                <a:latin typeface="Times New Roman" panose="02020603050405020304" pitchFamily="18" charset="0"/>
              </a:rPr>
              <a:t> оплати за </a:t>
            </a:r>
            <a:r>
              <a:rPr lang="ru-RU" dirty="0" err="1">
                <a:latin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</a:rPr>
              <a:t>Можливе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</a:rPr>
              <a:t>цифрових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конвертів</a:t>
            </a:r>
            <a:r>
              <a:rPr lang="ru-RU" dirty="0">
                <a:latin typeface="Times New Roman" panose="02020603050405020304" pitchFamily="18" charset="0"/>
              </a:rPr>
              <a:t>», </a:t>
            </a:r>
            <a:r>
              <a:rPr lang="ru-RU" dirty="0" err="1">
                <a:latin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передбачають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укладання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відповідної</a:t>
            </a:r>
            <a:r>
              <a:rPr lang="ru-RU" dirty="0">
                <a:latin typeface="Times New Roman" panose="02020603050405020304" pitchFamily="18" charset="0"/>
              </a:rPr>
              <a:t> угоди про </a:t>
            </a:r>
            <a:r>
              <a:rPr lang="ru-RU" dirty="0" err="1"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власниками</a:t>
            </a:r>
            <a:r>
              <a:rPr lang="ru-RU" dirty="0">
                <a:latin typeface="Times New Roman" panose="02020603050405020304" pitchFamily="18" charset="0"/>
              </a:rPr>
              <a:t> тих </a:t>
            </a:r>
            <a:r>
              <a:rPr lang="ru-RU" dirty="0" err="1">
                <a:latin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</a:rPr>
              <a:t>мережі</a:t>
            </a:r>
            <a:r>
              <a:rPr lang="ru-RU" dirty="0" smtClean="0">
                <a:latin typeface="Times New Roman" panose="02020603050405020304" pitchFamily="18" charset="0"/>
              </a:rPr>
              <a:t>.</a:t>
            </a:r>
            <a:endParaRPr lang="uk-UA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899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388" y="545910"/>
            <a:ext cx="92941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Рекомендовано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криптографічного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перетворення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матеріалів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шифрування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система SCMS,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виготовити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одну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копію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документа й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унеможливлює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подальше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копіювання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примірника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метод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антикопії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антикопіювання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web-депозитаріїв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фіксувати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Інтернет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закріплювати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правовий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режим. У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web-депозитарії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фіксуються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суміжних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прав та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належні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–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перехресного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субсидування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об’єктів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права та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суміжних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прав.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5763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6854" y="491319"/>
            <a:ext cx="9867331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суміжних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прав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Інтернет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проявлятися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через: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суміжних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прав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надає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користувачеві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примірник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підхід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є одним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шляхів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-моделей як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спробуй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перед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купити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та «продавай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поліпшені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версії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годинникова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бомба».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суміжних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прав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розповсюджує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повноцінний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встановлює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дату,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доступ до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буде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неможливим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Один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варіантів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такого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підходу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закриття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продавцем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доступу до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користувань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перегляду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комп’ютерного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файлу 10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разів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буде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неможливо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продивитися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раз);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захист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копіювання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Продавець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обмежує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разів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комп’ютерний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файл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скопійований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криптографічні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конверти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зашифровує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твори так,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доступ до них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належного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ключа до шифру.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часто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торговою маркою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фірми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ІВМ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cryptolopes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захищати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права на твори,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розповсюджуючи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криптографічних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конвертах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вимагаючи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користувачів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плати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ключі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твір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вийняти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конверта».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253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069" y="300250"/>
            <a:ext cx="10235821" cy="633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5.Роль та функції постачальників інтернет-послуг в охороні майнових авторських і суміжних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прав</a:t>
            </a:r>
          </a:p>
          <a:p>
            <a:pPr indent="449580" algn="just">
              <a:lnSpc>
                <a:spcPct val="115000"/>
              </a:lnSpc>
            </a:pPr>
            <a:r>
              <a:rPr lang="ru-RU" sz="2000" dirty="0" err="1">
                <a:latin typeface="Times New Roman" panose="02020603050405020304" pitchFamily="18" charset="0"/>
              </a:rPr>
              <a:t>Правові</a:t>
            </a:r>
            <a:r>
              <a:rPr lang="ru-RU" sz="2000" dirty="0">
                <a:latin typeface="Times New Roman" panose="02020603050405020304" pitchFamily="18" charset="0"/>
              </a:rPr>
              <a:t> засади </a:t>
            </a:r>
            <a:r>
              <a:rPr lang="ru-RU" sz="2000" dirty="0" err="1">
                <a:latin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операторів</a:t>
            </a:r>
            <a:r>
              <a:rPr lang="ru-RU" sz="2000" dirty="0">
                <a:latin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</a:rPr>
              <a:t>провайдерів</a:t>
            </a:r>
            <a:r>
              <a:rPr lang="ru-RU" sz="2000" dirty="0"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</a:rPr>
              <a:t>сфері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телекомунікацій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встановлює</a:t>
            </a:r>
            <a:r>
              <a:rPr lang="ru-RU" sz="2000" dirty="0">
                <a:latin typeface="Times New Roman" panose="02020603050405020304" pitchFamily="18" charset="0"/>
              </a:rPr>
              <a:t> Закон </a:t>
            </a:r>
            <a:r>
              <a:rPr lang="ru-RU" sz="2000" dirty="0" err="1">
                <a:latin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</a:rPr>
              <a:t> «Про </a:t>
            </a:r>
            <a:r>
              <a:rPr lang="ru-RU" sz="2000" dirty="0" err="1">
                <a:latin typeface="Times New Roman" panose="02020603050405020304" pitchFamily="18" charset="0"/>
              </a:rPr>
              <a:t>телекомунікації</a:t>
            </a:r>
            <a:r>
              <a:rPr lang="ru-RU" sz="2000" dirty="0">
                <a:latin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</a:rPr>
              <a:t>Відповідно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</a:rPr>
              <a:t>до ст. 1 Закону: 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</a:rPr>
              <a:t>	оператор </a:t>
            </a:r>
            <a:r>
              <a:rPr lang="ru-RU" sz="2000" b="1" dirty="0" err="1">
                <a:latin typeface="Times New Roman" panose="02020603050405020304" pitchFamily="18" charset="0"/>
              </a:rPr>
              <a:t>телекомунікацій</a:t>
            </a:r>
            <a:r>
              <a:rPr lang="ru-RU" sz="2000" b="1" dirty="0">
                <a:latin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</a:rPr>
              <a:t>суб’єкт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господарювання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</a:rPr>
              <a:t> право на </a:t>
            </a:r>
            <a:r>
              <a:rPr lang="ru-RU" sz="2000" dirty="0" err="1">
                <a:latin typeface="Times New Roman" panose="02020603050405020304" pitchFamily="18" charset="0"/>
              </a:rPr>
              <a:t>здійснення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</a:rPr>
              <a:t>сфері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телекомунікацій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</a:rPr>
              <a:t> правом на </a:t>
            </a:r>
            <a:r>
              <a:rPr lang="ru-RU" sz="2000" dirty="0" err="1">
                <a:latin typeface="Times New Roman" panose="02020603050405020304" pitchFamily="18" charset="0"/>
              </a:rPr>
              <a:t>технічне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обслуговування</a:t>
            </a:r>
            <a:r>
              <a:rPr lang="ru-RU" sz="2000" dirty="0">
                <a:latin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</a:rPr>
              <a:t>експлуатацію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телекомунікаційних</a:t>
            </a:r>
            <a:r>
              <a:rPr lang="ru-RU" sz="2000" dirty="0">
                <a:latin typeface="Times New Roman" panose="02020603050405020304" pitchFamily="18" charset="0"/>
              </a:rPr>
              <a:t> мереж; 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</a:rPr>
              <a:t>	провайдер </a:t>
            </a:r>
            <a:r>
              <a:rPr lang="ru-RU" sz="2000" b="1" dirty="0" err="1">
                <a:latin typeface="Times New Roman" panose="02020603050405020304" pitchFamily="18" charset="0"/>
              </a:rPr>
              <a:t>телекомунікацій</a:t>
            </a:r>
            <a:r>
              <a:rPr lang="ru-RU" sz="2000" b="1" dirty="0">
                <a:latin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</a:rPr>
              <a:t>суб’єкт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господарювання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</a:rPr>
              <a:t> право на </a:t>
            </a:r>
            <a:r>
              <a:rPr lang="ru-RU" sz="2000" dirty="0" err="1">
                <a:latin typeface="Times New Roman" panose="02020603050405020304" pitchFamily="18" charset="0"/>
              </a:rPr>
              <a:t>здійснення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</a:rPr>
              <a:t>сфері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телекомунікацій</a:t>
            </a:r>
            <a:r>
              <a:rPr lang="ru-RU" sz="2000" dirty="0">
                <a:latin typeface="Times New Roman" panose="02020603050405020304" pitchFamily="18" charset="0"/>
              </a:rPr>
              <a:t> без права на </a:t>
            </a:r>
            <a:r>
              <a:rPr lang="ru-RU" sz="2000" dirty="0" err="1">
                <a:latin typeface="Times New Roman" panose="02020603050405020304" pitchFamily="18" charset="0"/>
              </a:rPr>
              <a:t>технічне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обслуговування</a:t>
            </a:r>
            <a:r>
              <a:rPr lang="ru-RU" sz="2000" dirty="0">
                <a:latin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</a:rPr>
              <a:t>експлуатацію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телекомунікаційних</a:t>
            </a:r>
            <a:r>
              <a:rPr lang="ru-RU" sz="2000" dirty="0">
                <a:latin typeface="Times New Roman" panose="02020603050405020304" pitchFamily="18" charset="0"/>
              </a:rPr>
              <a:t> мереж і </a:t>
            </a:r>
            <a:r>
              <a:rPr lang="ru-RU" sz="2000" dirty="0" err="1">
                <a:latin typeface="Times New Roman" panose="02020603050405020304" pitchFamily="18" charset="0"/>
              </a:rPr>
              <a:t>надання</a:t>
            </a:r>
            <a:r>
              <a:rPr lang="ru-RU" sz="2000" dirty="0">
                <a:latin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</a:rPr>
              <a:t>користування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каналів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електрозв’язку</a:t>
            </a:r>
            <a:r>
              <a:rPr lang="ru-RU" sz="2000" dirty="0">
                <a:latin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</a:rPr>
              <a:t>	</a:t>
            </a:r>
            <a:r>
              <a:rPr lang="ru-RU" sz="2000" b="1" dirty="0" err="1" smtClean="0">
                <a:latin typeface="Times New Roman" panose="02020603050405020304" pitchFamily="18" charset="0"/>
              </a:rPr>
              <a:t>споживачем</a:t>
            </a:r>
            <a:r>
              <a:rPr lang="ru-RU" sz="2000" b="1" dirty="0" smtClean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телекомунікаційних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послуг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</a:rPr>
              <a:t>є </a:t>
            </a:r>
            <a:r>
              <a:rPr lang="ru-RU" sz="2000" dirty="0" err="1">
                <a:latin typeface="Times New Roman" panose="02020603050405020304" pitchFamily="18" charset="0"/>
              </a:rPr>
              <a:t>юридична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фізична</a:t>
            </a:r>
            <a:r>
              <a:rPr lang="ru-RU" sz="2000" dirty="0">
                <a:latin typeface="Times New Roman" panose="02020603050405020304" pitchFamily="18" charset="0"/>
              </a:rPr>
              <a:t> особа, яка </a:t>
            </a:r>
            <a:r>
              <a:rPr lang="ru-RU" sz="2000" dirty="0" err="1">
                <a:latin typeface="Times New Roman" panose="02020603050405020304" pitchFamily="18" charset="0"/>
              </a:rPr>
              <a:t>потребує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замовляє</a:t>
            </a:r>
            <a:r>
              <a:rPr lang="ru-RU" sz="2000" dirty="0">
                <a:latin typeface="Times New Roman" panose="02020603050405020304" pitchFamily="18" charset="0"/>
              </a:rPr>
              <a:t> та/</a:t>
            </a:r>
            <a:r>
              <a:rPr lang="ru-RU" sz="2000" dirty="0" err="1"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отримує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телекомунікаційні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послуги</a:t>
            </a:r>
            <a:r>
              <a:rPr lang="ru-RU" sz="2000" dirty="0">
                <a:latin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</a:rPr>
              <a:t>власних</a:t>
            </a:r>
            <a:r>
              <a:rPr lang="ru-RU" sz="2000" dirty="0">
                <a:latin typeface="Times New Roman" panose="02020603050405020304" pitchFamily="18" charset="0"/>
              </a:rPr>
              <a:t> потреб. </a:t>
            </a:r>
          </a:p>
          <a:p>
            <a:pPr indent="449580" algn="just">
              <a:lnSpc>
                <a:spcPct val="115000"/>
              </a:lnSpc>
            </a:pPr>
            <a:r>
              <a:rPr lang="ru-RU" sz="2000" b="1" dirty="0" smtClean="0">
                <a:latin typeface="Times New Roman" panose="02020603050405020304" pitchFamily="18" charset="0"/>
              </a:rPr>
              <a:t>	</a:t>
            </a:r>
            <a:r>
              <a:rPr lang="ru-RU" sz="2000" b="1" dirty="0" err="1" smtClean="0">
                <a:latin typeface="Times New Roman" panose="02020603050405020304" pitchFamily="18" charset="0"/>
              </a:rPr>
              <a:t>Інтернет</a:t>
            </a:r>
            <a:r>
              <a:rPr lang="ru-RU" sz="2000" b="1" dirty="0" smtClean="0">
                <a:latin typeface="Times New Roman" panose="02020603050405020304" pitchFamily="18" charset="0"/>
              </a:rPr>
              <a:t>-провайдер </a:t>
            </a:r>
            <a:r>
              <a:rPr lang="ru-RU" sz="2000" dirty="0">
                <a:latin typeface="Times New Roman" panose="02020603050405020304" pitchFamily="18" charset="0"/>
              </a:rPr>
              <a:t>(провайдер доступу до </a:t>
            </a:r>
            <a:r>
              <a:rPr lang="ru-RU" sz="2000" dirty="0" err="1" smtClean="0">
                <a:latin typeface="Times New Roman" panose="02020603050405020304" pitchFamily="18" charset="0"/>
              </a:rPr>
              <a:t>мережі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Інтернет</a:t>
            </a:r>
            <a:r>
              <a:rPr lang="ru-RU" sz="2000" dirty="0">
                <a:latin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</a:rPr>
              <a:t>забезпечує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технічну</a:t>
            </a:r>
            <a:r>
              <a:rPr lang="ru-RU" sz="2000" dirty="0">
                <a:latin typeface="Times New Roman" panose="02020603050405020304" pitchFamily="18" charset="0"/>
              </a:rPr>
              <a:t> базу доступу до </a:t>
            </a:r>
            <a:r>
              <a:rPr lang="ru-RU" sz="2000" dirty="0" err="1">
                <a:latin typeface="Times New Roman" panose="02020603050405020304" pitchFamily="18" charset="0"/>
              </a:rPr>
              <a:t>Інтернету</a:t>
            </a:r>
            <a:r>
              <a:rPr lang="ru-RU" sz="2000" dirty="0">
                <a:latin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</a:rPr>
              <a:t>кабелі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обладнання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створює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середовище</a:t>
            </a:r>
            <a:r>
              <a:rPr lang="ru-RU" sz="2000" dirty="0">
                <a:latin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</a:rPr>
              <a:t>передачі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r>
              <a:rPr lang="ru-RU" sz="2000" b="1" dirty="0" smtClean="0">
                <a:latin typeface="Times New Roman" panose="02020603050405020304" pitchFamily="18" charset="0"/>
              </a:rPr>
              <a:t>	Контент-</a:t>
            </a:r>
            <a:r>
              <a:rPr lang="ru-RU" sz="2000" b="1" dirty="0" err="1" smtClean="0">
                <a:latin typeface="Times New Roman" panose="02020603050405020304" pitchFamily="18" charset="0"/>
              </a:rPr>
              <a:t>провайдери</a:t>
            </a:r>
            <a:r>
              <a:rPr lang="ru-RU" sz="2000" b="1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здійснюють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інформаційне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наповнення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Інтернету</a:t>
            </a:r>
            <a:r>
              <a:rPr lang="ru-RU" sz="2000" dirty="0">
                <a:latin typeface="Times New Roman" panose="02020603050405020304" pitchFamily="18" charset="0"/>
              </a:rPr>
              <a:t>, яке </a:t>
            </a:r>
            <a:r>
              <a:rPr lang="ru-RU" sz="2000" dirty="0" err="1">
                <a:latin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включати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об’єкти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авторського</a:t>
            </a:r>
            <a:r>
              <a:rPr lang="ru-RU" sz="2000" dirty="0"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</a:rPr>
              <a:t>суміжних</a:t>
            </a:r>
            <a:r>
              <a:rPr lang="ru-RU" sz="2000" dirty="0">
                <a:latin typeface="Times New Roman" panose="02020603050405020304" pitchFamily="18" charset="0"/>
              </a:rPr>
              <a:t> прав. </a:t>
            </a: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251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955" y="177421"/>
            <a:ext cx="11068335" cy="6310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ч. 4 ст. 40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Закону та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п. 41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Правил </a:t>
            </a:r>
            <a:r>
              <a:rPr lang="ru-RU" dirty="0" err="1">
                <a:latin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телекомунікаційних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послуг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оператори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провайдери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телекомунікацій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несуть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мережами.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600" dirty="0" smtClean="0"/>
              <a:t>	</a:t>
            </a:r>
            <a:r>
              <a:rPr lang="ru-RU" dirty="0" err="1" smtClean="0">
                <a:latin typeface="Times New Roman" panose="02020603050405020304" pitchFamily="18" charset="0"/>
              </a:rPr>
              <a:t>Питанням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постачальників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присвячені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</a:rPr>
              <a:t>Директиви</a:t>
            </a:r>
            <a:r>
              <a:rPr lang="ru-RU" b="1" dirty="0">
                <a:latin typeface="Times New Roman" panose="02020603050405020304" pitchFamily="18" charset="0"/>
              </a:rPr>
              <a:t> про </a:t>
            </a:r>
            <a:r>
              <a:rPr lang="ru-RU" b="1" dirty="0" err="1">
                <a:latin typeface="Times New Roman" panose="02020603050405020304" pitchFamily="18" charset="0"/>
              </a:rPr>
              <a:t>електронну</a:t>
            </a:r>
            <a:r>
              <a:rPr lang="ru-RU" b="1" dirty="0"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</a:rPr>
              <a:t>комерцію</a:t>
            </a:r>
            <a:r>
              <a:rPr lang="ru-RU" dirty="0">
                <a:latin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</a:rPr>
              <a:t>частина</a:t>
            </a:r>
            <a:r>
              <a:rPr lang="ru-RU" dirty="0">
                <a:latin typeface="Times New Roman" panose="02020603050405020304" pitchFamily="18" charset="0"/>
              </a:rPr>
              <a:t> 4 «</a:t>
            </a:r>
            <a:r>
              <a:rPr lang="ru-RU" dirty="0" err="1">
                <a:latin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проміжкових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постачальників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послуг</a:t>
            </a:r>
            <a:r>
              <a:rPr lang="ru-RU" dirty="0" smtClean="0">
                <a:latin typeface="Times New Roman" panose="02020603050405020304" pitchFamily="18" charset="0"/>
              </a:rPr>
              <a:t>»:</a:t>
            </a:r>
            <a:endParaRPr lang="ru-RU" dirty="0">
              <a:latin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err="1">
                <a:latin typeface="Times New Roman" panose="02020603050405020304" pitchFamily="18" charset="0"/>
              </a:rPr>
              <a:t>Я</a:t>
            </a:r>
            <a:r>
              <a:rPr lang="ru-RU" dirty="0" err="1" smtClean="0">
                <a:latin typeface="Times New Roman" panose="02020603050405020304" pitchFamily="18" charset="0"/>
              </a:rPr>
              <a:t>кщо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надаються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інформаційні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складаються</a:t>
            </a:r>
            <a:r>
              <a:rPr lang="ru-RU" dirty="0">
                <a:latin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</a:rPr>
              <a:t>передачі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надається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одержувачем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всередині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мережі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</a:rPr>
              <a:t> доступу до </a:t>
            </a:r>
            <a:r>
              <a:rPr lang="ru-RU" dirty="0" err="1">
                <a:latin typeface="Times New Roman" panose="02020603050405020304" pitchFamily="18" charset="0"/>
              </a:rPr>
              <a:t>мережі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</a:rPr>
              <a:t>-члени </a:t>
            </a:r>
            <a:r>
              <a:rPr lang="ru-RU" dirty="0" err="1">
                <a:latin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звільнення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постачальника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</a:rPr>
              <a:t>передану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</a:rPr>
              <a:t>умові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постачальник</a:t>
            </a:r>
            <a:r>
              <a:rPr lang="ru-RU" dirty="0">
                <a:latin typeface="Times New Roman" panose="02020603050405020304" pitchFamily="18" charset="0"/>
              </a:rPr>
              <a:t>: a) не є </a:t>
            </a:r>
            <a:r>
              <a:rPr lang="ru-RU" dirty="0" err="1">
                <a:latin typeface="Times New Roman" panose="02020603050405020304" pitchFamily="18" charset="0"/>
              </a:rPr>
              <a:t>ініціатором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передачі</a:t>
            </a:r>
            <a:r>
              <a:rPr lang="ru-RU" dirty="0">
                <a:latin typeface="Times New Roman" panose="02020603050405020304" pitchFamily="18" charset="0"/>
              </a:rPr>
              <a:t>; b) не </a:t>
            </a:r>
            <a:r>
              <a:rPr lang="ru-RU" dirty="0" err="1">
                <a:latin typeface="Times New Roman" panose="02020603050405020304" pitchFamily="18" charset="0"/>
              </a:rPr>
              <a:t>обирає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одержувача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передачі</a:t>
            </a:r>
            <a:r>
              <a:rPr lang="ru-RU" dirty="0">
                <a:latin typeface="Times New Roman" panose="02020603050405020304" pitchFamily="18" charset="0"/>
              </a:rPr>
              <a:t>; c) не </a:t>
            </a:r>
            <a:r>
              <a:rPr lang="ru-RU" dirty="0" err="1">
                <a:latin typeface="Times New Roman" panose="02020603050405020304" pitchFamily="18" charset="0"/>
              </a:rPr>
              <a:t>обирає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</a:rPr>
              <a:t>змінює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міститься</a:t>
            </a:r>
            <a:r>
              <a:rPr lang="ru-RU" dirty="0">
                <a:latin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</a:rPr>
              <a:t>передачі</a:t>
            </a:r>
            <a:r>
              <a:rPr lang="ru-RU" dirty="0" smtClean="0">
                <a:latin typeface="Times New Roman" panose="02020603050405020304" pitchFamily="18" charset="0"/>
              </a:rPr>
              <a:t> (ст</a:t>
            </a:r>
            <a:r>
              <a:rPr lang="ru-RU" dirty="0">
                <a:latin typeface="Times New Roman" panose="02020603050405020304" pitchFamily="18" charset="0"/>
              </a:rPr>
              <a:t>. 12 </a:t>
            </a:r>
            <a:r>
              <a:rPr lang="ru-RU" dirty="0" err="1" smtClean="0">
                <a:latin typeface="Times New Roman" panose="02020603050405020304" pitchFamily="18" charset="0"/>
              </a:rPr>
              <a:t>Директиви</a:t>
            </a:r>
            <a:r>
              <a:rPr lang="ru-RU" dirty="0" smtClean="0">
                <a:latin typeface="Times New Roman" panose="02020603050405020304" pitchFamily="18" charset="0"/>
              </a:rPr>
              <a:t>).</a:t>
            </a:r>
          </a:p>
          <a:p>
            <a:pPr marL="342900" indent="-342900" algn="just">
              <a:buFontTx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</a:rPr>
              <a:t>Ящо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надаються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інформаційні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складаються</a:t>
            </a:r>
            <a:r>
              <a:rPr lang="ru-RU" dirty="0">
                <a:latin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</a:rPr>
              <a:t>передачі</a:t>
            </a:r>
            <a:r>
              <a:rPr lang="ru-RU" dirty="0">
                <a:latin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</a:rPr>
              <a:t>мережі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надається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одержувачем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</a:rPr>
              <a:t>-члени </a:t>
            </a:r>
            <a:r>
              <a:rPr lang="ru-RU" dirty="0" err="1">
                <a:latin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звільнення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постачальника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</a:rPr>
              <a:t>автономне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проміжкове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тимчасове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</a:rPr>
              <a:t>єдиною</a:t>
            </a:r>
            <a:r>
              <a:rPr lang="ru-RU" dirty="0">
                <a:latin typeface="Times New Roman" panose="02020603050405020304" pitchFamily="18" charset="0"/>
              </a:rPr>
              <a:t> метою – </a:t>
            </a:r>
            <a:r>
              <a:rPr lang="ru-RU" dirty="0" err="1">
                <a:latin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ефективної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поступальної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передачі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одержувачів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</a:rPr>
              <a:t> запитом за </a:t>
            </a:r>
            <a:r>
              <a:rPr lang="ru-RU" dirty="0" err="1">
                <a:latin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</a:rPr>
              <a:t>: a) </a:t>
            </a:r>
            <a:r>
              <a:rPr lang="ru-RU" dirty="0" err="1">
                <a:latin typeface="Times New Roman" panose="02020603050405020304" pitchFamily="18" charset="0"/>
              </a:rPr>
              <a:t>постачальник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</a:rPr>
              <a:t>змінює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</a:rPr>
              <a:t>; b) </a:t>
            </a:r>
            <a:r>
              <a:rPr lang="ru-RU" dirty="0" err="1">
                <a:latin typeface="Times New Roman" panose="02020603050405020304" pitchFamily="18" charset="0"/>
              </a:rPr>
              <a:t>постачальник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задовольняє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</a:rPr>
              <a:t> доступу до </a:t>
            </a:r>
            <a:r>
              <a:rPr lang="ru-RU" dirty="0" err="1">
                <a:latin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</a:rPr>
              <a:t>; c) </a:t>
            </a:r>
            <a:r>
              <a:rPr lang="ru-RU" dirty="0" err="1">
                <a:latin typeface="Times New Roman" panose="02020603050405020304" pitchFamily="18" charset="0"/>
              </a:rPr>
              <a:t>постачальник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задовольняє</a:t>
            </a:r>
            <a:r>
              <a:rPr lang="ru-RU" dirty="0">
                <a:latin typeface="Times New Roman" panose="02020603050405020304" pitchFamily="18" charset="0"/>
              </a:rPr>
              <a:t> правила </a:t>
            </a:r>
            <a:r>
              <a:rPr lang="ru-RU" dirty="0" err="1">
                <a:latin typeface="Times New Roman" panose="02020603050405020304" pitchFamily="18" charset="0"/>
              </a:rPr>
              <a:t>оновлення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</a:rPr>
              <a:t> є широко </a:t>
            </a:r>
            <a:r>
              <a:rPr lang="ru-RU" dirty="0" err="1">
                <a:latin typeface="Times New Roman" panose="02020603050405020304" pitchFamily="18" charset="0"/>
              </a:rPr>
              <a:t>визнаними</a:t>
            </a:r>
            <a:r>
              <a:rPr lang="ru-RU" dirty="0">
                <a:latin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даною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індустрією</a:t>
            </a:r>
            <a:r>
              <a:rPr lang="ru-RU" dirty="0">
                <a:latin typeface="Times New Roman" panose="02020603050405020304" pitchFamily="18" charset="0"/>
              </a:rPr>
              <a:t>; d) </a:t>
            </a:r>
            <a:r>
              <a:rPr lang="ru-RU" dirty="0" err="1">
                <a:latin typeface="Times New Roman" panose="02020603050405020304" pitchFamily="18" charset="0"/>
              </a:rPr>
              <a:t>постачальник</a:t>
            </a:r>
            <a:r>
              <a:rPr lang="ru-RU" dirty="0">
                <a:latin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</a:rPr>
              <a:t>перешкоджає</a:t>
            </a:r>
            <a:r>
              <a:rPr lang="ru-RU" dirty="0">
                <a:latin typeface="Times New Roman" panose="02020603050405020304" pitchFamily="18" charset="0"/>
              </a:rPr>
              <a:t> законному </a:t>
            </a:r>
            <a:r>
              <a:rPr lang="ru-RU" dirty="0" err="1">
                <a:latin typeface="Times New Roman" panose="02020603050405020304" pitchFamily="18" charset="0"/>
              </a:rPr>
              <a:t>використанню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технологій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</a:rPr>
              <a:t> широко </a:t>
            </a:r>
            <a:r>
              <a:rPr lang="ru-RU" dirty="0" err="1">
                <a:latin typeface="Times New Roman" panose="02020603050405020304" pitchFamily="18" charset="0"/>
              </a:rPr>
              <a:t>визнані</a:t>
            </a:r>
            <a:r>
              <a:rPr lang="ru-RU" dirty="0">
                <a:latin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індустрією</a:t>
            </a:r>
            <a:r>
              <a:rPr lang="ru-RU" dirty="0">
                <a:latin typeface="Times New Roman" panose="02020603050405020304" pitchFamily="18" charset="0"/>
              </a:rPr>
              <a:t>, при </a:t>
            </a:r>
            <a:r>
              <a:rPr lang="ru-RU" dirty="0" err="1">
                <a:latin typeface="Times New Roman" panose="02020603050405020304" pitchFamily="18" charset="0"/>
              </a:rPr>
              <a:t>отриманні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</a:rPr>
              <a:t>; e) </a:t>
            </a:r>
            <a:r>
              <a:rPr lang="ru-RU" dirty="0" err="1">
                <a:latin typeface="Times New Roman" panose="02020603050405020304" pitchFamily="18" charset="0"/>
              </a:rPr>
              <a:t>постачальник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вдається</a:t>
            </a:r>
            <a:r>
              <a:rPr lang="ru-RU" dirty="0">
                <a:latin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</a:rPr>
              <a:t>швидких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</a:rPr>
              <a:t> доступу </a:t>
            </a:r>
            <a:r>
              <a:rPr lang="ru-RU" dirty="0" err="1">
                <a:latin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відключення</a:t>
            </a:r>
            <a:r>
              <a:rPr lang="ru-RU" dirty="0">
                <a:latin typeface="Times New Roman" panose="02020603050405020304" pitchFamily="18" charset="0"/>
              </a:rPr>
              <a:t> доступу до </a:t>
            </a:r>
            <a:r>
              <a:rPr lang="ru-RU" dirty="0" err="1">
                <a:latin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якувін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зберігав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</a:rPr>
              <a:t> того як </a:t>
            </a:r>
            <a:r>
              <a:rPr lang="ru-RU" dirty="0" err="1">
                <a:latin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узнає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</a:rPr>
              <a:t>початковій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стадії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передання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видалена</a:t>
            </a:r>
            <a:r>
              <a:rPr lang="ru-RU" dirty="0">
                <a:latin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</a:rPr>
              <a:t>мережі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</a:rPr>
              <a:t> доступ до </a:t>
            </a:r>
            <a:r>
              <a:rPr lang="ru-RU" dirty="0" err="1">
                <a:latin typeface="Times New Roman" panose="02020603050405020304" pitchFamily="18" charset="0"/>
              </a:rPr>
              <a:t>неї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відключений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</a:rPr>
              <a:t> суд </a:t>
            </a:r>
            <a:r>
              <a:rPr lang="ru-RU" dirty="0" err="1">
                <a:latin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адміністративний</a:t>
            </a:r>
            <a:r>
              <a:rPr lang="ru-RU" dirty="0">
                <a:latin typeface="Times New Roman" panose="02020603050405020304" pitchFamily="18" charset="0"/>
              </a:rPr>
              <a:t> орган наказав </a:t>
            </a:r>
            <a:r>
              <a:rPr lang="ru-RU" dirty="0" err="1">
                <a:latin typeface="Times New Roman" panose="02020603050405020304" pitchFamily="18" charset="0"/>
              </a:rPr>
              <a:t>здійснити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таке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відключення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(ст</a:t>
            </a:r>
            <a:r>
              <a:rPr lang="ru-RU" dirty="0">
                <a:latin typeface="Times New Roman" panose="02020603050405020304" pitchFamily="18" charset="0"/>
              </a:rPr>
              <a:t>. 13 </a:t>
            </a:r>
            <a:r>
              <a:rPr lang="ru-RU" dirty="0" err="1" smtClean="0">
                <a:latin typeface="Times New Roman" panose="02020603050405020304" pitchFamily="18" charset="0"/>
              </a:rPr>
              <a:t>Директиви</a:t>
            </a:r>
            <a:r>
              <a:rPr lang="ru-RU" dirty="0" smtClean="0">
                <a:latin typeface="Times New Roman" panose="02020603050405020304" pitchFamily="18" charset="0"/>
              </a:rPr>
              <a:t>).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303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137" y="286603"/>
            <a:ext cx="94442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надаються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включають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себе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надається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одержувачем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-члени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забезпечують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звільнення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постачальника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відповідальності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інформацію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збережена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запитом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одержувача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умові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a)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постачальник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знає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незаконну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інформацію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стосується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позовів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відшкодування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не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обізнаний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фактами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обставинами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випливає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незаконна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b)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постачальник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умов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обізнаності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вдається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швидких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метою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усунення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доступу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доступу до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r>
              <a:rPr lang="ru-RU" sz="2000" dirty="0" err="1">
                <a:latin typeface="Times New Roman" panose="02020603050405020304" pitchFamily="18" charset="0"/>
              </a:rPr>
              <a:t>Інтернет-послуги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надаються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користувачам</a:t>
            </a:r>
            <a:r>
              <a:rPr lang="ru-RU" sz="2000" dirty="0"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</a:rPr>
              <a:t>підставі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цивільного</a:t>
            </a:r>
            <a:r>
              <a:rPr lang="ru-RU" sz="2000" dirty="0">
                <a:latin typeface="Times New Roman" panose="02020603050405020304" pitchFamily="18" charset="0"/>
              </a:rPr>
              <a:t> договору, </a:t>
            </a:r>
            <a:r>
              <a:rPr lang="ru-RU" sz="2000" dirty="0" err="1">
                <a:latin typeface="Times New Roman" panose="02020603050405020304" pitchFamily="18" charset="0"/>
              </a:rPr>
              <a:t>укладеного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</a:rPr>
              <a:t> ними та </a:t>
            </a:r>
            <a:r>
              <a:rPr lang="ru-RU" sz="2000" dirty="0" err="1">
                <a:latin typeface="Times New Roman" panose="02020603050405020304" pitchFamily="18" charset="0"/>
              </a:rPr>
              <a:t>Інтернет</a:t>
            </a:r>
            <a:r>
              <a:rPr lang="ru-RU" sz="2000" dirty="0">
                <a:latin typeface="Times New Roman" panose="02020603050405020304" pitchFamily="18" charset="0"/>
              </a:rPr>
              <a:t>-провайдерами. </a:t>
            </a:r>
            <a:r>
              <a:rPr lang="ru-RU" sz="2000" dirty="0" err="1">
                <a:latin typeface="Times New Roman" panose="02020603050405020304" pitchFamily="18" charset="0"/>
              </a:rPr>
              <a:t>Загальний</a:t>
            </a:r>
            <a:r>
              <a:rPr lang="ru-RU" sz="2000" dirty="0">
                <a:latin typeface="Times New Roman" panose="02020603050405020304" pitchFamily="18" charset="0"/>
              </a:rPr>
              <a:t> порядок </a:t>
            </a:r>
            <a:r>
              <a:rPr lang="ru-RU" sz="2000" dirty="0" err="1">
                <a:latin typeface="Times New Roman" panose="02020603050405020304" pitchFamily="18" charset="0"/>
              </a:rPr>
              <a:t>надання</a:t>
            </a:r>
            <a:r>
              <a:rPr lang="ru-RU" sz="2000" dirty="0">
                <a:latin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</a:rPr>
              <a:t>отримання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телекомунікаційних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встановлений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відповідними</a:t>
            </a:r>
            <a:r>
              <a:rPr lang="ru-RU" sz="2000" dirty="0">
                <a:latin typeface="Times New Roman" panose="02020603050405020304" pitchFamily="18" charset="0"/>
              </a:rPr>
              <a:t> Правилами. </a:t>
            </a:r>
          </a:p>
          <a:p>
            <a:pPr indent="449580" algn="just">
              <a:lnSpc>
                <a:spcPct val="115000"/>
              </a:lnSpc>
            </a:pPr>
            <a:r>
              <a:rPr lang="ru-RU" sz="2000" dirty="0" smtClean="0">
                <a:latin typeface="Times New Roman" panose="02020603050405020304" pitchFamily="18" charset="0"/>
              </a:rPr>
              <a:t>У </a:t>
            </a:r>
            <a:r>
              <a:rPr lang="ru-RU" sz="2000" dirty="0" err="1" smtClean="0">
                <a:latin typeface="Times New Roman" panose="02020603050405020304" pitchFamily="18" charset="0"/>
              </a:rPr>
              <a:t>цій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сфері</a:t>
            </a:r>
            <a:r>
              <a:rPr lang="ru-RU" sz="2000" dirty="0" smtClean="0">
                <a:latin typeface="Times New Roman" panose="02020603050405020304" pitchFamily="18" charset="0"/>
              </a:rPr>
              <a:t> ДСІВ </a:t>
            </a:r>
            <a:r>
              <a:rPr lang="ru-RU" sz="2000" dirty="0" err="1">
                <a:latin typeface="Times New Roman" panose="02020603050405020304" pitchFamily="18" charset="0"/>
              </a:rPr>
              <a:t>розроблені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Рекомендації</a:t>
            </a:r>
            <a:r>
              <a:rPr lang="ru-RU" sz="2000" b="1" dirty="0">
                <a:latin typeface="Times New Roman" panose="02020603050405020304" pitchFamily="18" charset="0"/>
              </a:rPr>
              <a:t> для </a:t>
            </a:r>
            <a:r>
              <a:rPr lang="ru-RU" sz="2000" b="1" dirty="0" err="1">
                <a:latin typeface="Times New Roman" panose="02020603050405020304" pitchFamily="18" charset="0"/>
              </a:rPr>
              <a:t>Інтернет-провайдерів</a:t>
            </a:r>
            <a:r>
              <a:rPr lang="ru-RU" sz="2000" b="1" dirty="0">
                <a:latin typeface="Times New Roman" panose="02020603050405020304" pitchFamily="18" charset="0"/>
              </a:rPr>
              <a:t>, контент-</a:t>
            </a:r>
            <a:r>
              <a:rPr lang="ru-RU" sz="2000" b="1" dirty="0" err="1">
                <a:latin typeface="Times New Roman" panose="02020603050405020304" pitchFamily="18" charset="0"/>
              </a:rPr>
              <a:t>провайдерів</a:t>
            </a:r>
            <a:r>
              <a:rPr lang="ru-RU" sz="2000" b="1" dirty="0">
                <a:latin typeface="Times New Roman" panose="02020603050405020304" pitchFamily="18" charset="0"/>
              </a:rPr>
              <a:t> та </a:t>
            </a:r>
            <a:r>
              <a:rPr lang="ru-RU" sz="2000" b="1" dirty="0" err="1">
                <a:latin typeface="Times New Roman" panose="02020603050405020304" pitchFamily="18" charset="0"/>
              </a:rPr>
              <a:t>користувачів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файлообмінних</a:t>
            </a:r>
            <a:r>
              <a:rPr lang="ru-RU" sz="2000" b="1" dirty="0">
                <a:latin typeface="Times New Roman" panose="02020603050405020304" pitchFamily="18" charset="0"/>
              </a:rPr>
              <a:t> мереж та </a:t>
            </a:r>
            <a:r>
              <a:rPr lang="ru-RU" sz="2000" b="1" dirty="0" err="1">
                <a:latin typeface="Times New Roman" panose="02020603050405020304" pitchFamily="18" charset="0"/>
              </a:rPr>
              <a:t>інших</a:t>
            </a:r>
            <a:r>
              <a:rPr lang="ru-RU" sz="2000" b="1" dirty="0">
                <a:latin typeface="Times New Roman" panose="02020603050405020304" pitchFamily="18" charset="0"/>
              </a:rPr>
              <a:t> веб-</a:t>
            </a:r>
            <a:r>
              <a:rPr lang="ru-RU" sz="2000" b="1" dirty="0" err="1">
                <a:latin typeface="Times New Roman" panose="02020603050405020304" pitchFamily="18" charset="0"/>
              </a:rPr>
              <a:t>сервісів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щодо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правомірного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використання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об’єктів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авторського</a:t>
            </a:r>
            <a:r>
              <a:rPr lang="ru-RU" sz="2000" b="1" dirty="0">
                <a:latin typeface="Times New Roman" panose="02020603050405020304" pitchFamily="18" charset="0"/>
              </a:rPr>
              <a:t> та </a:t>
            </a:r>
            <a:r>
              <a:rPr lang="ru-RU" sz="2000" b="1" dirty="0" err="1">
                <a:latin typeface="Times New Roman" panose="02020603050405020304" pitchFamily="18" charset="0"/>
              </a:rPr>
              <a:t>суміжних</a:t>
            </a:r>
            <a:r>
              <a:rPr lang="ru-RU" sz="2000" b="1" dirty="0">
                <a:latin typeface="Times New Roman" panose="02020603050405020304" pitchFamily="18" charset="0"/>
              </a:rPr>
              <a:t> прав у </a:t>
            </a:r>
            <a:r>
              <a:rPr lang="ru-RU" sz="2000" b="1" dirty="0" err="1">
                <a:latin typeface="Times New Roman" panose="02020603050405020304" pitchFamily="18" charset="0"/>
              </a:rPr>
              <a:t>мережі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</a:rPr>
              <a:t>Інтернет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</a:rPr>
              <a:t>та </a:t>
            </a:r>
            <a:r>
              <a:rPr lang="ru-RU" sz="2000" b="1" dirty="0" err="1" smtClean="0">
                <a:latin typeface="Times New Roman" panose="02020603050405020304" pitchFamily="18" charset="0"/>
              </a:rPr>
              <a:t>Рекомендації</a:t>
            </a:r>
            <a:r>
              <a:rPr lang="ru-RU" sz="2000" b="1" dirty="0" smtClean="0">
                <a:latin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</a:rPr>
              <a:t>для </a:t>
            </a:r>
            <a:r>
              <a:rPr lang="ru-RU" sz="2000" b="1" dirty="0" err="1">
                <a:latin typeface="Times New Roman" panose="02020603050405020304" pitchFamily="18" charset="0"/>
              </a:rPr>
              <a:t>телерадіоорганізацій</a:t>
            </a:r>
            <a:r>
              <a:rPr lang="ru-RU" sz="2000" b="1" dirty="0">
                <a:latin typeface="Times New Roman" panose="02020603050405020304" pitchFamily="18" charset="0"/>
              </a:rPr>
              <a:t> та </a:t>
            </a:r>
            <a:r>
              <a:rPr lang="ru-RU" sz="2000" b="1" dirty="0" err="1">
                <a:latin typeface="Times New Roman" panose="02020603050405020304" pitchFamily="18" charset="0"/>
              </a:rPr>
              <a:t>провайдерів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програмної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послуги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щодо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публічного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використання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об’єктів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авторського</a:t>
            </a:r>
            <a:r>
              <a:rPr lang="ru-RU" sz="2000" b="1" dirty="0">
                <a:latin typeface="Times New Roman" panose="02020603050405020304" pitchFamily="18" charset="0"/>
              </a:rPr>
              <a:t> права і </a:t>
            </a:r>
            <a:r>
              <a:rPr lang="ru-RU" sz="2000" b="1" dirty="0" err="1">
                <a:latin typeface="Times New Roman" panose="02020603050405020304" pitchFamily="18" charset="0"/>
              </a:rPr>
              <a:t>суміжних</a:t>
            </a:r>
            <a:r>
              <a:rPr lang="ru-RU" sz="2000" b="1" dirty="0">
                <a:latin typeface="Times New Roman" panose="02020603050405020304" pitchFamily="18" charset="0"/>
              </a:rPr>
              <a:t> прав</a:t>
            </a:r>
            <a:r>
              <a:rPr lang="ru-RU" sz="2000" b="1">
                <a:latin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05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6853" y="450375"/>
            <a:ext cx="1009934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Колективне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майновими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правами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суб’єктів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авторського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права і (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суміжних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здійснюють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колективного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(ОКУ)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285750" algn="just"/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Правові</a:t>
            </a:r>
            <a:r>
              <a:rPr lang="ru-RU" sz="2200" dirty="0">
                <a:latin typeface="Times New Roman" panose="02020603050405020304" pitchFamily="18" charset="0"/>
              </a:rPr>
              <a:t> засади </a:t>
            </a:r>
            <a:r>
              <a:rPr lang="ru-RU" sz="2200" dirty="0" err="1">
                <a:latin typeface="Times New Roman" panose="02020603050405020304" pitchFamily="18" charset="0"/>
              </a:rPr>
              <a:t>діяльності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</a:rPr>
              <a:t>ОКУ </a:t>
            </a:r>
            <a:r>
              <a:rPr lang="ru-RU" sz="2200" dirty="0" err="1" smtClean="0">
                <a:latin typeface="Times New Roman" panose="02020603050405020304" pitchFamily="18" charset="0"/>
              </a:rPr>
              <a:t>визначаються</a:t>
            </a:r>
            <a:r>
              <a:rPr lang="ru-RU" sz="2200" dirty="0">
                <a:latin typeface="Times New Roman" panose="02020603050405020304" pitchFamily="18" charset="0"/>
              </a:rPr>
              <a:t> </a:t>
            </a:r>
            <a:r>
              <a:rPr lang="ru-RU" sz="2200" dirty="0" smtClean="0">
                <a:latin typeface="Times New Roman" panose="02020603050405020304" pitchFamily="18" charset="0"/>
              </a:rPr>
              <a:t> ст. ст. 45, 46 ЗУ «Про </a:t>
            </a:r>
            <a:r>
              <a:rPr lang="ru-RU" sz="2200" dirty="0" err="1" smtClean="0">
                <a:latin typeface="Times New Roman" panose="02020603050405020304" pitchFamily="18" charset="0"/>
              </a:rPr>
              <a:t>авторське</a:t>
            </a:r>
            <a:r>
              <a:rPr lang="ru-RU" sz="2200" dirty="0" smtClean="0">
                <a:latin typeface="Times New Roman" panose="02020603050405020304" pitchFamily="18" charset="0"/>
              </a:rPr>
              <a:t> право і </a:t>
            </a:r>
            <a:r>
              <a:rPr lang="ru-RU" sz="2200" dirty="0" err="1" smtClean="0">
                <a:latin typeface="Times New Roman" panose="02020603050405020304" pitchFamily="18" charset="0"/>
              </a:rPr>
              <a:t>суміжні</a:t>
            </a:r>
            <a:r>
              <a:rPr lang="ru-RU" sz="2200" dirty="0" smtClean="0">
                <a:latin typeface="Times New Roman" panose="02020603050405020304" pitchFamily="18" charset="0"/>
              </a:rPr>
              <a:t> права» та ЗУ</a:t>
            </a:r>
            <a:r>
              <a:rPr lang="ru-RU" sz="2200" dirty="0">
                <a:latin typeface="Times New Roman" panose="02020603050405020304" pitchFamily="18" charset="0"/>
              </a:rPr>
              <a:t> "Про </a:t>
            </a:r>
            <a:r>
              <a:rPr lang="ru-RU" sz="2200" dirty="0" err="1">
                <a:latin typeface="Times New Roman" panose="02020603050405020304" pitchFamily="18" charset="0"/>
              </a:rPr>
              <a:t>ефективне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управління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майновими</a:t>
            </a:r>
            <a:r>
              <a:rPr lang="ru-RU" sz="2200" dirty="0">
                <a:latin typeface="Times New Roman" panose="02020603050405020304" pitchFamily="18" charset="0"/>
              </a:rPr>
              <a:t> правами </a:t>
            </a:r>
            <a:r>
              <a:rPr lang="ru-RU" sz="2200" dirty="0" err="1">
                <a:latin typeface="Times New Roman" panose="02020603050405020304" pitchFamily="18" charset="0"/>
              </a:rPr>
              <a:t>правовласників</a:t>
            </a:r>
            <a:r>
              <a:rPr lang="ru-RU" sz="2200" dirty="0">
                <a:latin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</a:rPr>
              <a:t>сфері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авторського</a:t>
            </a:r>
            <a:r>
              <a:rPr lang="ru-RU" sz="2200" dirty="0">
                <a:latin typeface="Times New Roman" panose="02020603050405020304" pitchFamily="18" charset="0"/>
              </a:rPr>
              <a:t> права і (</a:t>
            </a:r>
            <a:r>
              <a:rPr lang="ru-RU" sz="2200" dirty="0" err="1">
                <a:latin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</a:rPr>
              <a:t>) </a:t>
            </a:r>
            <a:r>
              <a:rPr lang="ru-RU" sz="2200" dirty="0" err="1">
                <a:latin typeface="Times New Roman" panose="02020603050405020304" pitchFamily="18" charset="0"/>
              </a:rPr>
              <a:t>суміжних</a:t>
            </a:r>
            <a:r>
              <a:rPr lang="ru-RU" sz="2200" dirty="0">
                <a:latin typeface="Times New Roman" panose="02020603050405020304" pitchFamily="18" charset="0"/>
              </a:rPr>
              <a:t> прав" </a:t>
            </a:r>
            <a:r>
              <a:rPr lang="uk-UA" sz="2200" dirty="0">
                <a:latin typeface="Times New Roman" panose="02020603050405020304" pitchFamily="18" charset="0"/>
              </a:rPr>
              <a:t>від 15.05.2018 </a:t>
            </a:r>
            <a:r>
              <a:rPr lang="uk-UA" sz="2200" dirty="0" smtClean="0">
                <a:latin typeface="Times New Roman" panose="02020603050405020304" pitchFamily="18" charset="0"/>
              </a:rPr>
              <a:t>року (далі – Закон)</a:t>
            </a:r>
            <a:r>
              <a:rPr lang="ru-RU" sz="2200" dirty="0" smtClean="0">
                <a:latin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</a:endParaRPr>
          </a:p>
          <a:p>
            <a:pPr indent="285750" algn="just"/>
            <a:r>
              <a:rPr lang="uk-UA" sz="2200" dirty="0">
                <a:latin typeface="Times New Roman" panose="02020603050405020304" pitchFamily="18" charset="0"/>
              </a:rPr>
              <a:t>Відповідно до ст. 1 Закону </a:t>
            </a:r>
            <a:r>
              <a:rPr lang="ru-RU" sz="2200" b="1" dirty="0" err="1">
                <a:latin typeface="Times New Roman" panose="02020603050405020304" pitchFamily="18" charset="0"/>
              </a:rPr>
              <a:t>організація</a:t>
            </a:r>
            <a:r>
              <a:rPr lang="ru-RU" sz="2200" b="1" dirty="0">
                <a:latin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</a:rPr>
              <a:t>колективного</a:t>
            </a:r>
            <a:r>
              <a:rPr lang="ru-RU" sz="2200" b="1" dirty="0">
                <a:latin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</a:rPr>
              <a:t>управління</a:t>
            </a:r>
            <a:r>
              <a:rPr lang="ru-RU" sz="2200" dirty="0">
                <a:latin typeface="Times New Roman" panose="02020603050405020304" pitchFamily="18" charset="0"/>
              </a:rPr>
              <a:t> - </a:t>
            </a:r>
            <a:r>
              <a:rPr lang="ru-RU" sz="2200" dirty="0" err="1">
                <a:latin typeface="Times New Roman" panose="02020603050405020304" pitchFamily="18" charset="0"/>
              </a:rPr>
              <a:t>громадське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об’єднання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зі</a:t>
            </a:r>
            <a:r>
              <a:rPr lang="ru-RU" sz="2200" dirty="0">
                <a:latin typeface="Times New Roman" panose="02020603050405020304" pitchFamily="18" charset="0"/>
              </a:rPr>
              <a:t> статусом </a:t>
            </a:r>
            <a:r>
              <a:rPr lang="ru-RU" sz="2200" dirty="0" err="1">
                <a:latin typeface="Times New Roman" panose="02020603050405020304" pitchFamily="18" charset="0"/>
              </a:rPr>
              <a:t>юридичної</a:t>
            </a:r>
            <a:r>
              <a:rPr lang="ru-RU" sz="2200" dirty="0">
                <a:latin typeface="Times New Roman" panose="02020603050405020304" pitchFamily="18" charset="0"/>
              </a:rPr>
              <a:t> особи, </a:t>
            </a:r>
            <a:r>
              <a:rPr lang="ru-RU" sz="2200" dirty="0" err="1">
                <a:latin typeface="Times New Roman" panose="02020603050405020304" pitchFamily="18" charset="0"/>
              </a:rPr>
              <a:t>зареєстроване</a:t>
            </a:r>
            <a:r>
              <a:rPr lang="ru-RU" sz="2200" dirty="0">
                <a:latin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</a:rPr>
              <a:t>Установі</a:t>
            </a:r>
            <a:r>
              <a:rPr lang="ru-RU" sz="2200" dirty="0">
                <a:latin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</a:rPr>
              <a:t>що</a:t>
            </a:r>
            <a:r>
              <a:rPr lang="ru-RU" sz="2200" dirty="0">
                <a:latin typeface="Times New Roman" panose="02020603050405020304" pitchFamily="18" charset="0"/>
              </a:rPr>
              <a:t> не </a:t>
            </a:r>
            <a:r>
              <a:rPr lang="ru-RU" sz="2200" dirty="0" err="1">
                <a:latin typeface="Times New Roman" panose="02020603050405020304" pitchFamily="18" charset="0"/>
              </a:rPr>
              <a:t>має</a:t>
            </a:r>
            <a:r>
              <a:rPr lang="ru-RU" sz="2200" dirty="0">
                <a:latin typeface="Times New Roman" panose="02020603050405020304" pitchFamily="18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</a:rPr>
              <a:t>меті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отримання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прибутку</a:t>
            </a:r>
            <a:r>
              <a:rPr lang="ru-RU" sz="2200" dirty="0">
                <a:latin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</a:rPr>
              <a:t>засноване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виключно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правовласниками</a:t>
            </a:r>
            <a:r>
              <a:rPr lang="ru-RU" sz="2200" dirty="0">
                <a:latin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</a:rPr>
              <a:t>діяльність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якого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спрямована</a:t>
            </a:r>
            <a:r>
              <a:rPr lang="ru-RU" sz="2200" dirty="0">
                <a:latin typeface="Times New Roman" panose="02020603050405020304" pitchFamily="18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</a:rPr>
              <a:t>колективне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управління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майновими</a:t>
            </a:r>
            <a:r>
              <a:rPr lang="ru-RU" sz="2200" dirty="0">
                <a:latin typeface="Times New Roman" panose="02020603050405020304" pitchFamily="18" charset="0"/>
              </a:rPr>
              <a:t> правами на </a:t>
            </a:r>
            <a:r>
              <a:rPr lang="ru-RU" sz="2200" dirty="0" err="1">
                <a:latin typeface="Times New Roman" panose="02020603050405020304" pitchFamily="18" charset="0"/>
              </a:rPr>
              <a:t>об’єкти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авторського</a:t>
            </a:r>
            <a:r>
              <a:rPr lang="ru-RU" sz="2200" dirty="0">
                <a:latin typeface="Times New Roman" panose="02020603050405020304" pitchFamily="18" charset="0"/>
              </a:rPr>
              <a:t> права і (</a:t>
            </a:r>
            <a:r>
              <a:rPr lang="ru-RU" sz="2200" dirty="0" err="1">
                <a:latin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</a:rPr>
              <a:t>) </a:t>
            </a:r>
            <a:r>
              <a:rPr lang="ru-RU" sz="2200" dirty="0" err="1">
                <a:latin typeface="Times New Roman" panose="02020603050405020304" pitchFamily="18" charset="0"/>
              </a:rPr>
              <a:t>суміжних</a:t>
            </a:r>
            <a:r>
              <a:rPr lang="ru-RU" sz="2200" dirty="0">
                <a:latin typeface="Times New Roman" panose="02020603050405020304" pitchFamily="18" charset="0"/>
              </a:rPr>
              <a:t> прав.</a:t>
            </a:r>
          </a:p>
          <a:p>
            <a:pPr indent="285750" algn="just"/>
            <a:r>
              <a:rPr lang="uk-UA" sz="2200" dirty="0" smtClean="0">
                <a:latin typeface="Times New Roman" panose="02020603050405020304" pitchFamily="18" charset="0"/>
              </a:rPr>
              <a:t>ОКУ </a:t>
            </a:r>
            <a:r>
              <a:rPr lang="ru-RU" sz="2200" dirty="0" smtClean="0">
                <a:latin typeface="Times New Roman" panose="02020603050405020304" pitchFamily="18" charset="0"/>
              </a:rPr>
              <a:t>є </a:t>
            </a:r>
            <a:r>
              <a:rPr lang="ru-RU" sz="2200" dirty="0" err="1">
                <a:latin typeface="Times New Roman" panose="02020603050405020304" pitchFamily="18" charset="0"/>
              </a:rPr>
              <a:t>неприбутковою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організацією</a:t>
            </a:r>
            <a:r>
              <a:rPr lang="ru-RU" sz="2200" dirty="0">
                <a:latin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</a:rPr>
              <a:t>утворюється</a:t>
            </a:r>
            <a:r>
              <a:rPr lang="ru-RU" sz="2200" dirty="0">
                <a:latin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</a:rPr>
              <a:t>організаційно-правовій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формі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громадського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об’єднання</a:t>
            </a:r>
            <a:r>
              <a:rPr lang="ru-RU" sz="2200" dirty="0">
                <a:latin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</a:rPr>
              <a:t>громадська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організація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громадська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спілка</a:t>
            </a:r>
            <a:r>
              <a:rPr lang="ru-RU" sz="2200" dirty="0">
                <a:latin typeface="Times New Roman" panose="02020603050405020304" pitchFamily="18" charset="0"/>
              </a:rPr>
              <a:t>) </a:t>
            </a:r>
            <a:r>
              <a:rPr lang="ru-RU" sz="2200" dirty="0" err="1">
                <a:latin typeface="Times New Roman" panose="02020603050405020304" pitchFamily="18" charset="0"/>
              </a:rPr>
              <a:t>зі</a:t>
            </a:r>
            <a:r>
              <a:rPr lang="ru-RU" sz="2200" dirty="0">
                <a:latin typeface="Times New Roman" panose="02020603050405020304" pitchFamily="18" charset="0"/>
              </a:rPr>
              <a:t> статусом </a:t>
            </a:r>
            <a:r>
              <a:rPr lang="ru-RU" sz="2200" dirty="0" err="1">
                <a:latin typeface="Times New Roman" panose="02020603050405020304" pitchFamily="18" charset="0"/>
              </a:rPr>
              <a:t>юридичної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</a:rPr>
              <a:t>особи.</a:t>
            </a:r>
          </a:p>
          <a:p>
            <a:pPr indent="285750" algn="just"/>
            <a:r>
              <a:rPr lang="ru-RU" sz="2200" dirty="0" err="1">
                <a:latin typeface="Times New Roman" panose="02020603050405020304" pitchFamily="18" charset="0"/>
              </a:rPr>
              <a:t>Засновниками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</a:rPr>
              <a:t>ОКУ </a:t>
            </a:r>
            <a:r>
              <a:rPr lang="ru-RU" sz="2200" dirty="0" err="1" smtClean="0">
                <a:latin typeface="Times New Roman" panose="02020603050405020304" pitchFamily="18" charset="0"/>
              </a:rPr>
              <a:t>можуть</a:t>
            </a:r>
            <a:r>
              <a:rPr lang="ru-RU" sz="2200" dirty="0" smtClean="0">
                <a:latin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</a:rPr>
              <a:t>бути </a:t>
            </a:r>
            <a:r>
              <a:rPr lang="ru-RU" sz="2200" dirty="0" err="1">
                <a:latin typeface="Times New Roman" panose="02020603050405020304" pitchFamily="18" charset="0"/>
              </a:rPr>
              <a:t>виключно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правовласники</a:t>
            </a:r>
            <a:r>
              <a:rPr lang="ru-RU" sz="2200" dirty="0">
                <a:latin typeface="Times New Roman" panose="02020603050405020304" pitchFamily="18" charset="0"/>
              </a:rPr>
              <a:t>.</a:t>
            </a:r>
          </a:p>
          <a:p>
            <a:pPr indent="285750" algn="just"/>
            <a:r>
              <a:rPr lang="ru-RU" sz="2200" dirty="0" err="1">
                <a:latin typeface="Times New Roman" panose="02020603050405020304" pitchFamily="18" charset="0"/>
              </a:rPr>
              <a:t>Правовласники</a:t>
            </a:r>
            <a:r>
              <a:rPr lang="ru-RU" sz="2200" dirty="0">
                <a:latin typeface="Times New Roman" panose="02020603050405020304" pitchFamily="18" charset="0"/>
              </a:rPr>
              <a:t> як </a:t>
            </a:r>
            <a:r>
              <a:rPr lang="ru-RU" sz="2200" dirty="0" err="1">
                <a:latin typeface="Times New Roman" panose="02020603050405020304" pitchFamily="18" charset="0"/>
              </a:rPr>
              <a:t>суб’єкти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авторського</a:t>
            </a:r>
            <a:r>
              <a:rPr lang="ru-RU" sz="2200" dirty="0">
                <a:latin typeface="Times New Roman" panose="02020603050405020304" pitchFamily="18" charset="0"/>
              </a:rPr>
              <a:t> права і (</a:t>
            </a:r>
            <a:r>
              <a:rPr lang="ru-RU" sz="2200" dirty="0" err="1">
                <a:latin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</a:rPr>
              <a:t>) </a:t>
            </a:r>
            <a:r>
              <a:rPr lang="ru-RU" sz="2200" dirty="0" err="1">
                <a:latin typeface="Times New Roman" panose="02020603050405020304" pitchFamily="18" charset="0"/>
              </a:rPr>
              <a:t>суміжних</a:t>
            </a:r>
            <a:r>
              <a:rPr lang="ru-RU" sz="2200" dirty="0">
                <a:latin typeface="Times New Roman" panose="02020603050405020304" pitchFamily="18" charset="0"/>
              </a:rPr>
              <a:t> прав </a:t>
            </a:r>
            <a:r>
              <a:rPr lang="ru-RU" sz="2200" dirty="0" err="1">
                <a:latin typeface="Times New Roman" panose="02020603050405020304" pitchFamily="18" charset="0"/>
              </a:rPr>
              <a:t>мають</a:t>
            </a:r>
            <a:r>
              <a:rPr lang="ru-RU" sz="2200" dirty="0">
                <a:latin typeface="Times New Roman" panose="02020603050405020304" pitchFamily="18" charset="0"/>
              </a:rPr>
              <a:t> право </a:t>
            </a:r>
            <a:r>
              <a:rPr lang="ru-RU" sz="2200" dirty="0" err="1">
                <a:latin typeface="Times New Roman" panose="02020603050405020304" pitchFamily="18" charset="0"/>
              </a:rPr>
              <a:t>доручати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управління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своїми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майновими</a:t>
            </a:r>
            <a:r>
              <a:rPr lang="ru-RU" sz="2200" dirty="0">
                <a:latin typeface="Times New Roman" panose="02020603050405020304" pitchFamily="18" charset="0"/>
              </a:rPr>
              <a:t> правами </a:t>
            </a:r>
            <a:r>
              <a:rPr lang="ru-RU" sz="2200" dirty="0" smtClean="0">
                <a:latin typeface="Times New Roman" panose="02020603050405020304" pitchFamily="18" charset="0"/>
              </a:rPr>
              <a:t>ОКУ. </a:t>
            </a:r>
            <a:endParaRPr lang="ru-RU" sz="2200" dirty="0">
              <a:latin typeface="Times New Roman" panose="02020603050405020304" pitchFamily="18" charset="0"/>
            </a:endParaRPr>
          </a:p>
          <a:p>
            <a:pPr indent="285750" algn="just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32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1320" y="354842"/>
            <a:ext cx="982638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just">
              <a:spcAft>
                <a:spcPts val="0"/>
              </a:spcAft>
            </a:pP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Колективне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майновими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правами на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права і (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суміжних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здійснюється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000" i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виді</a:t>
            </a:r>
            <a:r>
              <a:rPr lang="ru-RU" sz="2000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добровільного</a:t>
            </a:r>
            <a:r>
              <a:rPr lang="ru-RU" sz="2000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i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розширеного</a:t>
            </a:r>
            <a:r>
              <a:rPr lang="ru-RU" sz="2000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000" i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обов’язкового</a:t>
            </a:r>
            <a:r>
              <a:rPr lang="ru-RU" sz="2000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колективного</a:t>
            </a:r>
            <a:r>
              <a:rPr lang="ru-RU" sz="2000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sz="2000" i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285750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</a:rPr>
              <a:t>ОКУ </a:t>
            </a:r>
            <a:r>
              <a:rPr lang="ru-RU" sz="2000" dirty="0" err="1" smtClean="0">
                <a:latin typeface="Times New Roman" panose="02020603050405020304" pitchFamily="18" charset="0"/>
              </a:rPr>
              <a:t>здійснюють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повноваження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колективного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майновими</a:t>
            </a:r>
            <a:r>
              <a:rPr lang="ru-RU" sz="2000" dirty="0">
                <a:latin typeface="Times New Roman" panose="02020603050405020304" pitchFamily="18" charset="0"/>
              </a:rPr>
              <a:t> правами </a:t>
            </a:r>
            <a:r>
              <a:rPr lang="ru-RU" sz="2000" dirty="0" err="1">
                <a:latin typeface="Times New Roman" panose="02020603050405020304" pitchFamily="18" charset="0"/>
              </a:rPr>
              <a:t>суб’єктів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авторського</a:t>
            </a:r>
            <a:r>
              <a:rPr lang="ru-RU" sz="2000" dirty="0">
                <a:latin typeface="Times New Roman" panose="02020603050405020304" pitchFamily="18" charset="0"/>
              </a:rPr>
              <a:t> права і (</a:t>
            </a:r>
            <a:r>
              <a:rPr lang="ru-RU" sz="2000" dirty="0" err="1"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</a:rPr>
              <a:t>суміжних</a:t>
            </a:r>
            <a:r>
              <a:rPr lang="ru-RU" sz="2000" dirty="0">
                <a:latin typeface="Times New Roman" panose="02020603050405020304" pitchFamily="18" charset="0"/>
              </a:rPr>
              <a:t> прав </a:t>
            </a:r>
            <a:r>
              <a:rPr lang="ru-RU" sz="2000" i="1" u="sng" dirty="0" err="1">
                <a:latin typeface="Times New Roman" panose="02020603050405020304" pitchFamily="18" charset="0"/>
              </a:rPr>
              <a:t>від</a:t>
            </a:r>
            <a:r>
              <a:rPr lang="ru-RU" sz="2000" i="1" u="sng" dirty="0">
                <a:latin typeface="Times New Roman" panose="02020603050405020304" pitchFamily="18" charset="0"/>
              </a:rPr>
              <a:t> </a:t>
            </a:r>
            <a:r>
              <a:rPr lang="ru-RU" sz="2000" i="1" u="sng" dirty="0" err="1">
                <a:latin typeface="Times New Roman" panose="02020603050405020304" pitchFamily="18" charset="0"/>
              </a:rPr>
              <a:t>свого</a:t>
            </a:r>
            <a:r>
              <a:rPr lang="ru-RU" sz="2000" i="1" u="sng" dirty="0">
                <a:latin typeface="Times New Roman" panose="02020603050405020304" pitchFamily="18" charset="0"/>
              </a:rPr>
              <a:t> </a:t>
            </a:r>
            <a:r>
              <a:rPr lang="ru-RU" sz="2000" i="1" u="sng" dirty="0" err="1">
                <a:latin typeface="Times New Roman" panose="02020603050405020304" pitchFamily="18" charset="0"/>
              </a:rPr>
              <a:t>імені</a:t>
            </a:r>
            <a:r>
              <a:rPr lang="ru-RU" sz="2000" i="1" u="sng" dirty="0">
                <a:latin typeface="Times New Roman" panose="02020603050405020304" pitchFamily="18" charset="0"/>
              </a:rPr>
              <a:t> в </a:t>
            </a:r>
            <a:r>
              <a:rPr lang="ru-RU" sz="2000" i="1" u="sng" dirty="0" err="1">
                <a:latin typeface="Times New Roman" panose="02020603050405020304" pitchFamily="18" charset="0"/>
              </a:rPr>
              <a:t>інтересах</a:t>
            </a:r>
            <a:r>
              <a:rPr lang="ru-RU" sz="2000" i="1" u="sng" dirty="0">
                <a:latin typeface="Times New Roman" panose="02020603050405020304" pitchFamily="18" charset="0"/>
              </a:rPr>
              <a:t> </a:t>
            </a:r>
            <a:r>
              <a:rPr lang="ru-RU" sz="2000" i="1" u="sng" dirty="0" err="1" smtClean="0">
                <a:latin typeface="Times New Roman" panose="02020603050405020304" pitchFamily="18" charset="0"/>
              </a:rPr>
              <a:t>правовласників</a:t>
            </a:r>
            <a:r>
              <a:rPr lang="ru-RU" sz="2000" i="1" u="sng" dirty="0" smtClean="0">
                <a:latin typeface="Times New Roman" panose="02020603050405020304" pitchFamily="18" charset="0"/>
              </a:rPr>
              <a:t>.</a:t>
            </a:r>
          </a:p>
          <a:p>
            <a:pPr indent="285750" algn="just"/>
            <a:r>
              <a:rPr lang="uk-UA" sz="2000" dirty="0">
                <a:latin typeface="Times New Roman" panose="02020603050405020304" pitchFamily="18" charset="0"/>
              </a:rPr>
              <a:t>ОКУ діє на підставі статуту. Органами управління є загальні збори ОКУ, виконавчий орган (одноособовий або колегіальний), наглядовий орган, які утворюються у порядку, визначеному ст. ст. 7, 8, 9 Закону.</a:t>
            </a:r>
            <a:endParaRPr lang="ru-RU" sz="2000" dirty="0">
              <a:latin typeface="Times New Roman" panose="02020603050405020304" pitchFamily="18" charset="0"/>
            </a:endParaRPr>
          </a:p>
          <a:p>
            <a:pPr indent="285750" algn="just"/>
            <a:r>
              <a:rPr lang="ru-RU" sz="2000" dirty="0" err="1">
                <a:latin typeface="Times New Roman" panose="02020603050405020304" pitchFamily="18" charset="0"/>
              </a:rPr>
              <a:t>Організації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колективного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свого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імені</a:t>
            </a:r>
            <a:r>
              <a:rPr lang="ru-RU" sz="2000" dirty="0">
                <a:latin typeface="Times New Roman" panose="02020603050405020304" pitchFamily="18" charset="0"/>
              </a:rPr>
              <a:t> та в </a:t>
            </a:r>
            <a:r>
              <a:rPr lang="ru-RU" sz="2000" dirty="0" err="1">
                <a:latin typeface="Times New Roman" panose="02020603050405020304" pitchFamily="18" charset="0"/>
              </a:rPr>
              <a:t>інтересах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правовласників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здійснюють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</a:rPr>
              <a:t>функції</a:t>
            </a:r>
            <a:r>
              <a:rPr lang="uk-UA" sz="2000" dirty="0" smtClean="0">
                <a:latin typeface="Times New Roman" panose="02020603050405020304" pitchFamily="18" charset="0"/>
              </a:rPr>
              <a:t>, визначені ст</a:t>
            </a:r>
            <a:r>
              <a:rPr lang="uk-UA" sz="2000" dirty="0">
                <a:latin typeface="Times New Roman" panose="02020603050405020304" pitchFamily="18" charset="0"/>
              </a:rPr>
              <a:t>. 12 </a:t>
            </a:r>
            <a:r>
              <a:rPr lang="uk-UA" sz="2000" dirty="0" smtClean="0">
                <a:latin typeface="Times New Roman" panose="02020603050405020304" pitchFamily="18" charset="0"/>
              </a:rPr>
              <a:t>Закону.</a:t>
            </a:r>
            <a:endParaRPr lang="ru-RU" sz="2000" dirty="0">
              <a:latin typeface="Times New Roman" panose="02020603050405020304" pitchFamily="18" charset="0"/>
            </a:endParaRPr>
          </a:p>
          <a:p>
            <a:pPr indent="285750" algn="just"/>
            <a:r>
              <a:rPr lang="ru-RU" sz="2000" dirty="0" err="1">
                <a:latin typeface="Times New Roman" panose="02020603050405020304" pitchFamily="18" charset="0"/>
              </a:rPr>
              <a:t>Правовласники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набули</a:t>
            </a:r>
            <a:r>
              <a:rPr lang="ru-RU" sz="2000" dirty="0">
                <a:latin typeface="Times New Roman" panose="02020603050405020304" pitchFamily="18" charset="0"/>
              </a:rPr>
              <a:t> статус члена </a:t>
            </a:r>
            <a:r>
              <a:rPr lang="ru-RU" sz="2000" dirty="0" smtClean="0">
                <a:latin typeface="Times New Roman" panose="02020603050405020304" pitchFamily="18" charset="0"/>
              </a:rPr>
              <a:t>ОКУ, </a:t>
            </a:r>
            <a:r>
              <a:rPr lang="ru-RU" sz="2000" dirty="0" err="1">
                <a:latin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</a:rPr>
              <a:t>права, </a:t>
            </a:r>
            <a:r>
              <a:rPr lang="ru-RU" sz="2000" dirty="0" err="1" smtClean="0">
                <a:latin typeface="Times New Roman" panose="02020603050405020304" pitchFamily="18" charset="0"/>
              </a:rPr>
              <a:t>передбачені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</a:rPr>
              <a:t>ст</a:t>
            </a:r>
            <a:r>
              <a:rPr lang="uk-UA" sz="2000" dirty="0">
                <a:latin typeface="Times New Roman" panose="02020603050405020304" pitchFamily="18" charset="0"/>
              </a:rPr>
              <a:t>. 14 </a:t>
            </a:r>
            <a:r>
              <a:rPr lang="uk-UA" sz="2000" dirty="0" smtClean="0">
                <a:latin typeface="Times New Roman" panose="02020603050405020304" pitchFamily="18" charset="0"/>
              </a:rPr>
              <a:t>Закону.</a:t>
            </a:r>
            <a:endParaRPr lang="ru-RU" sz="2000" dirty="0">
              <a:latin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</a:rPr>
              <a:t>    Збирання ОКУ винагороди </a:t>
            </a:r>
            <a:r>
              <a:rPr lang="uk-UA" sz="2000" dirty="0">
                <a:latin typeface="Times New Roman" panose="02020603050405020304" pitchFamily="18" charset="0"/>
              </a:rPr>
              <a:t>з користувачів здійснюється згідно із сферою, за якою організація зареєстрована і (або) акредитована та внесена до Реєстру організацій </a:t>
            </a:r>
            <a:r>
              <a:rPr lang="uk-UA" sz="2000" dirty="0" smtClean="0">
                <a:latin typeface="Times New Roman" panose="02020603050405020304" pitchFamily="18" charset="0"/>
              </a:rPr>
              <a:t>колективного </a:t>
            </a:r>
            <a:r>
              <a:rPr lang="uk-UA" sz="2000" dirty="0">
                <a:latin typeface="Times New Roman" panose="02020603050405020304" pitchFamily="18" charset="0"/>
              </a:rPr>
              <a:t>управління.</a:t>
            </a:r>
            <a:endParaRPr lang="ru-RU" sz="2000" dirty="0">
              <a:latin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</a:rPr>
              <a:t>    Збирання </a:t>
            </a:r>
            <a:r>
              <a:rPr lang="uk-UA" sz="2000" dirty="0">
                <a:latin typeface="Times New Roman" panose="02020603050405020304" pitchFamily="18" charset="0"/>
              </a:rPr>
              <a:t>винагороди (відрахувань) здійснюється </a:t>
            </a:r>
            <a:r>
              <a:rPr lang="uk-UA" sz="2000" dirty="0" smtClean="0">
                <a:latin typeface="Times New Roman" panose="02020603050405020304" pitchFamily="18" charset="0"/>
              </a:rPr>
              <a:t>ОКУ на </a:t>
            </a:r>
            <a:r>
              <a:rPr lang="uk-UA" sz="2000" dirty="0">
                <a:latin typeface="Times New Roman" panose="02020603050405020304" pitchFamily="18" charset="0"/>
              </a:rPr>
              <a:t>підставі та в межах повноважень, отриманих від правовласників і (або) організацій колективного управління, і (або) аналогічних іноземних організацій на підставі договорів, укладених у письмовій (електронній) формі, або встановлених цим Законом</a:t>
            </a:r>
            <a:r>
              <a:rPr lang="uk-UA" sz="2000" dirty="0" smtClean="0">
                <a:latin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492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910" y="641445"/>
            <a:ext cx="9580729" cy="610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Види порушень авторських і суміжних прав у мережі Інтернет та способи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</a:p>
          <a:p>
            <a:pPr indent="285750"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Стаття 50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Закону України «Про авторське право і суміжні права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(далі – Закон) визначає загальні види порушень законодавства у сфері авторського права і суміжних прав.</a:t>
            </a:r>
          </a:p>
          <a:p>
            <a:pPr algn="just"/>
            <a:r>
              <a:rPr lang="uk-UA" sz="2200" dirty="0" smtClean="0">
                <a:latin typeface="Times New Roman" panose="02020603050405020304" pitchFamily="18" charset="0"/>
              </a:rPr>
              <a:t>	Стаття </a:t>
            </a:r>
            <a:r>
              <a:rPr lang="ru-RU" sz="2200" dirty="0" smtClean="0">
                <a:latin typeface="Times New Roman" panose="02020603050405020304" pitchFamily="18" charset="0"/>
              </a:rPr>
              <a:t>52 </a:t>
            </a:r>
            <a:r>
              <a:rPr lang="uk-UA" sz="2200" dirty="0" smtClean="0">
                <a:latin typeface="Times New Roman" panose="02020603050405020304" pitchFamily="18" charset="0"/>
              </a:rPr>
              <a:t>Закону вказує на судові способи захисту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авторського права і суміжних прав.</a:t>
            </a:r>
          </a:p>
          <a:p>
            <a:pPr algn="just"/>
            <a:r>
              <a:rPr lang="uk-UA" sz="2200" dirty="0" smtClean="0">
                <a:latin typeface="Times New Roman" panose="02020603050405020304" pitchFamily="18" charset="0"/>
              </a:rPr>
              <a:t>	</a:t>
            </a:r>
            <a:r>
              <a:rPr lang="ru-RU" sz="2200" dirty="0" err="1" smtClean="0">
                <a:latin typeface="Times New Roman" panose="02020603050405020304" pitchFamily="18" charset="0"/>
              </a:rPr>
              <a:t>Статтею</a:t>
            </a:r>
            <a:r>
              <a:rPr lang="ru-RU" sz="2200" dirty="0" smtClean="0">
                <a:latin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</a:rPr>
              <a:t>52</a:t>
            </a:r>
            <a:r>
              <a:rPr lang="ru-RU" sz="2200" baseline="30000" dirty="0">
                <a:latin typeface="Times New Roman" panose="02020603050405020304" pitchFamily="18" charset="0"/>
              </a:rPr>
              <a:t>-1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</a:rPr>
              <a:t>Закону визначений п</a:t>
            </a:r>
            <a:r>
              <a:rPr lang="ru-RU" sz="2200" dirty="0" err="1">
                <a:latin typeface="Times New Roman" panose="02020603050405020304" pitchFamily="18" charset="0"/>
              </a:rPr>
              <a:t>орядок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припинення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порушень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авторського</a:t>
            </a:r>
            <a:r>
              <a:rPr lang="ru-RU" sz="2200" dirty="0">
                <a:latin typeface="Times New Roman" panose="02020603050405020304" pitchFamily="18" charset="0"/>
              </a:rPr>
              <a:t> права і (</a:t>
            </a:r>
            <a:r>
              <a:rPr lang="ru-RU" sz="2200" dirty="0" err="1">
                <a:latin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</a:rPr>
              <a:t>) </a:t>
            </a:r>
            <a:r>
              <a:rPr lang="ru-RU" sz="2200" dirty="0" err="1">
                <a:latin typeface="Times New Roman" panose="02020603050405020304" pitchFamily="18" charset="0"/>
              </a:rPr>
              <a:t>суміжних</a:t>
            </a:r>
            <a:r>
              <a:rPr lang="ru-RU" sz="2200" dirty="0">
                <a:latin typeface="Times New Roman" panose="02020603050405020304" pitchFamily="18" charset="0"/>
              </a:rPr>
              <a:t> прав з </a:t>
            </a:r>
            <a:r>
              <a:rPr lang="ru-RU" sz="2200" dirty="0" err="1">
                <a:latin typeface="Times New Roman" panose="02020603050405020304" pitchFamily="18" charset="0"/>
              </a:rPr>
              <a:t>використанням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мережі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Інтернет</a:t>
            </a:r>
            <a:r>
              <a:rPr lang="uk-UA" sz="2200" dirty="0" smtClean="0">
                <a:latin typeface="Times New Roman" panose="02020603050405020304" pitchFamily="18" charset="0"/>
              </a:rPr>
              <a:t>. </a:t>
            </a:r>
            <a:r>
              <a:rPr lang="uk-UA" sz="2200" dirty="0">
                <a:latin typeface="Times New Roman" panose="02020603050405020304" pitchFamily="18" charset="0"/>
              </a:rPr>
              <a:t>	</a:t>
            </a:r>
            <a:r>
              <a:rPr lang="uk-UA" sz="2200" dirty="0" smtClean="0">
                <a:latin typeface="Times New Roman" panose="02020603050405020304" pitchFamily="18" charset="0"/>
              </a:rPr>
              <a:t>Процедура характеризується надмірною </a:t>
            </a:r>
            <a:r>
              <a:rPr lang="uk-UA" sz="2200" dirty="0" err="1" smtClean="0">
                <a:latin typeface="Times New Roman" panose="02020603050405020304" pitchFamily="18" charset="0"/>
              </a:rPr>
              <a:t>формалізованістю</a:t>
            </a:r>
            <a:r>
              <a:rPr lang="uk-UA" sz="2200" dirty="0" smtClean="0">
                <a:latin typeface="Times New Roman" panose="02020603050405020304" pitchFamily="18" charset="0"/>
              </a:rPr>
              <a:t> та передбачає </a:t>
            </a:r>
            <a:r>
              <a:rPr lang="uk-UA" sz="2200" dirty="0" err="1" smtClean="0">
                <a:latin typeface="Times New Roman" panose="02020603050405020304" pitchFamily="18" charset="0"/>
              </a:rPr>
              <a:t>обов</a:t>
            </a:r>
            <a:r>
              <a:rPr lang="en-US" sz="2200" dirty="0" smtClean="0">
                <a:latin typeface="Times New Roman" panose="02020603050405020304" pitchFamily="18" charset="0"/>
              </a:rPr>
              <a:t>’</a:t>
            </a:r>
            <a:r>
              <a:rPr lang="uk-UA" sz="2200" dirty="0" err="1" smtClean="0">
                <a:latin typeface="Times New Roman" panose="02020603050405020304" pitchFamily="18" charset="0"/>
              </a:rPr>
              <a:t>язкову</a:t>
            </a:r>
            <a:r>
              <a:rPr lang="uk-UA" sz="2200" dirty="0" smtClean="0">
                <a:latin typeface="Times New Roman" panose="02020603050405020304" pitchFamily="18" charset="0"/>
              </a:rPr>
              <a:t> участь у ній адвоката. Отже має місце невідповідність окремих положень статті діючому законодавству щодо добровільного представництва інтересів заявника.</a:t>
            </a:r>
            <a:endParaRPr lang="ru-RU" sz="2200" dirty="0">
              <a:latin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</a:rPr>
              <a:t>	</a:t>
            </a:r>
            <a:r>
              <a:rPr lang="ru-RU" sz="2200" dirty="0" err="1" smtClean="0">
                <a:latin typeface="Times New Roman" panose="02020603050405020304" pitchFamily="18" charset="0"/>
              </a:rPr>
              <a:t>Стаття</a:t>
            </a:r>
            <a:r>
              <a:rPr lang="ru-RU" sz="2200" dirty="0" smtClean="0">
                <a:latin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</a:rPr>
              <a:t>52</a:t>
            </a:r>
            <a:r>
              <a:rPr lang="ru-RU" sz="2200" baseline="30000" dirty="0">
                <a:latin typeface="Times New Roman" panose="02020603050405020304" pitchFamily="18" charset="0"/>
              </a:rPr>
              <a:t>-2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</a:rPr>
              <a:t>Закону визначає</a:t>
            </a:r>
            <a:r>
              <a:rPr lang="uk-UA" sz="2200" b="1" dirty="0">
                <a:latin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</a:rPr>
              <a:t>з</a:t>
            </a:r>
            <a:r>
              <a:rPr lang="ru-RU" sz="2200" dirty="0" err="1">
                <a:latin typeface="Times New Roman" panose="02020603050405020304" pitchFamily="18" charset="0"/>
              </a:rPr>
              <a:t>обов’язання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постачальників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послуг</a:t>
            </a:r>
            <a:r>
              <a:rPr lang="ru-RU" sz="2200" dirty="0">
                <a:latin typeface="Times New Roman" panose="02020603050405020304" pitchFamily="18" charset="0"/>
              </a:rPr>
              <a:t> хостингу </a:t>
            </a:r>
            <a:r>
              <a:rPr lang="ru-RU" sz="2200" dirty="0" err="1">
                <a:latin typeface="Times New Roman" panose="02020603050405020304" pitchFamily="18" charset="0"/>
              </a:rPr>
              <a:t>щодо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забезпечення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захисту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авторського</a:t>
            </a:r>
            <a:r>
              <a:rPr lang="ru-RU" sz="2200" dirty="0">
                <a:latin typeface="Times New Roman" panose="02020603050405020304" pitchFamily="18" charset="0"/>
              </a:rPr>
              <a:t> права і (</a:t>
            </a:r>
            <a:r>
              <a:rPr lang="ru-RU" sz="2200" dirty="0" err="1">
                <a:latin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</a:rPr>
              <a:t>) </a:t>
            </a:r>
            <a:r>
              <a:rPr lang="ru-RU" sz="2200" dirty="0" err="1">
                <a:latin typeface="Times New Roman" panose="02020603050405020304" pitchFamily="18" charset="0"/>
              </a:rPr>
              <a:t>суміжних</a:t>
            </a:r>
            <a:r>
              <a:rPr lang="ru-RU" sz="2200" dirty="0">
                <a:latin typeface="Times New Roman" panose="02020603050405020304" pitchFamily="18" charset="0"/>
              </a:rPr>
              <a:t> прав з </a:t>
            </a:r>
            <a:r>
              <a:rPr lang="ru-RU" sz="2200" dirty="0" err="1">
                <a:latin typeface="Times New Roman" panose="02020603050405020304" pitchFamily="18" charset="0"/>
              </a:rPr>
              <a:t>використанням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</a:rPr>
              <a:t>мережі</a:t>
            </a:r>
            <a:r>
              <a:rPr lang="ru-RU" sz="2200" dirty="0">
                <a:latin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</a:rPr>
              <a:t>Інтернет</a:t>
            </a:r>
            <a:r>
              <a:rPr lang="ru-RU" sz="2200" dirty="0" smtClean="0">
                <a:latin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61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6408" y="1965277"/>
            <a:ext cx="4817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ctr">
              <a:spcAft>
                <a:spcPts val="0"/>
              </a:spcAft>
            </a:pPr>
            <a:r>
              <a:rPr lang="uk-UA" sz="6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Дякую за увагу!</a:t>
            </a:r>
            <a:endParaRPr lang="ru-RU" sz="6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2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922" y="609600"/>
            <a:ext cx="8496080" cy="768824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ПЛАН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4" y="1378424"/>
            <a:ext cx="9253182" cy="4662939"/>
          </a:xfrm>
        </p:spPr>
        <p:txBody>
          <a:bodyPr/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</a:rPr>
              <a:t>1.Міжнародні акти та національне законодавство про охорону авторських і суміжних прав у цифровому середовищі</a:t>
            </a:r>
            <a:endParaRPr lang="ru-RU" sz="2000" b="1" dirty="0">
              <a:latin typeface="Times New Roman" panose="02020603050405020304" pitchFamily="18" charset="0"/>
            </a:endParaRPr>
          </a:p>
          <a:p>
            <a:pPr algn="just"/>
            <a:r>
              <a:rPr lang="uk-UA" sz="2000" b="1" dirty="0">
                <a:latin typeface="Times New Roman" panose="02020603050405020304" pitchFamily="18" charset="0"/>
              </a:rPr>
              <a:t>2.Особливості розповсюдження та використання об’єктів авторського і суміжних прав у цифровому середовищі</a:t>
            </a:r>
            <a:endParaRPr lang="ru-RU" sz="2000" b="1" dirty="0">
              <a:latin typeface="Times New Roman" panose="02020603050405020304" pitchFamily="18" charset="0"/>
            </a:endParaRPr>
          </a:p>
          <a:p>
            <a:pPr algn="just"/>
            <a:r>
              <a:rPr lang="uk-UA" sz="2000" b="1" dirty="0">
                <a:latin typeface="Times New Roman" panose="02020603050405020304" pitchFamily="18" charset="0"/>
              </a:rPr>
              <a:t>3. Технічні засоби захисту авторських і суміжних </a:t>
            </a:r>
            <a:r>
              <a:rPr lang="uk-UA" sz="2000" b="1" dirty="0" smtClean="0">
                <a:latin typeface="Times New Roman" panose="02020603050405020304" pitchFamily="18" charset="0"/>
              </a:rPr>
              <a:t>прав</a:t>
            </a: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</a:rPr>
              <a:t>4. Роль </a:t>
            </a:r>
            <a:r>
              <a:rPr lang="uk-UA" sz="2000" b="1" dirty="0">
                <a:latin typeface="Times New Roman" panose="02020603050405020304" pitchFamily="18" charset="0"/>
              </a:rPr>
              <a:t>та функції постачальників інтернет-послуг в охороні майнових авторських і суміжних прав</a:t>
            </a: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</a:rPr>
              <a:t>5. Роль </a:t>
            </a:r>
            <a:r>
              <a:rPr lang="uk-UA" sz="2000" b="1" dirty="0">
                <a:latin typeface="Times New Roman" panose="02020603050405020304" pitchFamily="18" charset="0"/>
              </a:rPr>
              <a:t>та функції організації колективного управління в охороні майнових авторських і суміжних прав</a:t>
            </a:r>
            <a:endParaRPr lang="ru-RU" sz="2000" b="1" dirty="0">
              <a:latin typeface="Times New Roman" panose="02020603050405020304" pitchFamily="18" charset="0"/>
            </a:endParaRP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</a:rPr>
              <a:t>6.Види </a:t>
            </a:r>
            <a:r>
              <a:rPr lang="uk-UA" sz="2000" b="1" dirty="0">
                <a:latin typeface="Times New Roman" panose="02020603050405020304" pitchFamily="18" charset="0"/>
              </a:rPr>
              <a:t>порушень авторських і суміжних прав у мережі Інтернет та способи </a:t>
            </a:r>
            <a:r>
              <a:rPr lang="uk-UA" sz="2000" b="1" dirty="0" smtClean="0">
                <a:latin typeface="Times New Roman" panose="02020603050405020304" pitchFamily="18" charset="0"/>
              </a:rPr>
              <a:t>їх захисту</a:t>
            </a:r>
            <a:endParaRPr lang="ru-RU" sz="2000" b="1" dirty="0">
              <a:latin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00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206" y="341194"/>
            <a:ext cx="985368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</a:rPr>
              <a:t>1. </a:t>
            </a:r>
            <a:r>
              <a:rPr lang="ru-RU" sz="2000" b="1" dirty="0" err="1" smtClean="0">
                <a:latin typeface="Times New Roman" panose="02020603050405020304" pitchFamily="18" charset="0"/>
              </a:rPr>
              <a:t>Цифрове</a:t>
            </a:r>
            <a:r>
              <a:rPr lang="ru-RU" sz="2000" b="1" dirty="0" smtClean="0">
                <a:latin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</a:rPr>
              <a:t>середовище</a:t>
            </a:r>
            <a:r>
              <a:rPr lang="ru-RU" sz="2000" b="1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</a:rPr>
              <a:t>сітка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комп’ютерних</a:t>
            </a:r>
            <a:r>
              <a:rPr lang="ru-RU" sz="2000" dirty="0">
                <a:latin typeface="Times New Roman" panose="02020603050405020304" pitchFamily="18" charset="0"/>
              </a:rPr>
              <a:t> мереж, у </a:t>
            </a:r>
            <a:r>
              <a:rPr lang="ru-RU" sz="2000" dirty="0" err="1">
                <a:latin typeface="Times New Roman" panose="02020603050405020304" pitchFamily="18" charset="0"/>
              </a:rPr>
              <a:t>якій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здійснюватися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авторське</a:t>
            </a:r>
            <a:r>
              <a:rPr lang="ru-RU" sz="2000" dirty="0" smtClean="0">
                <a:latin typeface="Times New Roman" panose="02020603050405020304" pitchFamily="18" charset="0"/>
              </a:rPr>
              <a:t> право і </a:t>
            </a:r>
            <a:r>
              <a:rPr lang="ru-RU" sz="2000" dirty="0" err="1" smtClean="0">
                <a:latin typeface="Times New Roman" panose="02020603050405020304" pitchFamily="18" charset="0"/>
              </a:rPr>
              <a:t>суміжні</a:t>
            </a:r>
            <a:r>
              <a:rPr lang="ru-RU" sz="2000" dirty="0" smtClean="0">
                <a:latin typeface="Times New Roman" panose="02020603050405020304" pitchFamily="18" charset="0"/>
              </a:rPr>
              <a:t> права.</a:t>
            </a:r>
            <a:endParaRPr lang="uk-UA" sz="2000" dirty="0" smtClean="0">
              <a:latin typeface="Times New Roman" panose="02020603050405020304" pitchFamily="18" charset="0"/>
            </a:endParaRPr>
          </a:p>
          <a:p>
            <a:pPr algn="just"/>
            <a:endParaRPr lang="uk-UA" sz="2000" dirty="0" smtClean="0">
              <a:latin typeface="Times New Roman" panose="02020603050405020304" pitchFamily="18" charset="0"/>
            </a:endParaRPr>
          </a:p>
          <a:p>
            <a:pPr algn="ctr"/>
            <a:r>
              <a:rPr lang="uk-UA" sz="2000" b="1" u="sng" dirty="0" smtClean="0">
                <a:latin typeface="Times New Roman" panose="02020603050405020304" pitchFamily="18" charset="0"/>
              </a:rPr>
              <a:t>Міжнародні </a:t>
            </a:r>
            <a:r>
              <a:rPr lang="uk-UA" sz="2000" b="1" u="sng" dirty="0">
                <a:latin typeface="Times New Roman" panose="02020603050405020304" pitchFamily="18" charset="0"/>
              </a:rPr>
              <a:t>акти </a:t>
            </a:r>
            <a:r>
              <a:rPr lang="uk-UA" sz="2000" b="1" u="sng" dirty="0" smtClean="0">
                <a:latin typeface="Times New Roman" panose="02020603050405020304" pitchFamily="18" charset="0"/>
              </a:rPr>
              <a:t>в сфері охорони авторського </a:t>
            </a:r>
            <a:r>
              <a:rPr lang="uk-UA" sz="2000" b="1" u="sng" dirty="0">
                <a:latin typeface="Times New Roman" panose="02020603050405020304" pitchFamily="18" charset="0"/>
              </a:rPr>
              <a:t>і суміжних прав у цифровому </a:t>
            </a:r>
            <a:r>
              <a:rPr lang="uk-UA" sz="2000" b="1" u="sng" dirty="0" smtClean="0">
                <a:latin typeface="Times New Roman" panose="02020603050405020304" pitchFamily="18" charset="0"/>
              </a:rPr>
              <a:t>середовищі: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</a:rPr>
              <a:t>Бернська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конвенція</a:t>
            </a:r>
            <a:r>
              <a:rPr lang="ru-RU" sz="2000" dirty="0">
                <a:latin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</a:rPr>
              <a:t>охорону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літературних</a:t>
            </a:r>
            <a:r>
              <a:rPr lang="ru-RU" sz="2000" dirty="0">
                <a:latin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</a:rPr>
              <a:t>художніх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творів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</a:rPr>
              <a:t> 24.07.1971 року (ст</a:t>
            </a:r>
            <a:r>
              <a:rPr lang="ru-RU" sz="2000" dirty="0">
                <a:latin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</a:rPr>
              <a:t>9, ст</a:t>
            </a:r>
            <a:r>
              <a:rPr lang="ru-RU" sz="2000" dirty="0">
                <a:latin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</a:rPr>
              <a:t>11</a:t>
            </a:r>
            <a:r>
              <a:rPr lang="ru-RU" sz="2000" dirty="0">
                <a:latin typeface="Times New Roman" panose="02020603050405020304" pitchFamily="18" charset="0"/>
              </a:rPr>
              <a:t>, 11bis, </a:t>
            </a:r>
            <a:r>
              <a:rPr lang="ru-RU" sz="2000" dirty="0" smtClean="0">
                <a:latin typeface="Times New Roman" panose="02020603050405020304" pitchFamily="18" charset="0"/>
              </a:rPr>
              <a:t>11ter); </a:t>
            </a:r>
            <a:endParaRPr lang="ru-RU" sz="2000" dirty="0">
              <a:latin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</a:rPr>
              <a:t>Договір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</a:rPr>
              <a:t>ВОІВ про </a:t>
            </a:r>
            <a:r>
              <a:rPr lang="ru-RU" sz="2000" dirty="0" err="1">
                <a:latin typeface="Times New Roman" panose="02020603050405020304" pitchFamily="18" charset="0"/>
              </a:rPr>
              <a:t>авторське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</a:rPr>
              <a:t>право </a:t>
            </a:r>
            <a:r>
              <a:rPr lang="ru-RU" sz="2000" dirty="0" err="1" smtClean="0">
                <a:latin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</a:rPr>
              <a:t> 20.112.1996 року (ст. ст. 6, 8); </a:t>
            </a:r>
            <a:endParaRPr lang="ru-RU" sz="2000" dirty="0">
              <a:latin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</a:rPr>
              <a:t>Договір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</a:rPr>
              <a:t>ВОІВ про </a:t>
            </a:r>
            <a:r>
              <a:rPr lang="ru-RU" sz="2000" dirty="0" err="1">
                <a:latin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</a:rPr>
              <a:t>фонограми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</a:rPr>
              <a:t> 20.12.1996 року (ст</a:t>
            </a:r>
            <a:r>
              <a:rPr lang="ru-RU" sz="2000" dirty="0">
                <a:latin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</a:rPr>
              <a:t>ст. 7, 10, 11, 14);</a:t>
            </a:r>
            <a:endParaRPr lang="ru-RU" sz="2000" dirty="0">
              <a:latin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</a:rPr>
              <a:t>- Директива </a:t>
            </a:r>
            <a:r>
              <a:rPr lang="ru-RU" sz="2000" dirty="0" err="1">
                <a:latin typeface="Times New Roman" panose="02020603050405020304" pitchFamily="18" charset="0"/>
              </a:rPr>
              <a:t>Європейського</a:t>
            </a:r>
            <a:r>
              <a:rPr lang="ru-RU" sz="2000" dirty="0">
                <a:latin typeface="Times New Roman" panose="02020603050405020304" pitchFamily="18" charset="0"/>
              </a:rPr>
              <a:t> Парламенту та Ради 2001/29/ЄС про </a:t>
            </a:r>
            <a:r>
              <a:rPr lang="ru-RU" sz="2000" dirty="0" err="1">
                <a:latin typeface="Times New Roman" panose="02020603050405020304" pitchFamily="18" charset="0"/>
              </a:rPr>
              <a:t>гармонізацію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певних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аспектів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авторського</a:t>
            </a:r>
            <a:r>
              <a:rPr lang="ru-RU" sz="2000" dirty="0">
                <a:latin typeface="Times New Roman" panose="02020603050405020304" pitchFamily="18" charset="0"/>
              </a:rPr>
              <a:t> права та </a:t>
            </a:r>
            <a:r>
              <a:rPr lang="ru-RU" sz="2000" dirty="0" err="1">
                <a:latin typeface="Times New Roman" panose="02020603050405020304" pitchFamily="18" charset="0"/>
              </a:rPr>
              <a:t>суміжних</a:t>
            </a:r>
            <a:r>
              <a:rPr lang="ru-RU" sz="2000" dirty="0">
                <a:latin typeface="Times New Roman" panose="02020603050405020304" pitchFamily="18" charset="0"/>
              </a:rPr>
              <a:t> прав </a:t>
            </a:r>
            <a:r>
              <a:rPr lang="ru-RU" sz="2000" dirty="0" smtClean="0">
                <a:latin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</a:rPr>
              <a:t>інформаційному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суспільстві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</a:rPr>
              <a:t> 22.05.2001.</a:t>
            </a:r>
          </a:p>
          <a:p>
            <a:pPr algn="just"/>
            <a:endParaRPr lang="uk-UA" sz="2000" dirty="0">
              <a:latin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</a:rPr>
              <a:t>	</a:t>
            </a:r>
            <a:r>
              <a:rPr lang="ru-RU" sz="2000" b="1" u="sng" dirty="0" err="1" smtClean="0">
                <a:latin typeface="Times New Roman" panose="02020603050405020304" pitchFamily="18" charset="0"/>
              </a:rPr>
              <a:t>Виключно</a:t>
            </a:r>
            <a:r>
              <a:rPr lang="ru-RU" sz="2000" b="1" u="sng" dirty="0" smtClean="0">
                <a:latin typeface="Times New Roman" panose="02020603050405020304" pitchFamily="18" charset="0"/>
              </a:rPr>
              <a:t> </a:t>
            </a:r>
            <a:r>
              <a:rPr lang="ru-RU" sz="2000" b="1" u="sng" dirty="0">
                <a:latin typeface="Times New Roman" panose="02020603050405020304" pitchFamily="18" charset="0"/>
              </a:rPr>
              <a:t>з </a:t>
            </a:r>
            <a:r>
              <a:rPr lang="ru-RU" sz="2000" b="1" u="sng" dirty="0" err="1" smtClean="0">
                <a:latin typeface="Times New Roman" panose="02020603050405020304" pitchFamily="18" charset="0"/>
              </a:rPr>
              <a:t>дозволу</a:t>
            </a:r>
            <a:r>
              <a:rPr lang="ru-RU" sz="2000" b="1" u="sng" dirty="0" smtClean="0">
                <a:latin typeface="Times New Roman" panose="02020603050405020304" pitchFamily="18" charset="0"/>
              </a:rPr>
              <a:t> </a:t>
            </a:r>
            <a:r>
              <a:rPr lang="ru-RU" sz="2000" b="1" u="sng" dirty="0">
                <a:latin typeface="Times New Roman" panose="02020603050405020304" pitchFamily="18" charset="0"/>
              </a:rPr>
              <a:t>автора </a:t>
            </a:r>
            <a:r>
              <a:rPr lang="ru-RU" sz="2000" b="1" u="sng" dirty="0" err="1">
                <a:latin typeface="Times New Roman" panose="02020603050405020304" pitchFamily="18" charset="0"/>
              </a:rPr>
              <a:t>чи</a:t>
            </a:r>
            <a:r>
              <a:rPr lang="ru-RU" sz="2000" b="1" u="sng" dirty="0">
                <a:latin typeface="Times New Roman" panose="02020603050405020304" pitchFamily="18" charset="0"/>
              </a:rPr>
              <a:t> </a:t>
            </a:r>
            <a:r>
              <a:rPr lang="ru-RU" sz="2000" b="1" u="sng" dirty="0" err="1">
                <a:latin typeface="Times New Roman" panose="02020603050405020304" pitchFamily="18" charset="0"/>
              </a:rPr>
              <a:t>суб’єкта</a:t>
            </a:r>
            <a:r>
              <a:rPr lang="ru-RU" sz="2000" b="1" u="sng" dirty="0">
                <a:latin typeface="Times New Roman" panose="02020603050405020304" pitchFamily="18" charset="0"/>
              </a:rPr>
              <a:t> </a:t>
            </a:r>
            <a:r>
              <a:rPr lang="ru-RU" sz="2000" b="1" u="sng" dirty="0" err="1">
                <a:latin typeface="Times New Roman" panose="02020603050405020304" pitchFamily="18" charset="0"/>
              </a:rPr>
              <a:t>суміжних</a:t>
            </a:r>
            <a:r>
              <a:rPr lang="ru-RU" sz="2000" b="1" u="sng" dirty="0">
                <a:latin typeface="Times New Roman" panose="02020603050405020304" pitchFamily="18" charset="0"/>
              </a:rPr>
              <a:t> прав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твір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розповсюджуватися</a:t>
            </a:r>
            <a:r>
              <a:rPr lang="ru-RU" sz="2000" dirty="0">
                <a:latin typeface="Times New Roman" panose="02020603050405020304" pitchFamily="18" charset="0"/>
              </a:rPr>
              <a:t> у цифровому </a:t>
            </a:r>
            <a:r>
              <a:rPr lang="ru-RU" sz="2000" dirty="0" err="1">
                <a:latin typeface="Times New Roman" panose="02020603050405020304" pitchFamily="18" charset="0"/>
              </a:rPr>
              <a:t>середовищі</a:t>
            </a:r>
            <a:r>
              <a:rPr lang="ru-RU" sz="2000" dirty="0"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</a:rPr>
              <a:t>визначених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</a:rPr>
              <a:t>ними </a:t>
            </a:r>
            <a:r>
              <a:rPr lang="ru-RU" sz="2000" dirty="0" err="1">
                <a:latin typeface="Times New Roman" panose="02020603050405020304" pitchFamily="18" charset="0"/>
              </a:rPr>
              <a:t>умовах</a:t>
            </a:r>
            <a:r>
              <a:rPr lang="ru-RU" sz="2000" dirty="0">
                <a:latin typeface="Times New Roman" panose="02020603050405020304" pitchFamily="18" charset="0"/>
              </a:rPr>
              <a:t> та за максимального </a:t>
            </a:r>
            <a:r>
              <a:rPr lang="ru-RU" sz="2000" dirty="0" err="1">
                <a:latin typeface="Times New Roman" panose="02020603050405020304" pitchFamily="18" charset="0"/>
              </a:rPr>
              <a:t>сприяння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йому</a:t>
            </a:r>
            <a:r>
              <a:rPr lang="ru-RU" sz="2000" dirty="0">
                <a:latin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</a:rPr>
              <a:t>правовій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охороні</a:t>
            </a:r>
            <a:r>
              <a:rPr lang="ru-RU" sz="2000" dirty="0">
                <a:latin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</a:rPr>
              <a:t>захисту</a:t>
            </a:r>
            <a:r>
              <a:rPr lang="ru-RU" sz="2000" dirty="0">
                <a:latin typeface="Times New Roman" panose="02020603050405020304" pitchFamily="18" charset="0"/>
              </a:rPr>
              <a:t> прав з боку </a:t>
            </a:r>
            <a:r>
              <a:rPr lang="ru-RU" sz="2000" dirty="0" err="1">
                <a:latin typeface="Times New Roman" panose="02020603050405020304" pitchFamily="18" charset="0"/>
              </a:rPr>
              <a:t>держави</a:t>
            </a:r>
            <a:r>
              <a:rPr lang="ru-RU" sz="2000" dirty="0">
                <a:latin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</a:endParaRPr>
          </a:p>
          <a:p>
            <a:pPr algn="just"/>
            <a:endParaRPr lang="uk-UA" sz="2400" dirty="0" smtClean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98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489" y="191068"/>
            <a:ext cx="1086361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Інтернет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всесвітня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інформаційної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доступу, яка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логічно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зв’язана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глобальним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адресним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простором та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базується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Інтернет-протоколі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визначеному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міжнародними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стандартами (ст. 1 Закону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«Про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телекомунікації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»).</a:t>
            </a:r>
          </a:p>
          <a:p>
            <a:pPr algn="ctr"/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Національне законодавство у сфері </a:t>
            </a:r>
            <a:r>
              <a:rPr lang="uk-UA" b="1" dirty="0" smtClean="0">
                <a:latin typeface="Times New Roman" panose="02020603050405020304" pitchFamily="18" charset="0"/>
              </a:rPr>
              <a:t>охорони авторського і суміжних прав у цифровому середовищі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- Цивільний кодекс України;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</a:rPr>
              <a:t>	- Закон України «Про авторське право і суміжні права» (в редакції Закону від 11.07.2001 року);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</a:rPr>
              <a:t>	- </a:t>
            </a:r>
            <a:r>
              <a:rPr lang="ru-RU" dirty="0" err="1" smtClean="0">
                <a:latin typeface="Times New Roman" panose="02020603050405020304" pitchFamily="18" charset="0"/>
              </a:rPr>
              <a:t>Рекомендації</a:t>
            </a:r>
            <a:r>
              <a:rPr lang="ru-RU" dirty="0" smtClean="0">
                <a:latin typeface="Times New Roman" panose="02020603050405020304" pitchFamily="18" charset="0"/>
              </a:rPr>
              <a:t> ДСІВ (Державної </a:t>
            </a:r>
            <a:r>
              <a:rPr lang="ru-RU" dirty="0" err="1" smtClean="0">
                <a:latin typeface="Times New Roman" panose="02020603050405020304" pitchFamily="18" charset="0"/>
              </a:rPr>
              <a:t>служби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інтелектуальнох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власності</a:t>
            </a:r>
            <a:r>
              <a:rPr lang="ru-RU" dirty="0" smtClean="0">
                <a:latin typeface="Times New Roman" panose="02020603050405020304" pitchFamily="18" charset="0"/>
              </a:rPr>
              <a:t> (з 19 </a:t>
            </a:r>
            <a:r>
              <a:rPr lang="ru-RU" dirty="0" err="1" smtClean="0">
                <a:latin typeface="Times New Roman" panose="02020603050405020304" pitchFamily="18" charset="0"/>
              </a:rPr>
              <a:t>травня</a:t>
            </a:r>
            <a:r>
              <a:rPr lang="ru-RU" dirty="0" smtClean="0">
                <a:latin typeface="Times New Roman" panose="02020603050405020304" pitchFamily="18" charset="0"/>
              </a:rPr>
              <a:t> 2017 року </a:t>
            </a:r>
            <a:r>
              <a:rPr lang="ru-RU" dirty="0" err="1" smtClean="0">
                <a:latin typeface="Times New Roman" panose="02020603050405020304" pitchFamily="18" charset="0"/>
              </a:rPr>
              <a:t>припинила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виконувати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функції</a:t>
            </a:r>
            <a:r>
              <a:rPr lang="ru-RU" dirty="0" smtClean="0">
                <a:latin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</a:rPr>
              <a:t>реалізації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державної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політики</a:t>
            </a:r>
            <a:r>
              <a:rPr lang="ru-RU" dirty="0" smtClean="0">
                <a:latin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</a:rPr>
              <a:t>сфері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інтелектуальної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власності</a:t>
            </a:r>
            <a:r>
              <a:rPr lang="ru-RU" dirty="0" smtClean="0">
                <a:latin typeface="Times New Roman" panose="02020603050405020304" pitchFamily="18" charset="0"/>
              </a:rPr>
              <a:t>. Зараз </a:t>
            </a:r>
            <a:r>
              <a:rPr lang="ru-RU" dirty="0" err="1" smtClean="0">
                <a:latin typeface="Times New Roman" panose="02020603050405020304" pitchFamily="18" charset="0"/>
              </a:rPr>
              <a:t>такі</a:t>
            </a:r>
            <a:r>
              <a:rPr lang="ru-RU" dirty="0" smtClean="0">
                <a:latin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</a:rPr>
              <a:t>функції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покладено</a:t>
            </a:r>
            <a:r>
              <a:rPr lang="ru-RU" dirty="0" smtClean="0">
                <a:latin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</a:rPr>
              <a:t>Міністерство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розвитку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економіки</a:t>
            </a:r>
            <a:r>
              <a:rPr lang="ru-RU" dirty="0" smtClean="0">
                <a:latin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</a:rPr>
              <a:t>торгівлі</a:t>
            </a:r>
            <a:r>
              <a:rPr lang="ru-RU" dirty="0" smtClean="0">
                <a:latin typeface="Times New Roman" panose="02020603050405020304" pitchFamily="18" charset="0"/>
              </a:rPr>
              <a:t>  та </a:t>
            </a:r>
            <a:r>
              <a:rPr lang="ru-RU" dirty="0" err="1" smtClean="0">
                <a:latin typeface="Times New Roman" panose="02020603050405020304" pitchFamily="18" charset="0"/>
              </a:rPr>
              <a:t>сільського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господарства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України</a:t>
            </a:r>
            <a:r>
              <a:rPr lang="ru-RU" dirty="0" smtClean="0">
                <a:latin typeface="Times New Roman" panose="02020603050405020304" pitchFamily="18" charset="0"/>
              </a:rPr>
              <a:t>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 smtClean="0">
                <a:latin typeface="Times New Roman" panose="02020603050405020304" pitchFamily="18" charset="0"/>
              </a:rPr>
              <a:t>Рекомендації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щодо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вдосконалення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механізму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регулювання</a:t>
            </a:r>
            <a:r>
              <a:rPr lang="ru-RU" dirty="0">
                <a:latin typeface="Times New Roman" panose="02020603050405020304" pitchFamily="18" charset="0"/>
              </a:rPr>
              <a:t> цифрового </a:t>
            </a:r>
            <a:r>
              <a:rPr lang="ru-RU" dirty="0" err="1"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об’єктів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авторського</a:t>
            </a:r>
            <a:r>
              <a:rPr lang="ru-RU" dirty="0">
                <a:latin typeface="Times New Roman" panose="02020603050405020304" pitchFamily="18" charset="0"/>
              </a:rPr>
              <a:t> права і </a:t>
            </a:r>
            <a:r>
              <a:rPr lang="ru-RU" dirty="0" err="1">
                <a:latin typeface="Times New Roman" panose="02020603050405020304" pitchFamily="18" charset="0"/>
              </a:rPr>
              <a:t>суміжних</a:t>
            </a:r>
            <a:r>
              <a:rPr lang="ru-RU" dirty="0">
                <a:latin typeface="Times New Roman" panose="02020603050405020304" pitchFamily="18" charset="0"/>
              </a:rPr>
              <a:t> прав через мережу </a:t>
            </a:r>
            <a:r>
              <a:rPr lang="ru-RU" dirty="0" err="1">
                <a:latin typeface="Times New Roman" panose="02020603050405020304" pitchFamily="18" charset="0"/>
              </a:rPr>
              <a:t>Інтернет</a:t>
            </a:r>
            <a:r>
              <a:rPr lang="ru-RU" dirty="0" smtClean="0">
                <a:latin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 smtClean="0">
                <a:latin typeface="Times New Roman" panose="02020603050405020304" pitchFamily="18" charset="0"/>
              </a:rPr>
              <a:t>Рекомендації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</a:rPr>
              <a:t>Інтернет-провайдерів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</a:rPr>
              <a:t>контент-</a:t>
            </a:r>
            <a:r>
              <a:rPr lang="ru-RU" dirty="0" err="1" smtClean="0">
                <a:latin typeface="Times New Roman" panose="02020603050405020304" pitchFamily="18" charset="0"/>
              </a:rPr>
              <a:t>провайдерів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</a:rPr>
              <a:t>користувачів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файлообмінних</a:t>
            </a:r>
            <a:r>
              <a:rPr lang="ru-RU" dirty="0">
                <a:latin typeface="Times New Roman" panose="02020603050405020304" pitchFamily="18" charset="0"/>
              </a:rPr>
              <a:t> мереж та </a:t>
            </a:r>
            <a:r>
              <a:rPr lang="ru-RU" dirty="0" err="1">
                <a:latin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веб-</a:t>
            </a:r>
            <a:r>
              <a:rPr lang="ru-RU" dirty="0" err="1" smtClean="0">
                <a:latin typeface="Times New Roman" panose="02020603050405020304" pitchFamily="18" charset="0"/>
              </a:rPr>
              <a:t>сервісів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правомірного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об’єктів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авторського</a:t>
            </a:r>
            <a:r>
              <a:rPr lang="ru-RU" dirty="0">
                <a:latin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</a:rPr>
              <a:t>суміжних</a:t>
            </a:r>
            <a:r>
              <a:rPr lang="ru-RU" dirty="0">
                <a:latin typeface="Times New Roman" panose="02020603050405020304" pitchFamily="18" charset="0"/>
              </a:rPr>
              <a:t> прав у </a:t>
            </a:r>
            <a:r>
              <a:rPr lang="ru-RU" dirty="0" err="1">
                <a:latin typeface="Times New Roman" panose="02020603050405020304" pitchFamily="18" charset="0"/>
              </a:rPr>
              <a:t>мережі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Інтернет</a:t>
            </a:r>
            <a:r>
              <a:rPr lang="ru-RU" dirty="0">
                <a:latin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 smtClean="0">
                <a:latin typeface="Times New Roman" panose="02020603050405020304" pitchFamily="18" charset="0"/>
              </a:rPr>
              <a:t>Рекомендації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</a:rPr>
              <a:t>телерадіоорганізацій</a:t>
            </a:r>
            <a:r>
              <a:rPr lang="ru-RU" dirty="0">
                <a:latin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</a:rPr>
              <a:t>провайдерів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програмної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публічного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об’єктів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авторського</a:t>
            </a:r>
            <a:r>
              <a:rPr lang="ru-RU" dirty="0">
                <a:latin typeface="Times New Roman" panose="02020603050405020304" pitchFamily="18" charset="0"/>
              </a:rPr>
              <a:t> права і </a:t>
            </a:r>
            <a:r>
              <a:rPr lang="ru-RU" dirty="0" err="1">
                <a:latin typeface="Times New Roman" panose="02020603050405020304" pitchFamily="18" charset="0"/>
              </a:rPr>
              <a:t>суміжних</a:t>
            </a:r>
            <a:r>
              <a:rPr lang="ru-RU" dirty="0">
                <a:latin typeface="Times New Roman" panose="02020603050405020304" pitchFamily="18" charset="0"/>
              </a:rPr>
              <a:t> прав</a:t>
            </a:r>
            <a:r>
              <a:rPr lang="ru-RU" dirty="0" smtClean="0">
                <a:latin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 smtClean="0">
                <a:latin typeface="Times New Roman" panose="02020603050405020304" pitchFamily="18" charset="0"/>
              </a:rPr>
              <a:t>Рекомендації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винятків</a:t>
            </a:r>
            <a:r>
              <a:rPr lang="ru-RU" dirty="0">
                <a:latin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</a:rPr>
              <a:t>обмежень</a:t>
            </a:r>
            <a:r>
              <a:rPr lang="ru-RU" dirty="0">
                <a:latin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авторського</a:t>
            </a:r>
            <a:r>
              <a:rPr lang="ru-RU" dirty="0">
                <a:latin typeface="Times New Roman" panose="02020603050405020304" pitchFamily="18" charset="0"/>
              </a:rPr>
              <a:t> права і </a:t>
            </a:r>
            <a:r>
              <a:rPr lang="ru-RU" dirty="0" err="1">
                <a:latin typeface="Times New Roman" panose="02020603050405020304" pitchFamily="18" charset="0"/>
              </a:rPr>
              <a:t>суміжних</a:t>
            </a:r>
            <a:r>
              <a:rPr lang="ru-RU" dirty="0">
                <a:latin typeface="Times New Roman" panose="02020603050405020304" pitchFamily="18" charset="0"/>
              </a:rPr>
              <a:t> прав; </a:t>
            </a:r>
            <a:endParaRPr lang="ru-RU" dirty="0" smtClean="0">
              <a:latin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 smtClean="0">
                <a:latin typeface="Times New Roman" panose="02020603050405020304" pitchFamily="18" charset="0"/>
              </a:rPr>
              <a:t>Рекомендації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вільних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публічних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ліцензій</a:t>
            </a:r>
            <a:r>
              <a:rPr lang="ru-RU" dirty="0">
                <a:latin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об’єктів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авторського</a:t>
            </a:r>
            <a:r>
              <a:rPr lang="ru-RU" dirty="0">
                <a:latin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</a:rPr>
              <a:t>суміжних</a:t>
            </a:r>
            <a:r>
              <a:rPr lang="ru-RU" dirty="0">
                <a:latin typeface="Times New Roman" panose="02020603050405020304" pitchFamily="18" charset="0"/>
              </a:rPr>
              <a:t> прав. </a:t>
            </a:r>
            <a:endParaRPr lang="ru-RU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</a:rPr>
              <a:t>Рекомендації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i="1" u="sng" dirty="0">
                <a:latin typeface="Times New Roman" panose="02020603050405020304" pitchFamily="18" charset="0"/>
              </a:rPr>
              <a:t>не є </a:t>
            </a:r>
            <a:r>
              <a:rPr lang="ru-RU" i="1" u="sng" dirty="0" err="1">
                <a:latin typeface="Times New Roman" panose="02020603050405020304" pitchFamily="18" charset="0"/>
              </a:rPr>
              <a:t>нормативними</a:t>
            </a:r>
            <a:r>
              <a:rPr lang="ru-RU" i="1" u="sng" dirty="0">
                <a:latin typeface="Times New Roman" panose="02020603050405020304" pitchFamily="18" charset="0"/>
              </a:rPr>
              <a:t> актами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</a:rPr>
              <a:t>їх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положення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ураховуватися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заінтересованими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суб’єктами</a:t>
            </a:r>
            <a:r>
              <a:rPr lang="ru-RU" dirty="0">
                <a:latin typeface="Times New Roman" panose="02020603050405020304" pitchFamily="18" charset="0"/>
              </a:rPr>
              <a:t>, але не є </a:t>
            </a:r>
            <a:r>
              <a:rPr lang="ru-RU" dirty="0" err="1">
                <a:latin typeface="Times New Roman" panose="02020603050405020304" pitchFamily="18" charset="0"/>
              </a:rPr>
              <a:t>загальнообов’язковими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правилами.</a:t>
            </a:r>
            <a:endParaRPr lang="uk-UA" dirty="0" smtClean="0">
              <a:latin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83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388" y="518614"/>
            <a:ext cx="934871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 України «Про авторське право і суміжні права» (ст. 15, 39, 40, 41), ЦК України (ст. ст. 440, 452) закріплюють </a:t>
            </a:r>
            <a:r>
              <a:rPr lang="uk-UA" sz="2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невичерпні переліки майнових прав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 автора та суб’єктів суміжних прав.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</a:rPr>
              <a:t>      	</a:t>
            </a:r>
            <a:r>
              <a:rPr lang="ru-RU" sz="2400" dirty="0" smtClean="0">
                <a:latin typeface="Times New Roman" panose="02020603050405020304" pitchFamily="18" charset="0"/>
              </a:rPr>
              <a:t>Закон </a:t>
            </a:r>
            <a:r>
              <a:rPr lang="ru-RU" sz="2400" dirty="0">
                <a:latin typeface="Times New Roman" panose="02020603050405020304" pitchFamily="18" charset="0"/>
              </a:rPr>
              <a:t>«Про </a:t>
            </a:r>
            <a:r>
              <a:rPr lang="ru-RU" sz="2400" dirty="0" err="1">
                <a:latin typeface="Times New Roman" panose="02020603050405020304" pitchFamily="18" charset="0"/>
              </a:rPr>
              <a:t>авторське</a:t>
            </a:r>
            <a:r>
              <a:rPr lang="ru-RU" sz="2400" dirty="0">
                <a:latin typeface="Times New Roman" panose="02020603050405020304" pitchFamily="18" charset="0"/>
              </a:rPr>
              <a:t> право і </a:t>
            </a:r>
            <a:r>
              <a:rPr lang="ru-RU" sz="2400" dirty="0" err="1">
                <a:latin typeface="Times New Roman" panose="02020603050405020304" pitchFamily="18" charset="0"/>
              </a:rPr>
              <a:t>суміжні</a:t>
            </a:r>
            <a:r>
              <a:rPr lang="ru-RU" sz="2400" dirty="0">
                <a:latin typeface="Times New Roman" panose="02020603050405020304" pitchFamily="18" charset="0"/>
              </a:rPr>
              <a:t> права» </a:t>
            </a:r>
            <a:r>
              <a:rPr lang="ru-RU" sz="2400" dirty="0" smtClean="0">
                <a:latin typeface="Times New Roman" panose="02020603050405020304" pitchFamily="18" charset="0"/>
              </a:rPr>
              <a:t>(ст. 21, 23) </a:t>
            </a:r>
            <a:r>
              <a:rPr lang="ru-RU" sz="2400" dirty="0" err="1" smtClean="0">
                <a:latin typeface="Times New Roman" panose="02020603050405020304" pitchFamily="18" charset="0"/>
              </a:rPr>
              <a:t>встановлює</a:t>
            </a:r>
            <a:r>
              <a:rPr lang="ru-RU" sz="2400" dirty="0" smtClean="0">
                <a:latin typeface="Times New Roman" panose="02020603050405020304" pitchFamily="18" charset="0"/>
              </a:rPr>
              <a:t> </a:t>
            </a:r>
            <a:r>
              <a:rPr lang="ru-RU" sz="2400" u="sng" dirty="0" err="1" smtClean="0">
                <a:latin typeface="Times New Roman" panose="02020603050405020304" pitchFamily="18" charset="0"/>
              </a:rPr>
              <a:t>вичерпний</a:t>
            </a:r>
            <a:r>
              <a:rPr lang="ru-RU" sz="2400" u="sng" dirty="0" smtClean="0">
                <a:latin typeface="Times New Roman" panose="02020603050405020304" pitchFamily="18" charset="0"/>
              </a:rPr>
              <a:t> </a:t>
            </a:r>
            <a:r>
              <a:rPr lang="ru-RU" sz="2400" u="sng" dirty="0" err="1" smtClean="0">
                <a:latin typeface="Times New Roman" panose="02020603050405020304" pitchFamily="18" charset="0"/>
              </a:rPr>
              <a:t>перелік</a:t>
            </a:r>
            <a:r>
              <a:rPr lang="ru-RU" sz="2400" u="sng" dirty="0" smtClean="0">
                <a:latin typeface="Times New Roman" panose="02020603050405020304" pitchFamily="18" charset="0"/>
              </a:rPr>
              <a:t> </a:t>
            </a:r>
            <a:r>
              <a:rPr lang="ru-RU" sz="2400" u="sng" dirty="0" err="1" smtClean="0">
                <a:latin typeface="Times New Roman" panose="02020603050405020304" pitchFamily="18" charset="0"/>
              </a:rPr>
              <a:t>випадків</a:t>
            </a:r>
            <a:r>
              <a:rPr lang="ru-RU" sz="2400" u="sng" dirty="0" smtClean="0">
                <a:latin typeface="Times New Roman" panose="02020603050405020304" pitchFamily="18" charset="0"/>
              </a:rPr>
              <a:t> </a:t>
            </a:r>
            <a:r>
              <a:rPr lang="ru-RU" sz="2400" u="sng" dirty="0" err="1" smtClean="0">
                <a:latin typeface="Times New Roman" panose="02020603050405020304" pitchFamily="18" charset="0"/>
              </a:rPr>
              <a:t>вільного</a:t>
            </a:r>
            <a:r>
              <a:rPr lang="ru-RU" sz="2400" u="sng" dirty="0" smtClean="0">
                <a:latin typeface="Times New Roman" panose="02020603050405020304" pitchFamily="18" charset="0"/>
              </a:rPr>
              <a:t> </a:t>
            </a:r>
            <a:r>
              <a:rPr lang="ru-RU" sz="2400" u="sng" dirty="0" err="1" smtClean="0">
                <a:latin typeface="Times New Roman" panose="02020603050405020304" pitchFamily="18" charset="0"/>
              </a:rPr>
              <a:t>використання</a:t>
            </a:r>
            <a:r>
              <a:rPr lang="ru-RU" sz="2400" u="sng" dirty="0" smtClean="0">
                <a:latin typeface="Times New Roman" panose="02020603050405020304" pitchFamily="18" charset="0"/>
              </a:rPr>
              <a:t> </a:t>
            </a:r>
            <a:r>
              <a:rPr lang="ru-RU" sz="2400" u="sng" dirty="0" err="1" smtClean="0">
                <a:latin typeface="Times New Roman" panose="02020603050405020304" pitchFamily="18" charset="0"/>
              </a:rPr>
              <a:t>творів</a:t>
            </a:r>
            <a:r>
              <a:rPr lang="ru-RU" sz="2400" u="sng" dirty="0" smtClean="0"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</a:rPr>
              <a:t>	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Зміст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виключного</a:t>
            </a:r>
            <a:r>
              <a:rPr lang="ru-RU" sz="2400" i="1" dirty="0" smtClean="0">
                <a:latin typeface="Times New Roman" panose="02020603050405020304" pitchFamily="18" charset="0"/>
              </a:rPr>
              <a:t> права автора на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використання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твору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дає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йому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можливість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використовувати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твір</a:t>
            </a:r>
            <a:r>
              <a:rPr lang="ru-RU" sz="2400" i="1" dirty="0" smtClean="0">
                <a:latin typeface="Times New Roman" panose="02020603050405020304" pitchFamily="18" charset="0"/>
              </a:rPr>
              <a:t> у будь-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який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спосіб</a:t>
            </a:r>
            <a:r>
              <a:rPr lang="ru-RU" sz="2400" i="1" dirty="0" smtClean="0">
                <a:latin typeface="Times New Roman" panose="02020603050405020304" pitchFamily="18" charset="0"/>
              </a:rPr>
              <a:t>, у тому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числі</a:t>
            </a:r>
            <a:r>
              <a:rPr lang="ru-RU" sz="2400" i="1" dirty="0" smtClean="0">
                <a:latin typeface="Times New Roman" panose="02020603050405020304" pitchFamily="18" charset="0"/>
              </a:rPr>
              <a:t> і у цифровому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середовищі</a:t>
            </a:r>
            <a:r>
              <a:rPr lang="ru-RU" sz="2400" i="1" dirty="0" smtClean="0">
                <a:latin typeface="Times New Roman" panose="02020603050405020304" pitchFamily="18" charset="0"/>
              </a:rPr>
              <a:t>.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Використання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цих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об’єктів</a:t>
            </a:r>
            <a:r>
              <a:rPr lang="ru-RU" sz="2400" i="1" dirty="0" smtClean="0">
                <a:latin typeface="Times New Roman" panose="02020603050405020304" pitchFamily="18" charset="0"/>
              </a:rPr>
              <a:t> у цифровому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середовищі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здійснюється</a:t>
            </a:r>
            <a:r>
              <a:rPr lang="ru-RU" sz="2400" i="1" dirty="0" smtClean="0">
                <a:latin typeface="Times New Roman" panose="02020603050405020304" pitchFamily="18" charset="0"/>
              </a:rPr>
              <a:t> на тих же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правових</a:t>
            </a:r>
            <a:r>
              <a:rPr lang="ru-RU" sz="2400" i="1" dirty="0" smtClean="0">
                <a:latin typeface="Times New Roman" panose="02020603050405020304" pitchFamily="18" charset="0"/>
              </a:rPr>
              <a:t> засадах,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що</a:t>
            </a:r>
            <a:r>
              <a:rPr lang="ru-RU" sz="2400" i="1" dirty="0" smtClean="0">
                <a:latin typeface="Times New Roman" panose="02020603050405020304" pitchFamily="18" charset="0"/>
              </a:rPr>
              <a:t> й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їх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використання</a:t>
            </a:r>
            <a:r>
              <a:rPr lang="ru-RU" sz="2400" i="1" dirty="0" smtClean="0">
                <a:latin typeface="Times New Roman" panose="02020603050405020304" pitchFamily="18" charset="0"/>
              </a:rPr>
              <a:t> у реальному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світі</a:t>
            </a:r>
            <a:r>
              <a:rPr lang="ru-RU" sz="2400" i="1" dirty="0" smtClean="0"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ru-RU" sz="2000" i="1" dirty="0" smtClean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165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910" y="491320"/>
            <a:ext cx="96353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Постанова Пленуму ВГС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17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жовтня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2012 року «Про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деякі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питання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практики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вирішення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спорів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пов’язаних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захистом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прав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»:</a:t>
            </a:r>
          </a:p>
          <a:p>
            <a:pPr algn="just"/>
            <a:endParaRPr lang="ru-RU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40</a:t>
            </a:r>
            <a:r>
              <a:rPr lang="ru-RU" dirty="0">
                <a:latin typeface="Times New Roman" panose="02020603050405020304" pitchFamily="18" charset="0"/>
              </a:rPr>
              <a:t>. Право на </a:t>
            </a:r>
            <a:r>
              <a:rPr lang="ru-RU" dirty="0" err="1">
                <a:latin typeface="Times New Roman" panose="02020603050405020304" pitchFamily="18" charset="0"/>
              </a:rPr>
              <a:t>поширення</a:t>
            </a:r>
            <a:r>
              <a:rPr lang="ru-RU" dirty="0">
                <a:latin typeface="Times New Roman" panose="02020603050405020304" pitchFamily="18" charset="0"/>
              </a:rPr>
              <a:t> в будь-</a:t>
            </a:r>
            <a:r>
              <a:rPr lang="ru-RU" dirty="0" err="1">
                <a:latin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належить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авторові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дозволяти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забороняти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розповсюдження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оригіналу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примірників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</a:rPr>
              <a:t>. При </a:t>
            </a:r>
            <a:r>
              <a:rPr lang="ru-RU" dirty="0" err="1">
                <a:latin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оригінал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примірники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правомірно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опублікованого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</a:rPr>
              <a:t>дозволу</a:t>
            </a:r>
            <a:r>
              <a:rPr lang="ru-RU" dirty="0">
                <a:latin typeface="Times New Roman" panose="02020603050405020304" pitchFamily="18" charset="0"/>
              </a:rPr>
              <a:t> автора введено в </a:t>
            </a:r>
            <a:r>
              <a:rPr lang="ru-RU" dirty="0" err="1">
                <a:latin typeface="Times New Roman" panose="02020603050405020304" pitchFamily="18" charset="0"/>
              </a:rPr>
              <a:t>цивільний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обіг</a:t>
            </a:r>
            <a:r>
              <a:rPr lang="ru-RU" dirty="0">
                <a:latin typeface="Times New Roman" panose="02020603050405020304" pitchFamily="18" charset="0"/>
              </a:rPr>
              <a:t> шляхом продажу </a:t>
            </a:r>
            <a:r>
              <a:rPr lang="ru-RU" dirty="0" err="1">
                <a:latin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іншої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передачі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майнових</a:t>
            </a:r>
            <a:r>
              <a:rPr lang="ru-RU" dirty="0">
                <a:latin typeface="Times New Roman" panose="02020603050405020304" pitchFamily="18" charset="0"/>
              </a:rPr>
              <a:t> прав на них на </a:t>
            </a:r>
            <a:r>
              <a:rPr lang="ru-RU" dirty="0" err="1">
                <a:latin typeface="Times New Roman" panose="02020603050405020304" pitchFamily="18" charset="0"/>
              </a:rPr>
              <a:t>території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</a:rPr>
              <a:t>, подальше </a:t>
            </a:r>
            <a:r>
              <a:rPr lang="ru-RU" dirty="0" err="1">
                <a:latin typeface="Times New Roman" panose="02020603050405020304" pitchFamily="18" charset="0"/>
              </a:rPr>
              <a:t>розповсюдження</a:t>
            </a:r>
            <a:r>
              <a:rPr lang="ru-RU" dirty="0">
                <a:latin typeface="Times New Roman" panose="02020603050405020304" pitchFamily="18" charset="0"/>
              </a:rPr>
              <a:t> шляхом продажу </a:t>
            </a:r>
            <a:r>
              <a:rPr lang="ru-RU" dirty="0" err="1">
                <a:latin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дарування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оригіналу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примірників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допускається</a:t>
            </a:r>
            <a:r>
              <a:rPr lang="ru-RU" dirty="0">
                <a:latin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</a:rPr>
              <a:t>згоди</a:t>
            </a:r>
            <a:r>
              <a:rPr lang="ru-RU" dirty="0">
                <a:latin typeface="Times New Roman" panose="02020603050405020304" pitchFamily="18" charset="0"/>
              </a:rPr>
              <a:t> автора </a:t>
            </a:r>
            <a:r>
              <a:rPr lang="ru-RU" dirty="0" err="1">
                <a:latin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</a:rPr>
              <a:t> (у </a:t>
            </a:r>
            <a:r>
              <a:rPr lang="ru-RU" dirty="0" err="1">
                <a:latin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набуття</a:t>
            </a:r>
            <a:r>
              <a:rPr lang="ru-RU" dirty="0">
                <a:latin typeface="Times New Roman" panose="02020603050405020304" pitchFamily="18" charset="0"/>
              </a:rPr>
              <a:t> за договором </a:t>
            </a:r>
            <a:r>
              <a:rPr lang="ru-RU" dirty="0" err="1">
                <a:latin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</a:rPr>
              <a:t> законом </a:t>
            </a:r>
            <a:r>
              <a:rPr lang="ru-RU" dirty="0" err="1">
                <a:latin typeface="Times New Roman" panose="02020603050405020304" pitchFamily="18" charset="0"/>
              </a:rPr>
              <a:t>майнового</a:t>
            </a:r>
            <a:r>
              <a:rPr lang="ru-RU" dirty="0">
                <a:latin typeface="Times New Roman" panose="02020603050405020304" pitchFamily="18" charset="0"/>
              </a:rPr>
              <a:t> права </a:t>
            </a:r>
            <a:r>
              <a:rPr lang="ru-RU" dirty="0" err="1">
                <a:latin typeface="Times New Roman" panose="02020603050405020304" pitchFamily="18" charset="0"/>
              </a:rPr>
              <a:t>інтелектуальної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власності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іншою</a:t>
            </a:r>
            <a:r>
              <a:rPr lang="ru-RU" dirty="0">
                <a:latin typeface="Times New Roman" panose="02020603050405020304" pitchFamily="18" charset="0"/>
              </a:rPr>
              <a:t> особою) </a:t>
            </a:r>
            <a:r>
              <a:rPr lang="ru-RU" dirty="0" err="1">
                <a:latin typeface="Times New Roman" panose="02020603050405020304" pitchFamily="18" charset="0"/>
              </a:rPr>
              <a:t>іншого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суб'єкта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авторського</a:t>
            </a:r>
            <a:r>
              <a:rPr lang="ru-RU" dirty="0">
                <a:latin typeface="Times New Roman" panose="02020603050405020304" pitchFamily="18" charset="0"/>
              </a:rPr>
              <a:t> права та без </a:t>
            </a:r>
            <a:r>
              <a:rPr lang="ru-RU" dirty="0" err="1">
                <a:latin typeface="Times New Roman" panose="02020603050405020304" pitchFamily="18" charset="0"/>
              </a:rPr>
              <a:t>виплати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винагороди</a:t>
            </a:r>
            <a:r>
              <a:rPr lang="ru-RU" dirty="0">
                <a:latin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</a:rPr>
              <a:t>вичерпання</a:t>
            </a:r>
            <a:r>
              <a:rPr lang="ru-RU" dirty="0">
                <a:latin typeface="Times New Roman" panose="02020603050405020304" pitchFamily="18" charset="0"/>
              </a:rPr>
              <a:t> права на </a:t>
            </a:r>
            <a:r>
              <a:rPr lang="ru-RU" dirty="0" err="1">
                <a:latin typeface="Times New Roman" panose="02020603050405020304" pitchFamily="18" charset="0"/>
              </a:rPr>
              <a:t>розповсюдження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</a:rPr>
              <a:t>Відповідне</a:t>
            </a:r>
            <a:r>
              <a:rPr lang="ru-RU" dirty="0">
                <a:latin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</a:rPr>
              <a:t>примірників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виражені</a:t>
            </a:r>
            <a:r>
              <a:rPr lang="ru-RU" dirty="0">
                <a:latin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</a:rPr>
              <a:t>матеріальній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</a:rPr>
              <a:t>: за </a:t>
            </a:r>
            <a:r>
              <a:rPr lang="ru-RU" dirty="0" err="1">
                <a:latin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</a:rPr>
              <a:t> форм </a:t>
            </a:r>
            <a:r>
              <a:rPr lang="ru-RU" dirty="0" err="1">
                <a:latin typeface="Times New Roman" panose="02020603050405020304" pitchFamily="18" charset="0"/>
              </a:rPr>
              <a:t>вираження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вичерпання</a:t>
            </a:r>
            <a:r>
              <a:rPr lang="ru-RU" dirty="0">
                <a:latin typeface="Times New Roman" panose="02020603050405020304" pitchFamily="18" charset="0"/>
              </a:rPr>
              <a:t> права </a:t>
            </a:r>
            <a:r>
              <a:rPr lang="ru-RU" dirty="0" err="1">
                <a:latin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</a:rPr>
              <a:t> й не </a:t>
            </a:r>
            <a:r>
              <a:rPr lang="ru-RU" dirty="0" err="1">
                <a:latin typeface="Times New Roman" panose="02020603050405020304" pitchFamily="18" charset="0"/>
              </a:rPr>
              <a:t>відбуватися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</a:rPr>
              <a:t>, права на </a:t>
            </a:r>
            <a:r>
              <a:rPr lang="ru-RU" dirty="0" err="1">
                <a:latin typeface="Times New Roman" panose="02020603050405020304" pitchFamily="18" charset="0"/>
              </a:rPr>
              <a:t>розповсюдження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</a:rPr>
              <a:t>мережі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Інтернет</a:t>
            </a:r>
            <a:r>
              <a:rPr lang="ru-RU" dirty="0">
                <a:latin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розміщеного</a:t>
            </a:r>
            <a:r>
              <a:rPr lang="ru-RU" dirty="0">
                <a:latin typeface="Times New Roman" panose="02020603050405020304" pitchFamily="18" charset="0"/>
              </a:rPr>
              <a:t> (з </a:t>
            </a:r>
            <a:r>
              <a:rPr lang="ru-RU" dirty="0" err="1">
                <a:latin typeface="Times New Roman" panose="02020603050405020304" pitchFamily="18" charset="0"/>
              </a:rPr>
              <a:t>дозволу</a:t>
            </a:r>
            <a:r>
              <a:rPr lang="ru-RU" dirty="0">
                <a:latin typeface="Times New Roman" panose="02020603050405020304" pitchFamily="18" charset="0"/>
              </a:rPr>
              <a:t> автора) в </a:t>
            </a:r>
            <a:r>
              <a:rPr lang="ru-RU" dirty="0" err="1">
                <a:latin typeface="Times New Roman" panose="02020603050405020304" pitchFamily="18" charset="0"/>
              </a:rPr>
              <a:t>мережі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Інтернет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можливе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</a:rPr>
              <a:t>дозволу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суб'єкта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авторського</a:t>
            </a:r>
            <a:r>
              <a:rPr lang="ru-RU" dirty="0">
                <a:latin typeface="Times New Roman" panose="02020603050405020304" pitchFamily="18" charset="0"/>
              </a:rPr>
              <a:t> права на </a:t>
            </a:r>
            <a:r>
              <a:rPr lang="ru-RU" dirty="0" err="1">
                <a:latin typeface="Times New Roman" panose="02020603050405020304" pitchFamily="18" charset="0"/>
              </a:rPr>
              <a:t>цей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твір</a:t>
            </a:r>
            <a:r>
              <a:rPr lang="ru-RU" dirty="0">
                <a:latin typeface="Times New Roman" panose="02020603050405020304" pitchFamily="18" charset="0"/>
              </a:rPr>
              <a:t> (за </a:t>
            </a:r>
            <a:r>
              <a:rPr lang="ru-RU" dirty="0" err="1">
                <a:latin typeface="Times New Roman" panose="02020603050405020304" pitchFamily="18" charset="0"/>
              </a:rPr>
              <a:t>винятком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відтворення</a:t>
            </a:r>
            <a:r>
              <a:rPr lang="ru-RU" dirty="0">
                <a:latin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</a:rPr>
              <a:t>некомерційних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цілях</a:t>
            </a:r>
            <a:r>
              <a:rPr lang="ru-RU" dirty="0">
                <a:latin typeface="Times New Roman" panose="02020603050405020304" pitchFamily="18" charset="0"/>
              </a:rPr>
              <a:t> (в </a:t>
            </a:r>
            <a:r>
              <a:rPr lang="ru-RU" dirty="0" err="1">
                <a:latin typeface="Times New Roman" panose="02020603050405020304" pitchFamily="18" charset="0"/>
              </a:rPr>
              <a:t>особистих</a:t>
            </a:r>
            <a:r>
              <a:rPr lang="ru-RU" dirty="0">
                <a:latin typeface="Times New Roman" panose="02020603050405020304" pitchFamily="18" charset="0"/>
              </a:rPr>
              <a:t>, у тому </a:t>
            </a:r>
            <a:r>
              <a:rPr lang="ru-RU" dirty="0" err="1">
                <a:latin typeface="Times New Roman" panose="02020603050405020304" pitchFamily="18" charset="0"/>
              </a:rPr>
              <a:t>числі</a:t>
            </a:r>
            <a:r>
              <a:rPr lang="ru-RU" dirty="0"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	Принцип </a:t>
            </a:r>
            <a:r>
              <a:rPr lang="ru-RU" dirty="0" err="1">
                <a:latin typeface="Times New Roman" panose="02020603050405020304" pitchFamily="18" charset="0"/>
              </a:rPr>
              <a:t>вичерпання</a:t>
            </a:r>
            <a:r>
              <a:rPr lang="ru-RU" dirty="0">
                <a:latin typeface="Times New Roman" panose="02020603050405020304" pitchFamily="18" charset="0"/>
              </a:rPr>
              <a:t> прав </a:t>
            </a:r>
            <a:r>
              <a:rPr lang="ru-RU" dirty="0" err="1">
                <a:latin typeface="Times New Roman" panose="02020603050405020304" pitchFamily="18" charset="0"/>
              </a:rPr>
              <a:t>стосується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оригінала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примірників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творів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правомірно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введених</a:t>
            </a:r>
            <a:r>
              <a:rPr lang="ru-RU" dirty="0">
                <a:latin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</a:rPr>
              <a:t>цивільних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обіг</a:t>
            </a:r>
            <a:r>
              <a:rPr lang="ru-RU" dirty="0">
                <a:latin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</a:rPr>
              <a:t>Розповсюдження</a:t>
            </a:r>
            <a:r>
              <a:rPr lang="ru-RU" dirty="0">
                <a:latin typeface="Times New Roman" panose="02020603050405020304" pitchFamily="18" charset="0"/>
              </a:rPr>
              <a:t> ж </a:t>
            </a:r>
            <a:r>
              <a:rPr lang="ru-RU" dirty="0" err="1">
                <a:latin typeface="Times New Roman" panose="02020603050405020304" pitchFamily="18" charset="0"/>
              </a:rPr>
              <a:t>контрафактних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примірників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творів</a:t>
            </a:r>
            <a:r>
              <a:rPr lang="ru-RU" dirty="0">
                <a:latin typeface="Times New Roman" panose="02020603050405020304" pitchFamily="18" charset="0"/>
              </a:rPr>
              <a:t> у будь-</a:t>
            </a:r>
            <a:r>
              <a:rPr lang="ru-RU" dirty="0" err="1">
                <a:latin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</a:rPr>
              <a:t>порушенням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виключних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майнових</a:t>
            </a:r>
            <a:r>
              <a:rPr lang="ru-RU" dirty="0">
                <a:latin typeface="Times New Roman" panose="02020603050405020304" pitchFamily="18" charset="0"/>
              </a:rPr>
              <a:t> прав на </a:t>
            </a:r>
            <a:r>
              <a:rPr lang="ru-RU" dirty="0" err="1">
                <a:latin typeface="Times New Roman" panose="02020603050405020304" pitchFamily="18" charset="0"/>
              </a:rPr>
              <a:t>твір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незалежно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</a:rPr>
              <a:t> того, створено </a:t>
            </a:r>
            <a:r>
              <a:rPr lang="ru-RU" dirty="0" err="1">
                <a:latin typeface="Times New Roman" panose="02020603050405020304" pitchFamily="18" charset="0"/>
              </a:rPr>
              <a:t>цей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примірник</a:t>
            </a:r>
            <a:r>
              <a:rPr lang="ru-RU" dirty="0">
                <a:latin typeface="Times New Roman" panose="02020603050405020304" pitchFamily="18" charset="0"/>
              </a:rPr>
              <a:t> самим </a:t>
            </a:r>
            <a:r>
              <a:rPr lang="ru-RU" dirty="0" err="1">
                <a:latin typeface="Times New Roman" panose="02020603050405020304" pitchFamily="18" charset="0"/>
              </a:rPr>
              <a:t>порушником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придбано</a:t>
            </a:r>
            <a:r>
              <a:rPr lang="ru-RU" dirty="0">
                <a:latin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</a:rPr>
              <a:t>третіх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</a:rPr>
              <a:t> (для </a:t>
            </a:r>
            <a:r>
              <a:rPr lang="ru-RU" dirty="0" err="1">
                <a:latin typeface="Times New Roman" panose="02020603050405020304" pitchFamily="18" charset="0"/>
              </a:rPr>
              <a:t>подальшого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</a:rPr>
              <a:t>комерційних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цілях</a:t>
            </a:r>
            <a:r>
              <a:rPr lang="ru-RU" dirty="0">
                <a:latin typeface="Times New Roman" panose="02020603050405020304" pitchFamily="18" charset="0"/>
              </a:rPr>
              <a:t>).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32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489" y="300251"/>
            <a:ext cx="1042688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42.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Відтворення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твору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виготовлення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одного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кількох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примірників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твору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частини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будь-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якій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матеріальній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формі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комерційною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метою, не є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порушенням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виключних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майнових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 на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твір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тому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випадку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коли у момент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виготовлення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такого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примірника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примірників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частини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сам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твір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використовується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правомірно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як-от з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дозволу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суб'єкта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майнових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 на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твір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випадках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передбачених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законом.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Відтак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порушенням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виключних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майнових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 на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твір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є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виготовлення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одного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кількох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примірників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здійснене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контрафактного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примірника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неправомірного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доведення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загального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відома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(в тому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числі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неправомірному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розміщенні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Інтернет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Допустимим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є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відтворення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без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згоди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автора (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іншого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суб'єкта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майнових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 на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твір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),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здійснюване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фізичною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особою і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особистих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цілях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змістом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статті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25 </a:t>
            </a:r>
            <a:r>
              <a:rPr lang="ru-RU" sz="2000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Закону </a:t>
            </a:r>
            <a:r>
              <a:rPr lang="ru-RU" sz="2000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України</a:t>
            </a:r>
            <a:r>
              <a:rPr lang="ru-RU" sz="2000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 "Про </a:t>
            </a:r>
            <a:r>
              <a:rPr lang="ru-RU" sz="2000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авторське</a:t>
            </a:r>
            <a:r>
              <a:rPr lang="ru-RU" sz="2000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 право і </a:t>
            </a:r>
            <a:r>
              <a:rPr lang="ru-RU" sz="2000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суміжні</a:t>
            </a:r>
            <a:r>
              <a:rPr lang="ru-RU" sz="2000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 права"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розуміти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некомерційне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відповідного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примірника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задоволення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власних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потреб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потреб кола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сім'ї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цієї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особи (яке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визначається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судом з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урахуванням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конкретних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обставин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справа,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розглядається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</a:rPr>
              <a:t>Відповідно</a:t>
            </a:r>
            <a:r>
              <a:rPr lang="ru-RU" sz="2000" dirty="0" smtClean="0">
                <a:latin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</a:rPr>
              <a:t>абз</a:t>
            </a:r>
            <a:r>
              <a:rPr lang="ru-RU" sz="2000" dirty="0" smtClean="0">
                <a:latin typeface="Times New Roman" panose="02020603050405020304" pitchFamily="18" charset="0"/>
              </a:rPr>
              <a:t>. 3 п. 46 «</a:t>
            </a:r>
            <a:r>
              <a:rPr lang="ru-RU" sz="2000" dirty="0" err="1" smtClean="0">
                <a:latin typeface="Times New Roman" panose="02020603050405020304" pitchFamily="18" charset="0"/>
              </a:rPr>
              <a:t>Розміщення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творів</a:t>
            </a:r>
            <a:r>
              <a:rPr lang="ru-RU" sz="2000" dirty="0"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</a:rPr>
              <a:t>мережі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Інтернет</a:t>
            </a:r>
            <a:r>
              <a:rPr lang="ru-RU" sz="2000" dirty="0"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</a:rPr>
              <a:t>вигляді</a:t>
            </a:r>
            <a:r>
              <a:rPr lang="ru-RU" sz="2000" dirty="0">
                <a:latin typeface="Times New Roman" panose="02020603050405020304" pitchFamily="18" charset="0"/>
              </a:rPr>
              <a:t>, доступному для </a:t>
            </a:r>
            <a:r>
              <a:rPr lang="ru-RU" sz="2000" dirty="0" err="1">
                <a:latin typeface="Times New Roman" panose="02020603050405020304" pitchFamily="18" charset="0"/>
              </a:rPr>
              <a:t>публічного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</a:rPr>
              <a:t>, є </a:t>
            </a:r>
            <a:r>
              <a:rPr lang="ru-RU" sz="2000" dirty="0" err="1">
                <a:latin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відтворенням</a:t>
            </a:r>
            <a:r>
              <a:rPr lang="ru-RU" sz="2000" dirty="0"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</a:rPr>
              <a:t>розумінні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статті</a:t>
            </a:r>
            <a:r>
              <a:rPr lang="ru-RU" sz="2000" dirty="0">
                <a:latin typeface="Times New Roman" panose="02020603050405020304" pitchFamily="18" charset="0"/>
              </a:rPr>
              <a:t> 1 </a:t>
            </a:r>
            <a:r>
              <a:rPr lang="ru-RU" sz="2000" u="sng" dirty="0">
                <a:latin typeface="Times New Roman" panose="02020603050405020304" pitchFamily="18" charset="0"/>
                <a:hlinkClick r:id="rId2"/>
              </a:rPr>
              <a:t>Закону </a:t>
            </a:r>
            <a:r>
              <a:rPr lang="ru-RU" sz="2000" u="sng" dirty="0" err="1">
                <a:latin typeface="Times New Roman" panose="02020603050405020304" pitchFamily="18" charset="0"/>
                <a:hlinkClick r:id="rId2"/>
              </a:rPr>
              <a:t>України</a:t>
            </a:r>
            <a:r>
              <a:rPr lang="ru-RU" sz="2000" u="sng" dirty="0">
                <a:latin typeface="Times New Roman" panose="02020603050405020304" pitchFamily="18" charset="0"/>
                <a:hlinkClick r:id="rId2"/>
              </a:rPr>
              <a:t> "Про </a:t>
            </a:r>
            <a:r>
              <a:rPr lang="ru-RU" sz="2000" u="sng" dirty="0" err="1">
                <a:latin typeface="Times New Roman" panose="02020603050405020304" pitchFamily="18" charset="0"/>
                <a:hlinkClick r:id="rId2"/>
              </a:rPr>
              <a:t>авторське</a:t>
            </a:r>
            <a:r>
              <a:rPr lang="ru-RU" sz="2000" u="sng" dirty="0">
                <a:latin typeface="Times New Roman" panose="02020603050405020304" pitchFamily="18" charset="0"/>
                <a:hlinkClick r:id="rId2"/>
              </a:rPr>
              <a:t> право і </a:t>
            </a:r>
            <a:r>
              <a:rPr lang="ru-RU" sz="2000" u="sng" dirty="0" err="1">
                <a:latin typeface="Times New Roman" panose="02020603050405020304" pitchFamily="18" charset="0"/>
                <a:hlinkClick r:id="rId2"/>
              </a:rPr>
              <a:t>суміжні</a:t>
            </a:r>
            <a:r>
              <a:rPr lang="ru-RU" sz="2000" u="sng" dirty="0">
                <a:latin typeface="Times New Roman" panose="02020603050405020304" pitchFamily="18" charset="0"/>
                <a:hlinkClick r:id="rId2"/>
              </a:rPr>
              <a:t> права"</a:t>
            </a:r>
            <a:r>
              <a:rPr lang="ru-RU" sz="2000" dirty="0">
                <a:latin typeface="Times New Roman" panose="02020603050405020304" pitchFamily="18" charset="0"/>
              </a:rPr>
              <a:t>, і тому на </a:t>
            </a:r>
            <a:r>
              <a:rPr lang="ru-RU" sz="2000" dirty="0" err="1">
                <a:latin typeface="Times New Roman" panose="02020603050405020304" pitchFamily="18" charset="0"/>
              </a:rPr>
              <a:t>таке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розміщення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творів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поширюється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дія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статті</a:t>
            </a:r>
            <a:r>
              <a:rPr lang="ru-RU" sz="2000" dirty="0">
                <a:latin typeface="Times New Roman" panose="02020603050405020304" pitchFamily="18" charset="0"/>
              </a:rPr>
              <a:t> 15 </a:t>
            </a:r>
            <a:r>
              <a:rPr lang="ru-RU" sz="2000" dirty="0" err="1">
                <a:latin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</a:rPr>
              <a:t> Закону. </a:t>
            </a:r>
            <a:r>
              <a:rPr lang="ru-RU" sz="2000" dirty="0" err="1">
                <a:latin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</a:rPr>
              <a:t>зв'язку</a:t>
            </a:r>
            <a:r>
              <a:rPr lang="ru-RU" sz="2000" dirty="0">
                <a:latin typeface="Times New Roman" panose="02020603050405020304" pitchFamily="18" charset="0"/>
              </a:rPr>
              <a:t> з таким </a:t>
            </a:r>
            <a:r>
              <a:rPr lang="ru-RU" sz="2000" dirty="0" err="1">
                <a:latin typeface="Times New Roman" panose="02020603050405020304" pitchFamily="18" charset="0"/>
              </a:rPr>
              <a:t>розміщенням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порушуються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майнові</a:t>
            </a:r>
            <a:r>
              <a:rPr lang="ru-RU" sz="2000" dirty="0">
                <a:latin typeface="Times New Roman" panose="02020603050405020304" pitchFamily="18" charset="0"/>
              </a:rPr>
              <a:t> права </a:t>
            </a:r>
            <a:r>
              <a:rPr lang="ru-RU" sz="2000" dirty="0" err="1">
                <a:latin typeface="Times New Roman" panose="02020603050405020304" pitchFamily="18" charset="0"/>
              </a:rPr>
              <a:t>суб'єкта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авторського</a:t>
            </a:r>
            <a:r>
              <a:rPr lang="ru-RU" sz="2000" dirty="0">
                <a:latin typeface="Times New Roman" panose="02020603050405020304" pitchFamily="18" charset="0"/>
              </a:rPr>
              <a:t> права, </a:t>
            </a:r>
            <a:r>
              <a:rPr lang="ru-RU" sz="2000" dirty="0" err="1">
                <a:latin typeface="Times New Roman" panose="02020603050405020304" pitchFamily="18" charset="0"/>
              </a:rPr>
              <a:t>визначені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статтею</a:t>
            </a:r>
            <a:r>
              <a:rPr lang="ru-RU" sz="2000" dirty="0">
                <a:latin typeface="Times New Roman" panose="02020603050405020304" pitchFamily="18" charset="0"/>
              </a:rPr>
              <a:t> 15 названого Закону, то </a:t>
            </a:r>
            <a:r>
              <a:rPr lang="ru-RU" sz="2000" dirty="0" err="1">
                <a:latin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дає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підстави</a:t>
            </a:r>
            <a:r>
              <a:rPr lang="ru-RU" sz="2000" dirty="0">
                <a:latin typeface="Times New Roman" panose="02020603050405020304" pitchFamily="18" charset="0"/>
              </a:rPr>
              <a:t> для судового </a:t>
            </a:r>
            <a:r>
              <a:rPr lang="ru-RU" sz="2000" dirty="0" err="1">
                <a:latin typeface="Times New Roman" panose="02020603050405020304" pitchFamily="18" charset="0"/>
              </a:rPr>
              <a:t>захисту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авторського</a:t>
            </a:r>
            <a:r>
              <a:rPr lang="ru-RU" sz="2000" dirty="0">
                <a:latin typeface="Times New Roman" panose="02020603050405020304" pitchFamily="18" charset="0"/>
              </a:rPr>
              <a:t> права (пункт "а" </a:t>
            </a:r>
            <a:r>
              <a:rPr lang="ru-RU" sz="2000" dirty="0" err="1">
                <a:latin typeface="Times New Roman" panose="02020603050405020304" pitchFamily="18" charset="0"/>
              </a:rPr>
              <a:t>статті</a:t>
            </a:r>
            <a:r>
              <a:rPr lang="ru-RU" sz="2000" dirty="0">
                <a:latin typeface="Times New Roman" panose="02020603050405020304" pitchFamily="18" charset="0"/>
              </a:rPr>
              <a:t> 50 Закону </a:t>
            </a:r>
            <a:r>
              <a:rPr lang="ru-RU" sz="2000" dirty="0" err="1">
                <a:latin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</a:rPr>
              <a:t> "Про </a:t>
            </a:r>
            <a:r>
              <a:rPr lang="ru-RU" sz="2000" dirty="0" err="1">
                <a:latin typeface="Times New Roman" panose="02020603050405020304" pitchFamily="18" charset="0"/>
              </a:rPr>
              <a:t>авторське</a:t>
            </a:r>
            <a:r>
              <a:rPr lang="ru-RU" sz="2000" dirty="0">
                <a:latin typeface="Times New Roman" panose="02020603050405020304" pitchFamily="18" charset="0"/>
              </a:rPr>
              <a:t> право і </a:t>
            </a:r>
            <a:r>
              <a:rPr lang="ru-RU" sz="2000" dirty="0" err="1">
                <a:latin typeface="Times New Roman" panose="02020603050405020304" pitchFamily="18" charset="0"/>
              </a:rPr>
              <a:t>суміжні</a:t>
            </a:r>
            <a:r>
              <a:rPr lang="ru-RU" sz="2000" dirty="0">
                <a:latin typeface="Times New Roman" panose="02020603050405020304" pitchFamily="18" charset="0"/>
              </a:rPr>
              <a:t> права").</a:t>
            </a:r>
            <a:endParaRPr lang="ru-RU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6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432" y="352527"/>
            <a:ext cx="973085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Окрім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зазначеного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запис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твору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об'єкта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суміжних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 у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пам'ять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комп'ютера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є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використанням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ініціативи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особи, яка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здійснює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запис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необмежене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коло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осіб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одержує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доступ до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об'єкта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авторських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суміжних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прав.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порушуються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1200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Закону </a:t>
            </a:r>
            <a:r>
              <a:rPr lang="ru-RU" sz="1200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України</a:t>
            </a:r>
            <a:r>
              <a:rPr lang="ru-RU" sz="1200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 "Про </a:t>
            </a:r>
            <a:r>
              <a:rPr lang="ru-RU" sz="1200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авторське</a:t>
            </a:r>
            <a:r>
              <a:rPr lang="ru-RU" sz="1200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 право і </a:t>
            </a:r>
            <a:r>
              <a:rPr lang="ru-RU" sz="1200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суміжні</a:t>
            </a:r>
            <a:r>
              <a:rPr lang="ru-RU" sz="1200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 права"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то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створені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одержані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результаті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такого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примірники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творів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є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контрафактними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Особи,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вчинили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дії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зокрема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власники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сайту, на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якому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розміщено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твори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об'єкти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суміжних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 без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дозволів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згідно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названим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Законом),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визнаються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порушниками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авторського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права та/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суміжних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прав.</a:t>
            </a:r>
          </a:p>
          <a:p>
            <a:pPr algn="just"/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Сам по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собі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факт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розміщення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сайті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відповідача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твору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об'єкта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суміжних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тотожного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об'єктові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інтелектуальної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власності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майнові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права на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належать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позивачу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свідчать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факт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порушення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таких прав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відповідачем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останнім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подано суду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доказів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підтвердження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правомірності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розміщення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ним на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своєму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сайті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спірного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об'єкта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інтелектуальної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власності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Відтворення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такого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об'єкта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іншого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сайту без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підтвердження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правомірності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об'єкта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інтелектуальної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власності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підставою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звільнення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відповідача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відповідальності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У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вирішенні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спорів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суд повинен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встановити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перебуває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веб-сайт та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розміщена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ньому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розпорядженні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особи,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якій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пред'явлено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позовні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підтверджується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факт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порушення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нею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авторського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права та/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суміжних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прав.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Дані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власника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веб-сайту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витребувані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положень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пункту 4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статті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65,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статті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38 </a:t>
            </a:r>
            <a:r>
              <a:rPr lang="ru-RU" sz="1200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3"/>
              </a:rPr>
              <a:t>ГПК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у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адміністратора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реєстрації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обліку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доменних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імен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 адрес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українського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сегменту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Інтернет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Неправомірне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комп'ютерних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програм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пам'яті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комп'ютера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іншого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електронного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пристрою є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порушенням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майнового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авторського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права.</a:t>
            </a:r>
            <a:endParaRPr lang="ru-RU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566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967" y="436728"/>
            <a:ext cx="9908274" cy="6059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Веб-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сторінки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огляду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положення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частини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першої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статті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5 </a:t>
            </a:r>
            <a:r>
              <a:rPr lang="ru-RU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Закону </a:t>
            </a:r>
            <a:r>
              <a:rPr lang="ru-RU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України</a:t>
            </a:r>
            <a:r>
              <a:rPr lang="ru-RU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 "Про </a:t>
            </a:r>
            <a:r>
              <a:rPr lang="ru-RU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електронні</a:t>
            </a:r>
            <a:r>
              <a:rPr lang="ru-RU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 </a:t>
            </a:r>
            <a:r>
              <a:rPr lang="ru-RU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документи</a:t>
            </a:r>
            <a:r>
              <a:rPr lang="ru-RU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 та </a:t>
            </a:r>
            <a:r>
              <a:rPr lang="ru-RU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електронний</a:t>
            </a:r>
            <a:r>
              <a:rPr lang="ru-RU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 </a:t>
            </a:r>
            <a:r>
              <a:rPr lang="ru-RU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документообіг</a:t>
            </a:r>
            <a:r>
              <a:rPr lang="ru-RU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2"/>
              </a:rPr>
              <a:t>"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є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електронними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документами,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доставлені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суд;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однак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вони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містити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відомості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обставини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значення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вони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виступають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об'єктами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авторського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суміжних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прав).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Відтак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урахуванням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частини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першої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статті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32,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частини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першої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статті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36 та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припису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частини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першої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статті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39 </a:t>
            </a:r>
            <a:r>
              <a:rPr lang="ru-RU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3"/>
              </a:rPr>
              <a:t>ГПК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суд з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урахуванням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конкретних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обставин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позбавлений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права провести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огляд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дослідження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доказів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місці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знаходження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фіксацією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процесуальних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дій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протоколі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повинен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відповідати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вимогам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статті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81</a:t>
            </a:r>
            <a:r>
              <a:rPr lang="ru-RU" b="1" i="0" u="none" strike="noStrike" baseline="30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-1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ГПК.</a:t>
            </a:r>
          </a:p>
          <a:p>
            <a:pPr algn="just"/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Як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засіб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доказування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використаний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відео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аудіозапис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дослідження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будь-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якою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заінтересованою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особою сайта,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стосовно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є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відомості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порушенням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авторських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суміжних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прав;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такий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запис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здійснений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електронному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іншому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носії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жорсткому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диску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комп'ютера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дискеті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диску для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лазерних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систем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зчитування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іншому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носії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інформації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подається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суду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зазначенням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того, коли, ким і за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умов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цей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запис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здійснено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речовим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доказом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Письмовими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доказами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довідки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отримані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провайдерів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мережевих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пошукових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служб.</a:t>
            </a:r>
          </a:p>
          <a:p>
            <a:pPr algn="just"/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Роздруківки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Інтернет-сторінок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web-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сторінок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самі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собі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доказом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Але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документи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видані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засвідчені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закладом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спеціально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уповноваженою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особою в межах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компетенції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встановленою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формою і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скріплені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офіційною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печаткою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території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однієї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держав-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учасниць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Співдружності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Незалежних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Держав, то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згідно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статтею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6 </a:t>
            </a:r>
            <a:r>
              <a:rPr lang="ru-RU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4"/>
              </a:rPr>
              <a:t>Угоди про порядок </a:t>
            </a:r>
            <a:r>
              <a:rPr lang="ru-RU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4"/>
              </a:rPr>
              <a:t>вирішення</a:t>
            </a:r>
            <a:r>
              <a:rPr lang="ru-RU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4"/>
              </a:rPr>
              <a:t> </a:t>
            </a:r>
            <a:r>
              <a:rPr lang="ru-RU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4"/>
              </a:rPr>
              <a:t>спорів</a:t>
            </a:r>
            <a:r>
              <a:rPr lang="ru-RU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4"/>
              </a:rPr>
              <a:t>, </a:t>
            </a:r>
            <a:r>
              <a:rPr lang="ru-RU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4"/>
              </a:rPr>
              <a:t>пов'язаних</a:t>
            </a:r>
            <a:r>
              <a:rPr lang="ru-RU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4"/>
              </a:rPr>
              <a:t> </a:t>
            </a:r>
            <a:r>
              <a:rPr lang="ru-RU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4"/>
              </a:rPr>
              <a:t>із</a:t>
            </a:r>
            <a:r>
              <a:rPr lang="ru-RU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4"/>
              </a:rPr>
              <a:t> </a:t>
            </a:r>
            <a:r>
              <a:rPr lang="ru-RU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4"/>
              </a:rPr>
              <a:t>здійсненням</a:t>
            </a:r>
            <a:r>
              <a:rPr lang="ru-RU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4"/>
              </a:rPr>
              <a:t> </a:t>
            </a:r>
            <a:r>
              <a:rPr lang="ru-RU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4"/>
              </a:rPr>
              <a:t>господарської</a:t>
            </a:r>
            <a:r>
              <a:rPr lang="ru-RU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4"/>
              </a:rPr>
              <a:t> </a:t>
            </a:r>
            <a:r>
              <a:rPr lang="ru-RU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4"/>
              </a:rPr>
              <a:t>діяльності</a:t>
            </a:r>
            <a:r>
              <a:rPr lang="ru-RU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4"/>
              </a:rPr>
              <a:t> </a:t>
            </a:r>
            <a:r>
              <a:rPr lang="ru-RU" b="0" i="0" u="sng" dirty="0" err="1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4"/>
              </a:rPr>
              <a:t>від</a:t>
            </a:r>
            <a:r>
              <a:rPr lang="ru-RU" b="0" i="0" u="sng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hlinkClick r:id="rId4"/>
              </a:rPr>
              <a:t> 20.03.1992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вони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території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доказову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силу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офіційних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документів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48857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242</TotalTime>
  <Words>1350</Words>
  <Application>Microsoft Office PowerPoint</Application>
  <PresentationFormat>Широкоэкранный</PresentationFormat>
  <Paragraphs>106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Trebuchet MS</vt:lpstr>
      <vt:lpstr>Wingdings 3</vt:lpstr>
      <vt:lpstr>Грань</vt:lpstr>
      <vt:lpstr>ОХОРОНА АВТОРСЬКИХ І СУМІЖНИХ ПРАВ У ЦИФРОВОМУ СЕРЕДОВИЩІ </vt:lpstr>
      <vt:lpstr>ПЛАН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Olha</dc:creator>
  <cp:lastModifiedBy>Olha</cp:lastModifiedBy>
  <cp:revision>29</cp:revision>
  <dcterms:created xsi:type="dcterms:W3CDTF">2020-10-18T07:30:20Z</dcterms:created>
  <dcterms:modified xsi:type="dcterms:W3CDTF">2020-10-20T13:20:29Z</dcterms:modified>
</cp:coreProperties>
</file>