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8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8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8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635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86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14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40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94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40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69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64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7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7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7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6788" y="1255595"/>
            <a:ext cx="8059352" cy="3302758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КОМП’ЮТЕРНА ПРОГРАМА ЯК ОБ’ЄКТ ПРАВОВОЇ ОХОРОНИ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4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9204" y="4787812"/>
            <a:ext cx="7766936" cy="1096899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Виконала: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к.ю.н</a:t>
            </a:r>
            <a:r>
              <a:rPr lang="uk-UA" dirty="0" smtClean="0">
                <a:solidFill>
                  <a:schemeClr val="tx1"/>
                </a:solidFill>
              </a:rPr>
              <a:t>., </a:t>
            </a:r>
            <a:r>
              <a:rPr lang="uk-UA" dirty="0" err="1" smtClean="0">
                <a:solidFill>
                  <a:schemeClr val="tx1"/>
                </a:solidFill>
              </a:rPr>
              <a:t>Губанова</a:t>
            </a:r>
            <a:r>
              <a:rPr lang="uk-UA" dirty="0" smtClean="0">
                <a:solidFill>
                  <a:schemeClr val="tx1"/>
                </a:solidFill>
              </a:rPr>
              <a:t> О.В.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5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922" y="609600"/>
            <a:ext cx="8496080" cy="768824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ПЛАН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4" y="1378424"/>
            <a:ext cx="8864568" cy="4662939"/>
          </a:xfrm>
        </p:spPr>
        <p:txBody>
          <a:bodyPr/>
          <a:lstStyle/>
          <a:p>
            <a:endParaRPr lang="ru-RU" dirty="0"/>
          </a:p>
          <a:p>
            <a:pPr lvl="0" algn="just"/>
            <a:r>
              <a:rPr lang="uk-UA" sz="2800" b="1" dirty="0" smtClean="0">
                <a:latin typeface="Times New Roman" panose="02020603050405020304" pitchFamily="18" charset="0"/>
              </a:rPr>
              <a:t>1.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Міжнародно-правовий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досвід охорони комп’ютерних програм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0"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2. Національний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досвід правового захисту комп’ютерних програм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0"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3. Проблеми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і перспективи  правового захисту комп’ютерних програм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0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6" y="341194"/>
            <a:ext cx="98536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uk-UA" sz="2000" b="1" u="sng" dirty="0" smtClean="0">
                <a:latin typeface="Times New Roman" panose="02020603050405020304" pitchFamily="18" charset="0"/>
              </a:rPr>
              <a:t>Міжнародні </a:t>
            </a:r>
            <a:r>
              <a:rPr lang="uk-UA" sz="2000" b="1" u="sng" dirty="0">
                <a:latin typeface="Times New Roman" panose="02020603050405020304" pitchFamily="18" charset="0"/>
              </a:rPr>
              <a:t>акти </a:t>
            </a:r>
            <a:r>
              <a:rPr lang="uk-UA" sz="2000" b="1" u="sng" dirty="0" smtClean="0">
                <a:latin typeface="Times New Roman" panose="02020603050405020304" pitchFamily="18" charset="0"/>
              </a:rPr>
              <a:t>в сфері охорони </a:t>
            </a:r>
            <a:r>
              <a:rPr lang="uk-UA" sz="2000" b="1" u="sng" dirty="0" err="1" smtClean="0">
                <a:latin typeface="Times New Roman" panose="02020603050405020304" pitchFamily="18" charset="0"/>
              </a:rPr>
              <a:t>комп</a:t>
            </a:r>
            <a:r>
              <a:rPr lang="en-US" sz="2000" b="1" u="sng" dirty="0" smtClean="0">
                <a:latin typeface="Times New Roman" panose="02020603050405020304" pitchFamily="18" charset="0"/>
              </a:rPr>
              <a:t>’</a:t>
            </a:r>
            <a:r>
              <a:rPr lang="uk-UA" sz="2000" b="1" u="sng" dirty="0" err="1" smtClean="0">
                <a:latin typeface="Times New Roman" panose="02020603050405020304" pitchFamily="18" charset="0"/>
              </a:rPr>
              <a:t>ютерних</a:t>
            </a:r>
            <a:r>
              <a:rPr lang="uk-UA" sz="2000" b="1" u="sng" dirty="0" smtClean="0">
                <a:latin typeface="Times New Roman" panose="02020603050405020304" pitchFamily="18" charset="0"/>
              </a:rPr>
              <a:t> програм:</a:t>
            </a:r>
            <a:endParaRPr lang="en-US" sz="2000" b="1" u="sng" dirty="0" smtClean="0">
              <a:latin typeface="Times New Roman" panose="02020603050405020304" pitchFamily="18" charset="0"/>
            </a:endParaRPr>
          </a:p>
          <a:p>
            <a:pPr algn="just"/>
            <a:endParaRPr lang="uk-UA" sz="2000" b="1" u="sng" dirty="0" smtClean="0">
              <a:latin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</a:rPr>
              <a:t>Бернська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конвенція</a:t>
            </a:r>
            <a:r>
              <a:rPr lang="ru-RU" sz="2000" dirty="0">
                <a:latin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</a:rPr>
              <a:t>охорону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</a:rPr>
              <a:t>художніх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творів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</a:rPr>
              <a:t> 24.07.1971 року;</a:t>
            </a:r>
          </a:p>
          <a:p>
            <a:pPr marL="342900" indent="-342900" algn="just">
              <a:buFontTx/>
              <a:buChar char="-"/>
            </a:pPr>
            <a:r>
              <a:rPr lang="ru-RU" sz="2000" dirty="0" err="1">
                <a:latin typeface="Times New Roman" panose="02020603050405020304" pitchFamily="18" charset="0"/>
              </a:rPr>
              <a:t>Договір</a:t>
            </a:r>
            <a:r>
              <a:rPr lang="ru-RU" sz="2000" dirty="0">
                <a:latin typeface="Times New Roman" panose="02020603050405020304" pitchFamily="18" charset="0"/>
              </a:rPr>
              <a:t> ВОІВ про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авторське</a:t>
            </a:r>
            <a:r>
              <a:rPr lang="ru-RU" sz="2000" dirty="0">
                <a:latin typeface="Times New Roman" panose="02020603050405020304" pitchFamily="18" charset="0"/>
              </a:rPr>
              <a:t> право </a:t>
            </a:r>
            <a:r>
              <a:rPr lang="ru-RU" sz="2000" dirty="0" err="1"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</a:rPr>
              <a:t> 20.112.1996 </a:t>
            </a:r>
            <a:r>
              <a:rPr lang="ru-RU" sz="2000" dirty="0" smtClean="0">
                <a:latin typeface="Times New Roman" panose="02020603050405020304" pitchFamily="18" charset="0"/>
              </a:rPr>
              <a:t>року; 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- </a:t>
            </a:r>
            <a:r>
              <a:rPr lang="en-US" sz="2000" dirty="0" smtClean="0">
                <a:latin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</a:rPr>
              <a:t>Директива </a:t>
            </a:r>
            <a:r>
              <a:rPr lang="ru-RU" sz="2000" dirty="0">
                <a:latin typeface="Times New Roman" panose="02020603050405020304" pitchFamily="18" charset="0"/>
              </a:rPr>
              <a:t>Ради ЄС про </a:t>
            </a:r>
            <a:r>
              <a:rPr lang="ru-RU" sz="2000" dirty="0" err="1">
                <a:latin typeface="Times New Roman" panose="02020603050405020304" pitchFamily="18" charset="0"/>
              </a:rPr>
              <a:t>правову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охорону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комп’ютерних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</a:t>
            </a:r>
            <a:r>
              <a:rPr lang="ru-RU" sz="2000" dirty="0">
                <a:latin typeface="Times New Roman" panose="02020603050405020304" pitchFamily="18" charset="0"/>
              </a:rPr>
              <a:t> № 91/250/ЄЕС) </a:t>
            </a:r>
            <a:r>
              <a:rPr lang="ru-RU" sz="2000" dirty="0" err="1"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</a:rPr>
              <a:t> 14 </a:t>
            </a:r>
            <a:r>
              <a:rPr lang="ru-RU" sz="2000" dirty="0" err="1">
                <a:latin typeface="Times New Roman" panose="02020603050405020304" pitchFamily="18" charset="0"/>
              </a:rPr>
              <a:t>травня</a:t>
            </a:r>
            <a:r>
              <a:rPr lang="ru-RU" sz="2000" dirty="0">
                <a:latin typeface="Times New Roman" panose="02020603050405020304" pitchFamily="18" charset="0"/>
              </a:rPr>
              <a:t> 1991 року.</a:t>
            </a:r>
            <a:endParaRPr lang="uk-UA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</a:t>
            </a:r>
            <a:r>
              <a:rPr lang="ru-RU" sz="2000" dirty="0" err="1">
                <a:latin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</a:rPr>
              <a:t> до ст. 4 Договору ВОІВ про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авторське</a:t>
            </a:r>
            <a:r>
              <a:rPr lang="ru-RU" sz="2000" dirty="0">
                <a:latin typeface="Times New Roman" panose="02020603050405020304" pitchFamily="18" charset="0"/>
              </a:rPr>
              <a:t> право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охороняються</a:t>
            </a:r>
            <a:r>
              <a:rPr lang="ru-RU" sz="2000" dirty="0">
                <a:latin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</a:rPr>
              <a:t>літературні</a:t>
            </a:r>
            <a:r>
              <a:rPr lang="ru-RU" sz="2000" dirty="0">
                <a:latin typeface="Times New Roman" panose="02020603050405020304" pitchFamily="18" charset="0"/>
              </a:rPr>
              <a:t> твори у </a:t>
            </a:r>
            <a:r>
              <a:rPr lang="ru-RU" sz="2000" dirty="0" err="1">
                <a:latin typeface="Times New Roman" panose="02020603050405020304" pitchFamily="18" charset="0"/>
              </a:rPr>
              <a:t>розумінні</a:t>
            </a:r>
            <a:r>
              <a:rPr lang="ru-RU" sz="2000" dirty="0">
                <a:latin typeface="Times New Roman" panose="02020603050405020304" pitchFamily="18" charset="0"/>
              </a:rPr>
              <a:t> ст. 2 </a:t>
            </a:r>
            <a:r>
              <a:rPr lang="ru-RU" sz="2000" dirty="0" err="1">
                <a:latin typeface="Times New Roman" panose="02020603050405020304" pitchFamily="18" charset="0"/>
              </a:rPr>
              <a:t>Бернської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конвенції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незалежно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</a:rPr>
              <a:t> способу </a:t>
            </a:r>
            <a:r>
              <a:rPr lang="ru-RU" sz="2000" dirty="0" err="1"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вираження</a:t>
            </a:r>
            <a:r>
              <a:rPr lang="ru-RU" sz="2000" dirty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</a:rPr>
              <a:t>Директиві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зазначено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охороняються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авторським</a:t>
            </a:r>
            <a:r>
              <a:rPr lang="ru-RU" sz="2000" dirty="0">
                <a:latin typeface="Times New Roman" panose="02020603050405020304" pitchFamily="18" charset="0"/>
              </a:rPr>
              <a:t> правом так як </a:t>
            </a:r>
            <a:r>
              <a:rPr lang="ru-RU" sz="2000" dirty="0" err="1">
                <a:latin typeface="Times New Roman" panose="02020603050405020304" pitchFamily="18" charset="0"/>
              </a:rPr>
              <a:t>літературні</a:t>
            </a:r>
            <a:r>
              <a:rPr lang="ru-RU" sz="2000" dirty="0">
                <a:latin typeface="Times New Roman" panose="02020603050405020304" pitchFamily="18" charset="0"/>
              </a:rPr>
              <a:t> твори у </a:t>
            </a:r>
            <a:r>
              <a:rPr lang="ru-RU" sz="2000" dirty="0" err="1">
                <a:latin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</a:rPr>
              <a:t> ст. 2 </a:t>
            </a:r>
            <a:r>
              <a:rPr lang="ru-RU" sz="2000" dirty="0" err="1">
                <a:latin typeface="Times New Roman" panose="02020603050405020304" pitchFamily="18" charset="0"/>
              </a:rPr>
              <a:t>Бернської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конвенції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</a:rPr>
              <a:t>Охорона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поширюється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виражені</a:t>
            </a:r>
            <a:r>
              <a:rPr lang="ru-RU" sz="2000" dirty="0">
                <a:latin typeface="Times New Roman" panose="02020603050405020304" pitchFamily="18" charset="0"/>
              </a:rPr>
              <a:t> у будь-</a:t>
            </a:r>
            <a:r>
              <a:rPr lang="ru-RU" sz="2000" dirty="0" err="1">
                <a:latin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</a:rPr>
              <a:t>. Не </a:t>
            </a:r>
            <a:r>
              <a:rPr lang="ru-RU" sz="2000" dirty="0" err="1">
                <a:latin typeface="Times New Roman" panose="02020603050405020304" pitchFamily="18" charset="0"/>
              </a:rPr>
              <a:t>підлягають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правовій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охороні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ідеї</a:t>
            </a:r>
            <a:r>
              <a:rPr lang="ru-RU" sz="2000" dirty="0"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</a:rPr>
              <a:t>принципи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</a:rPr>
              <a:t> лежать в </a:t>
            </a:r>
            <a:r>
              <a:rPr lang="ru-RU" sz="2000" dirty="0" err="1">
                <a:latin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елемента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до ст. 2 </a:t>
            </a:r>
            <a:r>
              <a:rPr lang="ru-RU" sz="2000" dirty="0" err="1">
                <a:latin typeface="Times New Roman" panose="02020603050405020304" pitchFamily="18" charset="0"/>
              </a:rPr>
              <a:t>Директиви</a:t>
            </a:r>
            <a:r>
              <a:rPr lang="ru-RU" sz="2000" dirty="0">
                <a:latin typeface="Times New Roman" panose="02020603050405020304" pitchFamily="18" charset="0"/>
              </a:rPr>
              <a:t> автором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</a:rPr>
              <a:t>фізична</a:t>
            </a:r>
            <a:r>
              <a:rPr lang="ru-RU" sz="2000" dirty="0">
                <a:latin typeface="Times New Roman" panose="02020603050405020304" pitchFamily="18" charset="0"/>
              </a:rPr>
              <a:t> особа </a:t>
            </a:r>
            <a:r>
              <a:rPr lang="ru-RU" sz="2000" dirty="0" err="1"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група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</a:rPr>
              <a:t> створили </a:t>
            </a:r>
            <a:r>
              <a:rPr lang="ru-RU" sz="2000" dirty="0" err="1">
                <a:latin typeface="Times New Roman" panose="02020603050405020304" pitchFamily="18" charset="0"/>
              </a:rPr>
              <a:t>програму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</a:rPr>
              <a:t> створена </a:t>
            </a:r>
            <a:r>
              <a:rPr lang="ru-RU" sz="2000" dirty="0" err="1">
                <a:latin typeface="Times New Roman" panose="02020603050405020304" pitchFamily="18" charset="0"/>
              </a:rPr>
              <a:t>групою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</a:rPr>
              <a:t>, то </a:t>
            </a:r>
            <a:r>
              <a:rPr lang="ru-RU" sz="2000" dirty="0" err="1">
                <a:latin typeface="Times New Roman" panose="02020603050405020304" pitchFamily="18" charset="0"/>
              </a:rPr>
              <a:t>виключні</a:t>
            </a:r>
            <a:r>
              <a:rPr lang="ru-RU" sz="2000" dirty="0">
                <a:latin typeface="Times New Roman" panose="02020603050405020304" pitchFamily="18" charset="0"/>
              </a:rPr>
              <a:t> права належать </a:t>
            </a:r>
            <a:r>
              <a:rPr lang="ru-RU" sz="2000" dirty="0" err="1">
                <a:latin typeface="Times New Roman" panose="02020603050405020304" pitchFamily="18" charset="0"/>
              </a:rPr>
              <a:t>їм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спільно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</a:rPr>
              <a:t> створена </a:t>
            </a:r>
            <a:r>
              <a:rPr lang="ru-RU" sz="2000" dirty="0" err="1">
                <a:latin typeface="Times New Roman" panose="02020603050405020304" pitchFamily="18" charset="0"/>
              </a:rPr>
              <a:t>працівником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обов’язків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</a:rPr>
              <a:t>інструкцій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отриманих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роботодавця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тільки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роботодавець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уповноважений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здійснювати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усі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</a:rPr>
              <a:t> права </a:t>
            </a:r>
            <a:r>
              <a:rPr lang="ru-RU" sz="2000" dirty="0" err="1">
                <a:latin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такої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інше</a:t>
            </a:r>
            <a:r>
              <a:rPr lang="ru-RU" sz="2000" dirty="0"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</a:rPr>
              <a:t>передбачено</a:t>
            </a:r>
            <a:r>
              <a:rPr lang="ru-RU" sz="2000" dirty="0">
                <a:latin typeface="Times New Roman" panose="02020603050405020304" pitchFamily="18" charset="0"/>
              </a:rPr>
              <a:t> контрактом.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98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89" y="272954"/>
            <a:ext cx="1008569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Національне законодавство у сфері охорони </a:t>
            </a:r>
            <a:r>
              <a:rPr lang="uk-UA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комп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ютерних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програм:</a:t>
            </a:r>
          </a:p>
          <a:p>
            <a:pPr marL="285750" indent="-285750" algn="just">
              <a:buFontTx/>
              <a:buChar char="-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Цивільний кодекс України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 України «Про авторське право і суміжні права»;</a:t>
            </a:r>
          </a:p>
          <a:p>
            <a:pPr marL="285750" indent="-285750" algn="just"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</a:rPr>
              <a:t>Закон України «Про розповсюдження примірників аудіовізуальних творів, фонограм, відеограм, комп’ютерних програм, баз даних</a:t>
            </a:r>
            <a:r>
              <a:rPr lang="uk-UA" sz="2400" dirty="0" smtClean="0">
                <a:latin typeface="Times New Roman" panose="02020603050405020304" pitchFamily="18" charset="0"/>
              </a:rPr>
              <a:t>».</a:t>
            </a:r>
          </a:p>
          <a:p>
            <a:pPr algn="just"/>
            <a:endParaRPr lang="uk-UA" sz="2400" dirty="0" smtClean="0">
              <a:latin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</a:rPr>
              <a:t>	</a:t>
            </a:r>
            <a:r>
              <a:rPr lang="uk-UA" sz="2400" b="1" dirty="0" smtClean="0">
                <a:latin typeface="Times New Roman" panose="02020603050405020304" pitchFamily="18" charset="0"/>
              </a:rPr>
              <a:t>Комп’ютерна </a:t>
            </a:r>
            <a:r>
              <a:rPr lang="uk-UA" sz="2400" b="1" dirty="0">
                <a:latin typeface="Times New Roman" panose="02020603050405020304" pitchFamily="18" charset="0"/>
              </a:rPr>
              <a:t>програма </a:t>
            </a:r>
            <a:r>
              <a:rPr lang="uk-UA" sz="2400" dirty="0" smtClean="0">
                <a:latin typeface="Times New Roman" panose="02020603050405020304" pitchFamily="18" charset="0"/>
              </a:rPr>
              <a:t>– це набір </a:t>
            </a:r>
            <a:r>
              <a:rPr lang="uk-UA" sz="2400" dirty="0">
                <a:latin typeface="Times New Roman" panose="02020603050405020304" pitchFamily="18" charset="0"/>
              </a:rPr>
              <a:t>інструкцій у вигляді слів, цифр, кодів, схем, символів чи у будь-якому іншому вигляді, виражених у формі, придатній для зчитування комп’ютером, які приводять його у дію для досягнення певної мети або результату (це поняття охоплює як операційну систему, так і прикладну програму, виражені у вихідному або об'єктному кодах</a:t>
            </a:r>
            <a:r>
              <a:rPr lang="uk-UA" sz="2400" dirty="0" smtClean="0">
                <a:latin typeface="Times New Roman" panose="02020603050405020304" pitchFamily="18" charset="0"/>
              </a:rPr>
              <a:t>) (ст</a:t>
            </a:r>
            <a:r>
              <a:rPr lang="uk-UA" sz="2400" dirty="0">
                <a:latin typeface="Times New Roman" panose="02020603050405020304" pitchFamily="18" charset="0"/>
              </a:rPr>
              <a:t>. 1 </a:t>
            </a:r>
            <a:r>
              <a:rPr lang="uk-UA" sz="2400" dirty="0" smtClean="0">
                <a:latin typeface="Times New Roman" panose="02020603050405020304" pitchFamily="18" charset="0"/>
              </a:rPr>
              <a:t>ЗУ </a:t>
            </a:r>
            <a:r>
              <a:rPr lang="uk-UA" sz="2400" dirty="0">
                <a:latin typeface="Times New Roman" panose="02020603050405020304" pitchFamily="18" charset="0"/>
              </a:rPr>
              <a:t>«Про авторське право і суміжні права</a:t>
            </a:r>
            <a:r>
              <a:rPr lang="uk-UA" sz="2400" dirty="0" smtClean="0">
                <a:latin typeface="Times New Roman" panose="02020603050405020304" pitchFamily="18" charset="0"/>
              </a:rPr>
              <a:t>», ст. 1 ЗУ «Про </a:t>
            </a:r>
            <a:r>
              <a:rPr lang="uk-UA" sz="2400" dirty="0">
                <a:latin typeface="Times New Roman" panose="02020603050405020304" pitchFamily="18" charset="0"/>
              </a:rPr>
              <a:t>розповсюдження примірників аудіовізуальних творів, фонограм, відеограм, комп’ютерних програм, баз </a:t>
            </a:r>
            <a:r>
              <a:rPr lang="uk-UA" sz="2400">
                <a:latin typeface="Times New Roman" panose="02020603050405020304" pitchFamily="18" charset="0"/>
              </a:rPr>
              <a:t>даних</a:t>
            </a:r>
            <a:r>
              <a:rPr lang="uk-UA" sz="2400" smtClean="0">
                <a:latin typeface="Times New Roman" panose="02020603050405020304" pitchFamily="18" charset="0"/>
              </a:rPr>
              <a:t>»).</a:t>
            </a:r>
            <a:endParaRPr lang="uk-UA" sz="240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</a:rPr>
              <a:t>	</a:t>
            </a:r>
            <a:endParaRPr lang="uk-UA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8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388" y="518614"/>
            <a:ext cx="934871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 smtClean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8615" y="395785"/>
            <a:ext cx="967626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визнається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окремим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об’єктом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отримує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охорону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аналогією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літературними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творами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надається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символів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становлять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собою код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сприймається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законодавцем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звичайний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текст (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послідовність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Тому не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вважатиметься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аналогічної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кодом.</a:t>
            </a:r>
          </a:p>
          <a:p>
            <a:pPr indent="228600" algn="just">
              <a:lnSpc>
                <a:spcPct val="115000"/>
              </a:lnSpc>
            </a:pPr>
            <a:r>
              <a:rPr lang="ru-RU" sz="2400" dirty="0" err="1">
                <a:latin typeface="Times New Roman" panose="02020603050405020304" pitchFamily="18" charset="0"/>
              </a:rPr>
              <a:t>Правова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охорона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надається</a:t>
            </a:r>
            <a:r>
              <a:rPr lang="ru-RU" sz="2400" dirty="0">
                <a:latin typeface="Times New Roman" panose="02020603050405020304" pitchFamily="18" charset="0"/>
              </a:rPr>
              <a:t> за фактом </a:t>
            </a:r>
            <a:r>
              <a:rPr lang="ru-RU" sz="2400" dirty="0" err="1">
                <a:latin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</a:rPr>
              <a:t>поширюється</a:t>
            </a:r>
            <a:r>
              <a:rPr lang="ru-RU" sz="2400" dirty="0">
                <a:latin typeface="Times New Roman" panose="02020603050405020304" pitchFamily="18" charset="0"/>
              </a:rPr>
              <a:t> як на </a:t>
            </a:r>
            <a:r>
              <a:rPr lang="ru-RU" sz="2400" dirty="0" err="1">
                <a:latin typeface="Times New Roman" panose="02020603050405020304" pitchFamily="18" charset="0"/>
              </a:rPr>
              <a:t>оприлюднені</a:t>
            </a:r>
            <a:r>
              <a:rPr lang="ru-RU" sz="2400" dirty="0">
                <a:latin typeface="Times New Roman" panose="02020603050405020304" pitchFamily="18" charset="0"/>
              </a:rPr>
              <a:t>, так і не </a:t>
            </a:r>
            <a:r>
              <a:rPr lang="ru-RU" sz="2400" dirty="0" err="1">
                <a:latin typeface="Times New Roman" panose="02020603050405020304" pitchFamily="18" charset="0"/>
              </a:rPr>
              <a:t>оприлюднені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</a:rPr>
              <a:t>цілу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програму</a:t>
            </a:r>
            <a:r>
              <a:rPr lang="ru-RU" sz="2400" dirty="0">
                <a:latin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</a:rPr>
              <a:t>об’єкт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частину</a:t>
            </a:r>
            <a:r>
              <a:rPr lang="ru-RU" sz="2400" dirty="0"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</a:rPr>
              <a:t> вона </a:t>
            </a:r>
            <a:r>
              <a:rPr lang="ru-RU" sz="2400" dirty="0" err="1"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використовуватися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самостійно</a:t>
            </a:r>
            <a:r>
              <a:rPr lang="ru-RU" sz="2400" dirty="0">
                <a:latin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</a:pPr>
            <a:r>
              <a:rPr lang="ru-RU" sz="2400" dirty="0" err="1" smtClean="0">
                <a:latin typeface="Times New Roman" panose="02020603050405020304" pitchFamily="18" charset="0"/>
              </a:rPr>
              <a:t>Варто</a:t>
            </a:r>
            <a:r>
              <a:rPr 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зауважити</a:t>
            </a:r>
            <a:r>
              <a:rPr lang="ru-RU" sz="2400" dirty="0"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комп’ютерна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програма</a:t>
            </a:r>
            <a:r>
              <a:rPr lang="ru-RU" sz="2400" dirty="0">
                <a:latin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</a:rPr>
              <a:t>об’єктом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правової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охорони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авторським</a:t>
            </a:r>
            <a:r>
              <a:rPr lang="ru-RU" sz="2400" dirty="0">
                <a:latin typeface="Times New Roman" panose="02020603050405020304" pitchFamily="18" charset="0"/>
              </a:rPr>
              <a:t> правом і </a:t>
            </a:r>
            <a:r>
              <a:rPr lang="ru-RU" sz="2400" u="sng" dirty="0">
                <a:latin typeface="Times New Roman" panose="02020603050405020304" pitchFamily="18" charset="0"/>
              </a:rPr>
              <a:t>не </a:t>
            </a:r>
            <a:r>
              <a:rPr lang="ru-RU" sz="2400" u="sng" dirty="0" err="1">
                <a:latin typeface="Times New Roman" panose="02020603050405020304" pitchFamily="18" charset="0"/>
              </a:rPr>
              <a:t>підлягає</a:t>
            </a:r>
            <a:r>
              <a:rPr lang="ru-RU" sz="2400" u="sng" dirty="0">
                <a:latin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</a:rPr>
              <a:t>патентуванню</a:t>
            </a:r>
            <a:r>
              <a:rPr lang="ru-RU" sz="2400" u="sng" dirty="0">
                <a:latin typeface="Times New Roman" panose="02020603050405020304" pitchFamily="18" charset="0"/>
              </a:rPr>
              <a:t> як </a:t>
            </a:r>
            <a:r>
              <a:rPr lang="ru-RU" sz="2400" u="sng" dirty="0" err="1">
                <a:latin typeface="Times New Roman" panose="02020603050405020304" pitchFamily="18" charset="0"/>
              </a:rPr>
              <a:t>винахід</a:t>
            </a:r>
            <a:r>
              <a:rPr lang="ru-RU" sz="2400" u="sng" dirty="0">
                <a:latin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</a:rPr>
              <a:t>чи</a:t>
            </a:r>
            <a:r>
              <a:rPr lang="ru-RU" sz="2400" u="sng" dirty="0">
                <a:latin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</a:rPr>
              <a:t>корисна</a:t>
            </a:r>
            <a:r>
              <a:rPr lang="ru-RU" sz="2400" u="sng" dirty="0">
                <a:latin typeface="Times New Roman" panose="02020603050405020304" pitchFamily="18" charset="0"/>
              </a:rPr>
              <a:t> модель.</a:t>
            </a: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6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910" y="627797"/>
            <a:ext cx="9007523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</a:rPr>
              <a:t>3.Проблеми і перспективи  правового захисту комп’ютерних </a:t>
            </a:r>
            <a:r>
              <a:rPr lang="uk-UA" sz="2000" b="1" dirty="0" smtClean="0">
                <a:latin typeface="Times New Roman" panose="02020603050405020304" pitchFamily="18" charset="0"/>
              </a:rPr>
              <a:t>програм</a:t>
            </a:r>
          </a:p>
          <a:p>
            <a:endParaRPr lang="uk-UA" sz="2000" b="1" dirty="0"/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У </a:t>
            </a:r>
            <a:r>
              <a:rPr lang="ru-RU" sz="2000" dirty="0" err="1">
                <a:latin typeface="Times New Roman" panose="02020603050405020304" pitchFamily="18" charset="0"/>
              </a:rPr>
              <a:t>науковій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наголошують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запускає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певний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технічний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обов’язково</a:t>
            </a:r>
            <a:r>
              <a:rPr lang="ru-RU" sz="2000" dirty="0">
                <a:latin typeface="Times New Roman" panose="02020603050405020304" pitchFamily="18" charset="0"/>
              </a:rPr>
              <a:t> повинен </a:t>
            </a:r>
            <a:r>
              <a:rPr lang="ru-RU" sz="2000" dirty="0" err="1">
                <a:latin typeface="Times New Roman" panose="02020603050405020304" pitchFamily="18" charset="0"/>
              </a:rPr>
              <a:t>завершуватися</a:t>
            </a:r>
            <a:r>
              <a:rPr lang="ru-RU" sz="2000" dirty="0">
                <a:latin typeface="Times New Roman" panose="02020603050405020304" pitchFamily="18" charset="0"/>
              </a:rPr>
              <a:t> результатом. У </a:t>
            </a:r>
            <a:r>
              <a:rPr lang="ru-RU" sz="2000" dirty="0" err="1">
                <a:latin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контексті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близька</a:t>
            </a:r>
            <a:r>
              <a:rPr lang="ru-RU" sz="2000" dirty="0"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</a:rPr>
              <a:t>об’єктів</a:t>
            </a:r>
            <a:r>
              <a:rPr lang="ru-RU" sz="2000" dirty="0">
                <a:latin typeface="Times New Roman" panose="02020603050405020304" pitchFamily="18" charset="0"/>
              </a:rPr>
              <a:t> патентного права. </a:t>
            </a:r>
            <a:r>
              <a:rPr lang="ru-RU" sz="2000" dirty="0" smtClean="0">
                <a:latin typeface="Times New Roman" panose="02020603050405020304" pitchFamily="18" charset="0"/>
              </a:rPr>
              <a:t>Вона</a:t>
            </a:r>
            <a:r>
              <a:rPr lang="ru-RU" sz="2000" dirty="0">
                <a:latin typeface="Times New Roman" panose="02020603050405020304" pitchFamily="18" charset="0"/>
              </a:rPr>
              <a:t>, як і </a:t>
            </a:r>
            <a:r>
              <a:rPr lang="ru-RU" sz="2000" dirty="0" err="1">
                <a:latin typeface="Times New Roman" panose="02020603050405020304" pitchFamily="18" charset="0"/>
              </a:rPr>
              <a:t>винахід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корисна</a:t>
            </a:r>
            <a:r>
              <a:rPr lang="ru-RU" sz="2000" dirty="0">
                <a:latin typeface="Times New Roman" panose="02020603050405020304" pitchFamily="18" charset="0"/>
              </a:rPr>
              <a:t> модель, </a:t>
            </a:r>
            <a:r>
              <a:rPr lang="ru-RU" sz="2000" dirty="0" err="1"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вирішувати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певне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технічне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</a:rPr>
              <a:t> в будь-</a:t>
            </a:r>
            <a:r>
              <a:rPr lang="ru-RU" sz="2000" dirty="0" err="1">
                <a:latin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</a:rPr>
              <a:t>Враховуючи</a:t>
            </a:r>
            <a:r>
              <a:rPr lang="ru-RU" sz="2000" dirty="0">
                <a:latin typeface="Times New Roman" panose="02020603050405020304" pitchFamily="18" charset="0"/>
              </a:rPr>
              <a:t> те, </a:t>
            </a:r>
            <a:r>
              <a:rPr lang="ru-RU" sz="2000" dirty="0" err="1">
                <a:latin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об’єктом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винаходу</a:t>
            </a:r>
            <a:r>
              <a:rPr lang="ru-RU" sz="2000" dirty="0"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</a:rPr>
              <a:t>корисної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моделі</a:t>
            </a:r>
            <a:r>
              <a:rPr lang="ru-RU" sz="2000" dirty="0">
                <a:latin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</a:rPr>
              <a:t> продукт, </a:t>
            </a:r>
            <a:r>
              <a:rPr lang="ru-RU" sz="2000" dirty="0" err="1"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</a:rPr>
              <a:t>спосіб</a:t>
            </a:r>
            <a:r>
              <a:rPr lang="ru-RU" sz="2000" dirty="0">
                <a:latin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вирішує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певне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технічне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</a:rPr>
              <a:t>об’єктом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винаходу</a:t>
            </a:r>
            <a:r>
              <a:rPr lang="ru-RU" sz="2000" dirty="0"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</a:rPr>
              <a:t>корисної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моделі</a:t>
            </a:r>
            <a:r>
              <a:rPr lang="ru-RU" sz="2000" dirty="0" smtClean="0"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</a:rPr>
              <a:t>Відтак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</a:rPr>
              <a:t>науковій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недаремно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вказують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виступати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складовою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частиною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винаходу</a:t>
            </a:r>
            <a:r>
              <a:rPr lang="ru-RU" sz="2000" dirty="0"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</a:rPr>
              <a:t>корисної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моделі</a:t>
            </a:r>
            <a:r>
              <a:rPr lang="ru-RU" sz="2000" dirty="0">
                <a:latin typeface="Times New Roman" panose="02020603050405020304" pitchFamily="18" charset="0"/>
              </a:rPr>
              <a:t>), яка </a:t>
            </a:r>
            <a:r>
              <a:rPr lang="ru-RU" sz="2000" dirty="0" err="1">
                <a:latin typeface="Times New Roman" panose="02020603050405020304" pitchFamily="18" charset="0"/>
              </a:rPr>
              <a:t>виконує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певну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функцію</a:t>
            </a:r>
            <a:r>
              <a:rPr lang="ru-RU" sz="2000" dirty="0">
                <a:latin typeface="Times New Roman" panose="02020603050405020304" pitchFamily="18" charset="0"/>
              </a:rPr>
              <a:t> в межах </a:t>
            </a:r>
            <a:r>
              <a:rPr lang="ru-RU" sz="2000" dirty="0" err="1">
                <a:latin typeface="Times New Roman" panose="02020603050405020304" pitchFamily="18" charset="0"/>
              </a:rPr>
              <a:t>винайденого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технічного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</a:rPr>
              <a:t>Прирівнюючи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програму</a:t>
            </a:r>
            <a:r>
              <a:rPr lang="ru-RU" sz="2000" dirty="0"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</a:rPr>
              <a:t>винаходу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корисної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моделі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патентне</a:t>
            </a:r>
            <a:r>
              <a:rPr lang="ru-RU" sz="2000" dirty="0">
                <a:latin typeface="Times New Roman" panose="02020603050405020304" pitchFamily="18" charset="0"/>
              </a:rPr>
              <a:t> право </a:t>
            </a:r>
            <a:r>
              <a:rPr lang="ru-RU" sz="2000" dirty="0" err="1">
                <a:latin typeface="Times New Roman" panose="02020603050405020304" pitchFamily="18" charset="0"/>
              </a:rPr>
              <a:t>дає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можливість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захистити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функціональну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сутність</a:t>
            </a:r>
            <a:r>
              <a:rPr lang="ru-RU" sz="2000" dirty="0">
                <a:latin typeface="Times New Roman" panose="02020603050405020304" pitchFamily="18" charset="0"/>
              </a:rPr>
              <a:t>, а не </a:t>
            </a:r>
            <a:r>
              <a:rPr lang="ru-RU" sz="2000" dirty="0" err="1">
                <a:latin typeface="Times New Roman" panose="02020603050405020304" pitchFamily="18" charset="0"/>
              </a:rPr>
              <a:t>кінцевий</a:t>
            </a:r>
            <a:r>
              <a:rPr lang="ru-RU" sz="2000" dirty="0">
                <a:latin typeface="Times New Roman" panose="02020603050405020304" pitchFamily="18" charset="0"/>
              </a:rPr>
              <a:t> результат (</a:t>
            </a:r>
            <a:r>
              <a:rPr lang="ru-RU" sz="2000" dirty="0" err="1">
                <a:latin typeface="Times New Roman" panose="02020603050405020304" pitchFamily="18" charset="0"/>
              </a:rPr>
              <a:t>зовнішній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вираз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комп’ютерної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</a:rPr>
              <a:t>), як </a:t>
            </a:r>
            <a:r>
              <a:rPr lang="ru-RU" sz="2000" dirty="0" err="1">
                <a:latin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передбачено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авторським</a:t>
            </a:r>
            <a:r>
              <a:rPr lang="ru-RU" sz="2000" dirty="0">
                <a:latin typeface="Times New Roman" panose="02020603050405020304" pitchFamily="18" charset="0"/>
              </a:rPr>
              <a:t> правом.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32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7755" y="545909"/>
            <a:ext cx="903027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Правова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охорона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комп’ютерних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авторським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правом </a:t>
            </a:r>
            <a:r>
              <a:rPr lang="ru-RU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низку </a:t>
            </a:r>
            <a:r>
              <a:rPr lang="ru-RU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1) на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комп’ютерну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програму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поширюються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презумпція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авторства,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автором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вважається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особа,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вказана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примірнику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комп’ютерної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допоки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інша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особа не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доведе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протилежного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</a:rPr>
              <a:t>2) є </a:t>
            </a:r>
            <a:r>
              <a:rPr lang="ru-RU" sz="2200" dirty="0" err="1">
                <a:latin typeface="Times New Roman" panose="02020603050405020304" pitchFamily="18" charset="0"/>
              </a:rPr>
              <a:t>відсутність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необхідної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реєстрації</a:t>
            </a:r>
            <a:r>
              <a:rPr lang="ru-RU" sz="2200" dirty="0">
                <a:latin typeface="Times New Roman" panose="02020603050405020304" pitchFamily="18" charset="0"/>
              </a:rPr>
              <a:t> авторства на </a:t>
            </a:r>
            <a:r>
              <a:rPr lang="ru-RU" sz="2200" dirty="0" err="1">
                <a:latin typeface="Times New Roman" panose="02020603050405020304" pitchFamily="18" charset="0"/>
              </a:rPr>
              <a:t>комп’ютерну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програму</a:t>
            </a:r>
            <a:r>
              <a:rPr lang="ru-RU" sz="2200" dirty="0" smtClean="0">
                <a:latin typeface="Times New Roman" panose="02020603050405020304" pitchFamily="18" charset="0"/>
              </a:rPr>
              <a:t>.</a:t>
            </a:r>
            <a:r>
              <a:rPr lang="ru-RU" sz="2200" dirty="0">
                <a:latin typeface="Times New Roman" panose="02020603050405020304" pitchFamily="18" charset="0"/>
              </a:rPr>
              <a:t> Авторство на </a:t>
            </a:r>
            <a:r>
              <a:rPr lang="ru-RU" sz="2200" dirty="0" err="1">
                <a:latin typeface="Times New Roman" panose="02020603050405020304" pitchFamily="18" charset="0"/>
              </a:rPr>
              <a:t>комп’ютерну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програму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встановлюється</a:t>
            </a:r>
            <a:r>
              <a:rPr lang="ru-RU" sz="2200" dirty="0">
                <a:latin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</a:rPr>
              <a:t>підставі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презумпції</a:t>
            </a:r>
            <a:r>
              <a:rPr lang="ru-RU" sz="2200" dirty="0">
                <a:latin typeface="Times New Roman" panose="02020603050405020304" pitchFamily="18" charset="0"/>
              </a:rPr>
              <a:t> авторства. </a:t>
            </a:r>
            <a:r>
              <a:rPr lang="ru-RU" sz="2200" dirty="0" err="1">
                <a:latin typeface="Times New Roman" panose="02020603050405020304" pitchFamily="18" charset="0"/>
              </a:rPr>
              <a:t>Первинним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суб’єктом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200" dirty="0">
                <a:latin typeface="Times New Roman" panose="02020603050405020304" pitchFamily="18" charset="0"/>
              </a:rPr>
              <a:t> права є автор </a:t>
            </a:r>
            <a:r>
              <a:rPr lang="ru-RU" sz="2200" dirty="0" err="1" smtClean="0">
                <a:latin typeface="Times New Roman" panose="02020603050405020304" pitchFamily="18" charset="0"/>
              </a:rPr>
              <a:t>програми</a:t>
            </a:r>
            <a:r>
              <a:rPr lang="ru-RU" sz="2200" dirty="0"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</a:rPr>
              <a:t>3) </a:t>
            </a:r>
            <a:r>
              <a:rPr lang="ru-RU" sz="2200" dirty="0" err="1" smtClean="0">
                <a:latin typeface="Times New Roman" panose="02020603050405020304" pitchFamily="18" charset="0"/>
              </a:rPr>
              <a:t>комп’ютерна</a:t>
            </a:r>
            <a:r>
              <a:rPr lang="ru-RU" sz="2200" dirty="0" smtClean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програма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може</a:t>
            </a:r>
            <a:r>
              <a:rPr lang="ru-RU" sz="2200" dirty="0">
                <a:latin typeface="Times New Roman" panose="02020603050405020304" pitchFamily="18" charset="0"/>
              </a:rPr>
              <a:t> бути створена у </a:t>
            </a:r>
            <a:r>
              <a:rPr lang="ru-RU" sz="2200" dirty="0" err="1">
                <a:latin typeface="Times New Roman" panose="02020603050405020304" pitchFamily="18" charset="0"/>
              </a:rPr>
              <a:t>співавторстві</a:t>
            </a:r>
            <a:r>
              <a:rPr lang="ru-RU" sz="2200" dirty="0">
                <a:latin typeface="Times New Roman" panose="02020603050405020304" pitchFamily="18" charset="0"/>
              </a:rPr>
              <a:t>. У такому </a:t>
            </a:r>
            <a:r>
              <a:rPr lang="ru-RU" sz="2200" dirty="0" err="1">
                <a:latin typeface="Times New Roman" panose="02020603050405020304" pitchFamily="18" charset="0"/>
              </a:rPr>
              <a:t>разі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відносини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між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співавторами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можуть</a:t>
            </a:r>
            <a:r>
              <a:rPr lang="ru-RU" sz="2200" dirty="0">
                <a:latin typeface="Times New Roman" panose="02020603050405020304" pitchFamily="18" charset="0"/>
              </a:rPr>
              <a:t> бути </a:t>
            </a:r>
            <a:r>
              <a:rPr lang="ru-RU" sz="2200" dirty="0" err="1">
                <a:latin typeface="Times New Roman" panose="02020603050405020304" pitchFamily="18" charset="0"/>
              </a:rPr>
              <a:t>урегульовані</a:t>
            </a:r>
            <a:r>
              <a:rPr lang="ru-RU" sz="2200" dirty="0">
                <a:latin typeface="Times New Roman" panose="02020603050405020304" pitchFamily="18" charset="0"/>
              </a:rPr>
              <a:t> договором </a:t>
            </a:r>
            <a:r>
              <a:rPr lang="ru-RU" sz="2200" dirty="0" err="1">
                <a:latin typeface="Times New Roman" panose="02020603050405020304" pitchFamily="18" charset="0"/>
              </a:rPr>
              <a:t>між</a:t>
            </a:r>
            <a:r>
              <a:rPr lang="ru-RU" sz="2200" dirty="0">
                <a:latin typeface="Times New Roman" panose="02020603050405020304" pitchFamily="18" charset="0"/>
              </a:rPr>
              <a:t> ними про порядок </a:t>
            </a:r>
            <a:r>
              <a:rPr lang="ru-RU" sz="2200" dirty="0" err="1">
                <a:latin typeface="Times New Roman" panose="02020603050405020304" pitchFamily="18" charset="0"/>
              </a:rPr>
              <a:t>здійснення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майнових</a:t>
            </a:r>
            <a:r>
              <a:rPr lang="ru-RU" sz="2200" dirty="0">
                <a:latin typeface="Times New Roman" panose="02020603050405020304" pitchFamily="18" charset="0"/>
              </a:rPr>
              <a:t> прав </a:t>
            </a:r>
            <a:r>
              <a:rPr lang="ru-RU" sz="2200" dirty="0" err="1">
                <a:latin typeface="Times New Roman" panose="02020603050405020304" pitchFamily="18" charset="0"/>
              </a:rPr>
              <a:t>інтелектуальної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власності</a:t>
            </a:r>
            <a:r>
              <a:rPr lang="ru-RU" sz="2200" dirty="0">
                <a:latin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</a:rPr>
              <a:t>програму</a:t>
            </a:r>
            <a:r>
              <a:rPr lang="ru-RU" sz="2200" dirty="0">
                <a:latin typeface="Times New Roman" panose="02020603050405020304" pitchFamily="18" charset="0"/>
              </a:rPr>
              <a:t>. За </a:t>
            </a:r>
            <a:r>
              <a:rPr lang="ru-RU" sz="2200" dirty="0" err="1">
                <a:latin typeface="Times New Roman" panose="02020603050405020304" pitchFamily="18" charset="0"/>
              </a:rPr>
              <a:t>відсутності</a:t>
            </a:r>
            <a:r>
              <a:rPr lang="ru-RU" sz="2200" dirty="0">
                <a:latin typeface="Times New Roman" panose="02020603050405020304" pitchFamily="18" charset="0"/>
              </a:rPr>
              <a:t> такого договору </a:t>
            </a:r>
            <a:r>
              <a:rPr lang="ru-RU" sz="2200" dirty="0" err="1">
                <a:latin typeface="Times New Roman" panose="02020603050405020304" pitchFamily="18" charset="0"/>
              </a:rPr>
              <a:t>авторське</a:t>
            </a:r>
            <a:r>
              <a:rPr lang="ru-RU" sz="2200" dirty="0">
                <a:latin typeface="Times New Roman" panose="02020603050405020304" pitchFamily="18" charset="0"/>
              </a:rPr>
              <a:t> право на </a:t>
            </a:r>
            <a:r>
              <a:rPr lang="ru-RU" sz="2200" dirty="0" err="1">
                <a:latin typeface="Times New Roman" panose="02020603050405020304" pitchFamily="18" charset="0"/>
              </a:rPr>
              <a:t>твір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здійснюється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усіма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співавторами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спільно</a:t>
            </a:r>
            <a:r>
              <a:rPr lang="ru-RU" sz="2200" dirty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</a:rPr>
              <a:t>4) </a:t>
            </a:r>
            <a:r>
              <a:rPr lang="ru-RU" sz="2200" dirty="0" err="1" smtClean="0">
                <a:latin typeface="Times New Roman" panose="02020603050405020304" pitchFamily="18" charset="0"/>
              </a:rPr>
              <a:t>комп’ютерна</a:t>
            </a:r>
            <a:r>
              <a:rPr lang="ru-RU" sz="2200" dirty="0" smtClean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програма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може</a:t>
            </a:r>
            <a:r>
              <a:rPr lang="ru-RU" sz="2200" dirty="0">
                <a:latin typeface="Times New Roman" panose="02020603050405020304" pitchFamily="18" charset="0"/>
              </a:rPr>
              <a:t> бути створена у </a:t>
            </a:r>
            <a:r>
              <a:rPr lang="ru-RU" sz="2200" dirty="0" err="1">
                <a:latin typeface="Times New Roman" panose="02020603050405020304" pitchFamily="18" charset="0"/>
              </a:rPr>
              <a:t>зв’язку</a:t>
            </a:r>
            <a:r>
              <a:rPr lang="ru-RU" sz="2200" dirty="0">
                <a:latin typeface="Times New Roman" panose="02020603050405020304" pitchFamily="18" charset="0"/>
              </a:rPr>
              <a:t> з </a:t>
            </a:r>
            <a:r>
              <a:rPr lang="ru-RU" sz="2200" dirty="0" err="1">
                <a:latin typeface="Times New Roman" panose="02020603050405020304" pitchFamily="18" charset="0"/>
              </a:rPr>
              <a:t>виконанням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трудових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обов’язків</a:t>
            </a:r>
            <a:r>
              <a:rPr lang="ru-RU" sz="2200" dirty="0">
                <a:latin typeface="Times New Roman" panose="02020603050405020304" pitchFamily="18" charset="0"/>
              </a:rPr>
              <a:t>. У такому </a:t>
            </a:r>
            <a:r>
              <a:rPr lang="ru-RU" sz="2200" dirty="0" err="1">
                <a:latin typeface="Times New Roman" panose="02020603050405020304" pitchFamily="18" charset="0"/>
              </a:rPr>
              <a:t>разі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застосовуються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відповідні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норми</a:t>
            </a:r>
            <a:r>
              <a:rPr lang="ru-RU" sz="2200" dirty="0">
                <a:latin typeface="Times New Roman" panose="02020603050405020304" pitchFamily="18" charset="0"/>
              </a:rPr>
              <a:t> про </a:t>
            </a:r>
            <a:r>
              <a:rPr lang="ru-RU" sz="2200" dirty="0" err="1">
                <a:latin typeface="Times New Roman" panose="02020603050405020304" pitchFamily="18" charset="0"/>
              </a:rPr>
              <a:t>службовий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твір</a:t>
            </a:r>
            <a:r>
              <a:rPr lang="ru-RU" sz="2200" dirty="0"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086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6408" y="1965277"/>
            <a:ext cx="4817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ctr">
              <a:spcAft>
                <a:spcPts val="0"/>
              </a:spcAft>
            </a:pPr>
            <a:r>
              <a:rPr lang="uk-UA" sz="6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Дякую за увагу!</a:t>
            </a:r>
            <a:endParaRPr lang="ru-RU" sz="6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2910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</TotalTime>
  <Words>258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КОМП’ЮТЕРНА ПРОГРАМА ЯК ОБ’ЄКТ ПРАВОВОЇ ОХОРОНИ </vt:lpstr>
      <vt:lpstr>ПЛАН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Olha</dc:creator>
  <cp:lastModifiedBy>Olha</cp:lastModifiedBy>
  <cp:revision>35</cp:revision>
  <dcterms:created xsi:type="dcterms:W3CDTF">2020-10-18T07:30:20Z</dcterms:created>
  <dcterms:modified xsi:type="dcterms:W3CDTF">2020-10-20T13:55:34Z</dcterms:modified>
</cp:coreProperties>
</file>