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69" r:id="rId5"/>
    <p:sldId id="265" r:id="rId6"/>
    <p:sldId id="263" r:id="rId7"/>
    <p:sldId id="266" r:id="rId8"/>
    <p:sldId id="264" r:id="rId9"/>
    <p:sldId id="262" r:id="rId10"/>
    <p:sldId id="270" r:id="rId11"/>
    <p:sldId id="261" r:id="rId12"/>
    <p:sldId id="273" r:id="rId13"/>
    <p:sldId id="268" r:id="rId14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Lato Bold" charset="0"/>
      <p:regular r:id="rId20"/>
    </p:embeddedFont>
    <p:embeddedFont>
      <p:font typeface="Arimo" charset="0"/>
      <p:regular r:id="rId21"/>
    </p:embeddedFont>
    <p:embeddedFont>
      <p:font typeface="Oswald" charset="-52"/>
      <p:regular r:id="rId22"/>
    </p:embeddedFont>
    <p:embeddedFont>
      <p:font typeface="Lato" charset="0"/>
      <p:regular r:id="rId23"/>
    </p:embeddedFont>
    <p:embeddedFont>
      <p:font typeface="Lato Italics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477"/>
    <a:srgbClr val="FBFDF4"/>
    <a:srgbClr val="C29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5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FA8FC-68E4-46F5-B6CA-536E036CCFD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E5E7D-2C2A-43BD-A6C2-75D56C5C9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5E7D-2C2A-43BD-A6C2-75D56C5C90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2964" y="-250433"/>
            <a:ext cx="5507101" cy="10777614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sp>
        <p:nvSpPr>
          <p:cNvPr id="4" name="TextBox 4"/>
          <p:cNvSpPr txBox="1"/>
          <p:nvPr/>
        </p:nvSpPr>
        <p:spPr>
          <a:xfrm rot="565450">
            <a:off x="-2914512" y="4916036"/>
            <a:ext cx="8200116" cy="44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endParaRPr lang="en-US" sz="2900" spc="261" dirty="0">
              <a:solidFill>
                <a:srgbClr val="FBFDF4"/>
              </a:solidFill>
              <a:latin typeface="Lat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382000" y="2095500"/>
            <a:ext cx="11994583" cy="6541141"/>
            <a:chOff x="0" y="258041"/>
            <a:chExt cx="15992777" cy="8721521"/>
          </a:xfrm>
        </p:grpSpPr>
        <p:sp>
          <p:nvSpPr>
            <p:cNvPr id="6" name="AutoShape 6"/>
            <p:cNvSpPr/>
            <p:nvPr/>
          </p:nvSpPr>
          <p:spPr>
            <a:xfrm>
              <a:off x="2438400" y="7767810"/>
              <a:ext cx="13554377" cy="1211752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258041"/>
              <a:ext cx="12406502" cy="7455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20"/>
                </a:lnSpc>
              </a:pPr>
              <a:r>
                <a:rPr lang="uk-UA" sz="6600" spc="273" dirty="0" smtClean="0">
                  <a:solidFill>
                    <a:srgbClr val="C29A74"/>
                  </a:solidFill>
                  <a:latin typeface="Oswald"/>
                </a:rPr>
                <a:t>КОМПЕНСАЦІЯ</a:t>
              </a:r>
              <a:r>
                <a:rPr lang="en-US" sz="6600" spc="273" dirty="0" smtClean="0">
                  <a:solidFill>
                    <a:srgbClr val="C29A74"/>
                  </a:solidFill>
                  <a:latin typeface="Oswald"/>
                </a:rPr>
                <a:t> </a:t>
              </a:r>
              <a:r>
                <a:rPr lang="uk-UA" sz="6600" spc="273" dirty="0" smtClean="0">
                  <a:solidFill>
                    <a:srgbClr val="C29A74"/>
                  </a:solidFill>
                  <a:latin typeface="Oswald"/>
                </a:rPr>
                <a:t>МОРАЛЬНОЇ ШКОДИ ЗАПОДІЯНОЇ ВНАСЛІДОК ДТП</a:t>
              </a:r>
              <a:endParaRPr lang="en-US" sz="6600" spc="273" dirty="0">
                <a:solidFill>
                  <a:srgbClr val="C29A74"/>
                </a:solidFill>
                <a:latin typeface="Oswa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743200" y="8014614"/>
              <a:ext cx="10600617" cy="718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800" spc="112" dirty="0" smtClean="0">
                  <a:solidFill>
                    <a:srgbClr val="FBFDF4"/>
                  </a:solidFill>
                  <a:latin typeface="Lato Italics"/>
                </a:rPr>
                <a:t>В</a:t>
              </a:r>
              <a:r>
                <a:rPr lang="uk-UA" sz="2800" spc="112" dirty="0" err="1" smtClean="0">
                  <a:solidFill>
                    <a:srgbClr val="FBFDF4"/>
                  </a:solidFill>
                  <a:latin typeface="Lato Italics"/>
                </a:rPr>
                <a:t>иконала</a:t>
              </a:r>
              <a:r>
                <a:rPr lang="uk-UA" sz="2800" spc="112" dirty="0" smtClean="0">
                  <a:solidFill>
                    <a:srgbClr val="FBFDF4"/>
                  </a:solidFill>
                  <a:latin typeface="Lato Italics"/>
                </a:rPr>
                <a:t> Бречко Є. О., студентка 3 курсу</a:t>
              </a:r>
              <a:endParaRPr lang="en-US" sz="2800" spc="112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1026" name="Picture 2" descr="Ð£ ÑÑÐ¾Ð»Ð¸ÑÑ Ð·Ð° Ð²Ð¸ÑÑÐ´Ð½Ñ ÑÑÐ°Ð»Ð¾ÑÑ 150 ÐÐ¢Ð â Ð½Ð¾Ð²Ð¸Ð½Ð¸ Ð½Ð° Ð£ÐÐ | 20 Ð»Ð¸Ð¿Ð½Ñ 2020, 10: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7" y="2247901"/>
            <a:ext cx="7643421" cy="5729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81692" y="6681810"/>
            <a:ext cx="18683539" cy="3605190"/>
          </a:xfrm>
          <a:prstGeom prst="rect">
            <a:avLst/>
          </a:prstGeom>
          <a:solidFill>
            <a:srgbClr val="C29A74"/>
          </a:solidFill>
        </p:spPr>
      </p:sp>
      <p:sp>
        <p:nvSpPr>
          <p:cNvPr id="3" name="TextBox 3"/>
          <p:cNvSpPr txBox="1"/>
          <p:nvPr/>
        </p:nvSpPr>
        <p:spPr>
          <a:xfrm>
            <a:off x="838200" y="7407187"/>
            <a:ext cx="1710690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uk-UA" sz="7000" spc="280" dirty="0" smtClean="0">
                <a:solidFill>
                  <a:srgbClr val="FBFDF4"/>
                </a:solidFill>
                <a:latin typeface="Oswald"/>
              </a:rPr>
              <a:t>ГРОШОВІ МЕЖІ КОМПЕНСАЦІЇ МОРАЛЬНОЇ ШКОДИ</a:t>
            </a:r>
            <a:endParaRPr lang="en-US" sz="7000" spc="280" dirty="0">
              <a:solidFill>
                <a:srgbClr val="FBFDF4"/>
              </a:solidFill>
              <a:latin typeface="Oswa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33400" y="1723329"/>
            <a:ext cx="3313255" cy="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uk-UA" sz="3300" spc="264" dirty="0" smtClean="0">
                <a:solidFill>
                  <a:srgbClr val="C29A74"/>
                </a:solidFill>
                <a:latin typeface="Lato Italics"/>
              </a:rPr>
              <a:t>2000 грн</a:t>
            </a:r>
            <a:endParaRPr lang="en-US" sz="3300" spc="264" dirty="0">
              <a:solidFill>
                <a:srgbClr val="C29A74"/>
              </a:solidFill>
              <a:latin typeface="Lato Itali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78224" y="3695700"/>
            <a:ext cx="16363705" cy="1117980"/>
            <a:chOff x="0" y="0"/>
            <a:chExt cx="21818274" cy="1490640"/>
          </a:xfrm>
        </p:grpSpPr>
        <p:sp>
          <p:nvSpPr>
            <p:cNvPr id="7" name="AutoShape 7"/>
            <p:cNvSpPr/>
            <p:nvPr/>
          </p:nvSpPr>
          <p:spPr>
            <a:xfrm>
              <a:off x="0" y="745089"/>
              <a:ext cx="21818274" cy="70851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0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7400601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11600401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800200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724400" y="1775277"/>
            <a:ext cx="3313255" cy="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uk-UA" sz="3300" spc="264" dirty="0" smtClean="0">
                <a:solidFill>
                  <a:srgbClr val="C29A74"/>
                </a:solidFill>
                <a:latin typeface="Lato Italics"/>
              </a:rPr>
              <a:t>4000 грн</a:t>
            </a:r>
            <a:endParaRPr lang="en-US" sz="3300" spc="264" dirty="0">
              <a:solidFill>
                <a:srgbClr val="C29A74"/>
              </a:solidFill>
              <a:latin typeface="Lato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067800" y="1718802"/>
            <a:ext cx="3313255" cy="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uk-UA" sz="3300" spc="264" dirty="0" smtClean="0">
                <a:solidFill>
                  <a:srgbClr val="C29A74"/>
                </a:solidFill>
                <a:latin typeface="Lato Italics"/>
              </a:rPr>
              <a:t>5000 грн</a:t>
            </a:r>
            <a:endParaRPr lang="en-US" sz="3300" spc="264" dirty="0">
              <a:solidFill>
                <a:srgbClr val="C29A74"/>
              </a:solidFill>
              <a:latin typeface="Lato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030200" y="1718801"/>
            <a:ext cx="3313255" cy="52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uk-UA" sz="3300" spc="264" dirty="0" smtClean="0">
                <a:solidFill>
                  <a:srgbClr val="C29A74"/>
                </a:solidFill>
                <a:latin typeface="Lato Italics"/>
              </a:rPr>
              <a:t>6000 грн</a:t>
            </a:r>
            <a:endParaRPr lang="en-US" sz="3300" spc="264" dirty="0">
              <a:solidFill>
                <a:srgbClr val="C29A74"/>
              </a:solidFill>
              <a:latin typeface="Lato Italics"/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17441929" y="3695527"/>
            <a:ext cx="16363705" cy="1117980"/>
            <a:chOff x="0" y="0"/>
            <a:chExt cx="21818274" cy="1490640"/>
          </a:xfrm>
        </p:grpSpPr>
        <p:sp>
          <p:nvSpPr>
            <p:cNvPr id="19" name="AutoShape 7"/>
            <p:cNvSpPr/>
            <p:nvPr/>
          </p:nvSpPr>
          <p:spPr>
            <a:xfrm>
              <a:off x="0" y="745089"/>
              <a:ext cx="21818274" cy="70851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0" name="AutoShape 8"/>
            <p:cNvSpPr/>
            <p:nvPr/>
          </p:nvSpPr>
          <p:spPr>
            <a:xfrm>
              <a:off x="0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1" name="AutoShape 9"/>
            <p:cNvSpPr/>
            <p:nvPr/>
          </p:nvSpPr>
          <p:spPr>
            <a:xfrm>
              <a:off x="17400601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2" name="AutoShape 10"/>
            <p:cNvSpPr/>
            <p:nvPr/>
          </p:nvSpPr>
          <p:spPr>
            <a:xfrm>
              <a:off x="11600401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  <p:sp>
          <p:nvSpPr>
            <p:cNvPr id="23" name="AutoShape 11"/>
            <p:cNvSpPr/>
            <p:nvPr/>
          </p:nvSpPr>
          <p:spPr>
            <a:xfrm>
              <a:off x="5800200" y="0"/>
              <a:ext cx="90435" cy="1490640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24" name="TextBox 4"/>
          <p:cNvSpPr txBox="1"/>
          <p:nvPr/>
        </p:nvSpPr>
        <p:spPr>
          <a:xfrm>
            <a:off x="15945572" y="1708725"/>
            <a:ext cx="3313255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uk-UA" sz="3300" spc="264" dirty="0" smtClean="0">
                <a:solidFill>
                  <a:srgbClr val="C29A74"/>
                </a:solidFill>
                <a:latin typeface="Lato Italics"/>
              </a:rPr>
              <a:t>10000 грн</a:t>
            </a:r>
            <a:endParaRPr lang="en-US" sz="3300" spc="264" dirty="0">
              <a:solidFill>
                <a:srgbClr val="C29A74"/>
              </a:solidFill>
              <a:latin typeface="Lato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3229" y="-188262"/>
            <a:ext cx="3965907" cy="10720569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4470420" y="-283337"/>
            <a:ext cx="12788880" cy="9541637"/>
            <a:chOff x="0" y="0"/>
            <a:chExt cx="17051840" cy="1272218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7051840" cy="12722183"/>
            </a:xfrm>
            <a:prstGeom prst="rect">
              <a:avLst/>
            </a:prstGeom>
            <a:solidFill>
              <a:srgbClr val="C29A74">
                <a:alpha val="6666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0" y="12676685"/>
              <a:ext cx="17051840" cy="45497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15" name="Прямоугольник 14"/>
          <p:cNvSpPr/>
          <p:nvPr/>
        </p:nvSpPr>
        <p:spPr>
          <a:xfrm>
            <a:off x="4648200" y="512828"/>
            <a:ext cx="118872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	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Враховуючи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усю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багатоманітність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доказів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у справах, до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яких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вдавалися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позивачі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суд на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власний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розсуд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визначає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розмір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компенсації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І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згідно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з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проаналізованими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20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рішеннями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не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завжди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навіть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приблизно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можна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визначити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майбутню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суму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такої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компенсацї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						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                	Наш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наш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погляд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в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цивільному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законодавстві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все ж таки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мають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бути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передбачена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передбачені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хоча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б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приблизні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межі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компенсації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орієнтуючись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на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розміри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заподіяної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здоров'ю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та майну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позивачів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Адже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давати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можливість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суду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визначати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розміри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страждань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позивачів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не є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коректним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з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погляду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на те,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що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вітчизняне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українське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законодавство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спрямоване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на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мінімалізацію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дискреційних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повноважень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органів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державної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влади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67007" y="-114300"/>
            <a:ext cx="6721427" cy="6248400"/>
          </a:xfrm>
          <a:prstGeom prst="rect">
            <a:avLst/>
          </a:prstGeom>
          <a:solidFill>
            <a:srgbClr val="FBFDF4"/>
          </a:solidFill>
        </p:spPr>
      </p:sp>
      <p:sp>
        <p:nvSpPr>
          <p:cNvPr id="4" name="TextBox 4"/>
          <p:cNvSpPr txBox="1"/>
          <p:nvPr/>
        </p:nvSpPr>
        <p:spPr>
          <a:xfrm>
            <a:off x="609600" y="571500"/>
            <a:ext cx="541772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uk-UA" sz="6000" spc="280" dirty="0" smtClean="0">
                <a:solidFill>
                  <a:srgbClr val="C29A74"/>
                </a:solidFill>
                <a:latin typeface="Oswald"/>
              </a:rPr>
              <a:t>ВИДИ ШКОДИ, ЗАВДАНОЇ ВНАСЛІДОК ДТП:</a:t>
            </a:r>
            <a:endParaRPr lang="en-US" sz="6000" spc="280" dirty="0">
              <a:solidFill>
                <a:srgbClr val="C29A74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356587" y="1028700"/>
            <a:ext cx="11376587" cy="8229600"/>
            <a:chOff x="0" y="0"/>
            <a:chExt cx="15168783" cy="10972800"/>
          </a:xfrm>
        </p:grpSpPr>
        <p:grpSp>
          <p:nvGrpSpPr>
            <p:cNvPr id="6" name="Group 6"/>
            <p:cNvGrpSpPr/>
            <p:nvPr/>
          </p:nvGrpSpPr>
          <p:grpSpPr>
            <a:xfrm rot="-5400000">
              <a:off x="5907335" y="-5907335"/>
              <a:ext cx="3354112" cy="15168783"/>
              <a:chOff x="0" y="0"/>
              <a:chExt cx="2524536" cy="1141707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5907335" y="-2097991"/>
              <a:ext cx="3354112" cy="15168783"/>
              <a:chOff x="0" y="0"/>
              <a:chExt cx="2524536" cy="1141707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5907335" y="1711352"/>
              <a:ext cx="3354112" cy="15168783"/>
              <a:chOff x="0" y="0"/>
              <a:chExt cx="2524536" cy="1141707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524536" cy="11417072"/>
              </a:xfrm>
              <a:custGeom>
                <a:avLst/>
                <a:gdLst/>
                <a:ahLst/>
                <a:cxnLst/>
                <a:rect l="l" t="t" r="r" b="b"/>
                <a:pathLst>
                  <a:path w="2524536" h="11417072">
                    <a:moveTo>
                      <a:pt x="0" y="0"/>
                    </a:moveTo>
                    <a:lnTo>
                      <a:pt x="0" y="11417072"/>
                    </a:lnTo>
                    <a:lnTo>
                      <a:pt x="2524536" y="11417072"/>
                    </a:lnTo>
                    <a:lnTo>
                      <a:pt x="2524536" y="0"/>
                    </a:lnTo>
                    <a:lnTo>
                      <a:pt x="0" y="0"/>
                    </a:lnTo>
                    <a:close/>
                    <a:moveTo>
                      <a:pt x="2463576" y="11356112"/>
                    </a:moveTo>
                    <a:lnTo>
                      <a:pt x="59690" y="11356112"/>
                    </a:lnTo>
                    <a:lnTo>
                      <a:pt x="59690" y="59690"/>
                    </a:lnTo>
                    <a:lnTo>
                      <a:pt x="2463576" y="59690"/>
                    </a:lnTo>
                    <a:lnTo>
                      <a:pt x="2463576" y="11356112"/>
                    </a:lnTo>
                    <a:close/>
                  </a:path>
                </a:pathLst>
              </a:custGeom>
              <a:solidFill>
                <a:srgbClr val="532E1D">
                  <a:alpha val="29803"/>
                </a:srgbClr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7651126" y="1970908"/>
            <a:ext cx="10122523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ru-RU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1) Шкода </a:t>
            </a:r>
            <a:r>
              <a:rPr lang="ru-RU" sz="32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завдана</a:t>
            </a:r>
            <a:r>
              <a:rPr lang="ru-RU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майну </a:t>
            </a:r>
            <a:r>
              <a:rPr lang="ru-RU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та шкода </a:t>
            </a:r>
            <a:r>
              <a:rPr lang="ru-RU" sz="3200" dirty="0" err="1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завдана</a:t>
            </a:r>
            <a:r>
              <a:rPr lang="ru-RU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200" dirty="0" err="1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здоров'ю</a:t>
            </a:r>
            <a:r>
              <a:rPr lang="ru-RU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4800" spc="264" dirty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72400" y="4486493"/>
            <a:ext cx="101346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2) Шкода, в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наслідок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якої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особа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зазнала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фізичних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страждань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і шкода, в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наслідок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якої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особа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зазнала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душевних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страждань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4400" spc="264" dirty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668615" y="6933804"/>
            <a:ext cx="10619385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ru-RU" sz="24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3)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Безпосередня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пряма шкода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завдана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майну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або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здоров'ю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потерпілого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та шкода,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що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полягає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в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порушенні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звичайного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способу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життя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особи,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позбавлення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на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тривалий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час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користуватися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транспортним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засобом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тощо</a:t>
            </a:r>
            <a:r>
              <a:rPr lang="ru-RU" sz="28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4400" spc="264" dirty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5122" name="Picture 2" descr="ÐÐ´Ð²Ð¾ÐºÐ°Ñ Ð¿Ð¾ ÐÐ¢Ð ÑÐ¾ ÑÐ¼ÐµÑÑÐµÐ»ÑÐ½ÑÐ¼ Ð¸ÑÑÐ¾Ð´Ð¾Ð¼ ÑÑÐ´ÐµÐ±Ð½Ð°Ñ Ð¿ÑÐ°ÐºÑÐ¸ÐºÐ° Ð² Ð£ÐºÑÐ°Ð¸Ð½Ðµ | GRAC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89" y="5173662"/>
            <a:ext cx="6968329" cy="5113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1990589" y="4004552"/>
            <a:ext cx="10811317" cy="2277896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905000" y="4457700"/>
            <a:ext cx="128016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uk-UA" sz="13800" spc="280" dirty="0" smtClean="0">
                <a:solidFill>
                  <a:srgbClr val="C29A74"/>
                </a:solidFill>
                <a:latin typeface="Oswald"/>
              </a:rPr>
              <a:t>ДЯКУЮ ЗА УВАГУ!</a:t>
            </a:r>
            <a:endParaRPr lang="en-US" sz="13800" spc="280" dirty="0">
              <a:solidFill>
                <a:srgbClr val="C29A74"/>
              </a:solidFill>
              <a:latin typeface="Oswa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524000" y="2278869"/>
            <a:ext cx="13639800" cy="5434879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724400" y="2857500"/>
            <a:ext cx="12420600" cy="3880285"/>
            <a:chOff x="0" y="-99868"/>
            <a:chExt cx="15573156" cy="5173714"/>
          </a:xfrm>
        </p:grpSpPr>
        <p:sp>
          <p:nvSpPr>
            <p:cNvPr id="4" name="TextBox 4"/>
            <p:cNvSpPr txBox="1"/>
            <p:nvPr/>
          </p:nvSpPr>
          <p:spPr>
            <a:xfrm>
              <a:off x="0" y="-99868"/>
              <a:ext cx="15573156" cy="4281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75"/>
                </a:lnSpc>
              </a:pPr>
              <a:r>
                <a:rPr lang="ru-RU" sz="3600" dirty="0" smtClean="0">
                  <a:solidFill>
                    <a:srgbClr val="FBFDF4"/>
                  </a:solidFill>
                  <a:latin typeface="Oswald" panose="020B0604020202020204" charset="-52"/>
                </a:rPr>
                <a:t>В</a:t>
              </a:r>
              <a:r>
                <a:rPr lang="uk-UA" sz="3600" dirty="0" smtClean="0">
                  <a:solidFill>
                    <a:srgbClr val="FBFDF4"/>
                  </a:solidFill>
                  <a:latin typeface="Oswald" panose="020B0604020202020204" charset="-52"/>
                </a:rPr>
                <a:t> </a:t>
              </a:r>
              <a:r>
                <a:rPr lang="uk-UA" sz="3600" dirty="0">
                  <a:solidFill>
                    <a:srgbClr val="FBFDF4"/>
                  </a:solidFill>
                  <a:latin typeface="Oswald" panose="020B0604020202020204" charset="-52"/>
                </a:rPr>
                <a:t>Україні за 28 років її незалежного існування від ДТП загинуло понад 174 тисячі осіб, а постраждалих налічується близько 1,2 мільйони.</a:t>
              </a:r>
              <a:endParaRPr lang="en-US" sz="3600" spc="195" dirty="0">
                <a:solidFill>
                  <a:srgbClr val="FBFDF4"/>
                </a:solidFill>
                <a:latin typeface="Oswald" panose="020B0604020202020204" charset="-52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3608560"/>
              <a:ext cx="8811995" cy="1465286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460455" y="3982659"/>
              <a:ext cx="7891084" cy="688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spc="264" dirty="0" err="1">
                  <a:solidFill>
                    <a:srgbClr val="FBFDF4"/>
                  </a:solidFill>
                  <a:latin typeface="Lato Italics"/>
                </a:rPr>
                <a:t>Михаил</a:t>
              </a:r>
              <a:r>
                <a:rPr lang="en-US" sz="3300" spc="264" dirty="0">
                  <a:solidFill>
                    <a:srgbClr val="FBFDF4"/>
                  </a:solidFill>
                  <a:latin typeface="Lato Italics"/>
                </a:rPr>
                <a:t> </a:t>
              </a:r>
              <a:r>
                <a:rPr lang="en-US" sz="3300" spc="264" dirty="0" err="1">
                  <a:solidFill>
                    <a:srgbClr val="FBFDF4"/>
                  </a:solidFill>
                  <a:latin typeface="Lato Italics"/>
                </a:rPr>
                <a:t>Коршунов</a:t>
              </a:r>
              <a:endParaRPr lang="en-US" sz="3300" spc="264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1711" y="1028700"/>
            <a:ext cx="917850" cy="697566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551262" y="1028700"/>
            <a:ext cx="48811" cy="8229600"/>
          </a:xfrm>
          <a:prstGeom prst="rect">
            <a:avLst/>
          </a:prstGeom>
          <a:solidFill>
            <a:srgbClr val="FBFDF4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58092" y="1028700"/>
            <a:ext cx="9518295" cy="8248615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-5005188" y="3696218"/>
            <a:ext cx="11058512" cy="2468047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grpSp>
        <p:nvGrpSpPr>
          <p:cNvPr id="5" name="Group 5"/>
          <p:cNvGrpSpPr/>
          <p:nvPr/>
        </p:nvGrpSpPr>
        <p:grpSpPr>
          <a:xfrm>
            <a:off x="1981200" y="1306003"/>
            <a:ext cx="8534400" cy="7971312"/>
            <a:chOff x="0" y="69849"/>
            <a:chExt cx="9513700" cy="10628415"/>
          </a:xfrm>
        </p:grpSpPr>
        <p:sp>
          <p:nvSpPr>
            <p:cNvPr id="6" name="TextBox 6"/>
            <p:cNvSpPr txBox="1"/>
            <p:nvPr/>
          </p:nvSpPr>
          <p:spPr>
            <a:xfrm>
              <a:off x="0" y="69849"/>
              <a:ext cx="9513696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uk-UA" sz="6250" spc="250" dirty="0" smtClean="0">
                  <a:solidFill>
                    <a:srgbClr val="C29A74"/>
                  </a:solidFill>
                  <a:latin typeface="Oswald"/>
                </a:rPr>
                <a:t>Моральна шкода полягає:</a:t>
              </a:r>
              <a:endParaRPr lang="en-US" sz="6250" spc="250" dirty="0">
                <a:solidFill>
                  <a:srgbClr val="C29A74"/>
                </a:solidFill>
                <a:latin typeface="Oswa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39485"/>
              <a:ext cx="9513700" cy="8658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dirty="0" smtClean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 </a:t>
              </a:r>
              <a:r>
                <a:rPr lang="uk-UA" sz="2800" dirty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1) у фізичному болю та стражданнях, яких фізична особа зазнала у зв'язку з </a:t>
              </a:r>
              <a:r>
                <a:rPr lang="uk-UA" sz="2800" dirty="0" smtClean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 каліцтвом </a:t>
              </a:r>
              <a:r>
                <a:rPr lang="uk-UA" sz="2800" dirty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або іншим ушкодженням здоров'я; </a:t>
              </a:r>
              <a:endParaRPr lang="uk-UA" sz="2800" dirty="0" smtClean="0">
                <a:solidFill>
                  <a:srgbClr val="C29A7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  <a:p>
              <a:endParaRPr lang="en-US" sz="2800" dirty="0">
                <a:solidFill>
                  <a:srgbClr val="C29A7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  <a:p>
              <a:r>
                <a:rPr lang="uk-UA" sz="2800" dirty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2) у душевних стражданнях, яких фізична особа зазнала у зв'язку з протиправною поведінкою щодо неї самої, членів її сім'ї чи близьких родичів;					  </a:t>
              </a:r>
              <a:endParaRPr lang="en-US" sz="2800" dirty="0">
                <a:solidFill>
                  <a:srgbClr val="C29A7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  <a:p>
              <a:r>
                <a:rPr lang="uk-UA" sz="2800" dirty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3) у душевних стражданнях, яких фізична особа зазнала у зв'язку із знищенням чи пошкодженням її майна;			 			 </a:t>
              </a:r>
              <a:endParaRPr lang="uk-UA" sz="2800" dirty="0" smtClean="0">
                <a:solidFill>
                  <a:srgbClr val="C29A7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  <a:p>
              <a:endParaRPr lang="uk-UA" sz="2800" dirty="0">
                <a:solidFill>
                  <a:srgbClr val="C29A7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endParaRPr>
            </a:p>
            <a:p>
              <a:r>
                <a:rPr lang="uk-UA" sz="2800" dirty="0" smtClean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4</a:t>
              </a:r>
              <a:r>
                <a:rPr lang="uk-UA" sz="2800" dirty="0">
                  <a:solidFill>
                    <a:srgbClr val="C29A7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) у приниженні честі та гідності фізичної особи, а також ділової репутації фізичної або юридичної особи.	</a:t>
              </a:r>
              <a:r>
                <a:rPr lang="uk-UA" dirty="0"/>
                <a:t>	</a:t>
              </a:r>
              <a:r>
                <a:rPr lang="uk-UA" sz="3000" spc="30" dirty="0" smtClean="0">
                  <a:solidFill>
                    <a:srgbClr val="C29A74"/>
                  </a:solidFill>
                  <a:latin typeface="Lato"/>
                </a:rPr>
                <a:t>      </a:t>
              </a:r>
              <a:endParaRPr lang="en-US" sz="3000" spc="30" dirty="0">
                <a:solidFill>
                  <a:srgbClr val="C29A74"/>
                </a:solidFill>
                <a:latin typeface="Lato"/>
              </a:endParaRPr>
            </a:p>
          </p:txBody>
        </p:sp>
      </p:grpSp>
      <p:pic>
        <p:nvPicPr>
          <p:cNvPr id="1026" name="Picture 2" descr="ÐÑÐ´ÑÐºÐ¾Ð´ÑÐ²Ð°Ð½Ð½Ñ Ð¼Ð¾ÑÐ°Ð»ÑÐ½Ð¾Ñ ÑÐºÐ¾Ð´Ð¸: ÑÐ¾ Ð¿Ð¾ÑÑÑÐ±Ð½Ð¾ Ð·Ð½Ð°ÑÐ¸ | factor-new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87" y="2570962"/>
            <a:ext cx="6859213" cy="466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841033" y="-598111"/>
            <a:ext cx="7806943" cy="10910719"/>
          </a:xfrm>
          <a:prstGeom prst="rect">
            <a:avLst/>
          </a:prstGeom>
          <a:solidFill>
            <a:srgbClr val="C29A74"/>
          </a:solidFill>
        </p:spPr>
      </p:sp>
      <p:grpSp>
        <p:nvGrpSpPr>
          <p:cNvPr id="4" name="Group 4"/>
          <p:cNvGrpSpPr/>
          <p:nvPr/>
        </p:nvGrpSpPr>
        <p:grpSpPr>
          <a:xfrm>
            <a:off x="1972424" y="833738"/>
            <a:ext cx="5842250" cy="7880050"/>
            <a:chOff x="-43305" y="-2790390"/>
            <a:chExt cx="7789667" cy="10506733"/>
          </a:xfrm>
        </p:grpSpPr>
        <p:sp>
          <p:nvSpPr>
            <p:cNvPr id="5" name="TextBox 5"/>
            <p:cNvSpPr txBox="1"/>
            <p:nvPr/>
          </p:nvSpPr>
          <p:spPr>
            <a:xfrm>
              <a:off x="-43305" y="-2790390"/>
              <a:ext cx="7789667" cy="379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09"/>
                </a:lnSpc>
              </a:pPr>
              <a:r>
                <a:rPr lang="uk-UA" sz="6175" spc="246" dirty="0" smtClean="0">
                  <a:solidFill>
                    <a:srgbClr val="FBFDF4"/>
                  </a:solidFill>
                  <a:latin typeface="Oswald"/>
                </a:rPr>
                <a:t>Ст. 1167 Цивільного кодексу України</a:t>
              </a:r>
              <a:endParaRPr lang="en-US" sz="6175" spc="246" dirty="0">
                <a:solidFill>
                  <a:srgbClr val="FBFDF4"/>
                </a:solidFill>
                <a:latin typeface="Oswa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41640" y="2244759"/>
              <a:ext cx="7788002" cy="54715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217"/>
                </a:lnSpc>
              </a:pPr>
              <a:r>
                <a:rPr lang="uk-UA" sz="2400" dirty="0">
                  <a:solidFill>
                    <a:srgbClr val="FBFDF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Тобто незалежно від того, з вини водія виникла </a:t>
              </a:r>
              <a:r>
                <a:rPr lang="uk-UA" sz="2400" dirty="0" smtClean="0">
                  <a:solidFill>
                    <a:srgbClr val="FBFDF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ДТП чи </a:t>
              </a:r>
              <a:r>
                <a:rPr lang="uk-UA" sz="2400" dirty="0">
                  <a:solidFill>
                    <a:srgbClr val="FBFDF4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ні, якщо потерпілому було завдано шкоди (каліцтво, інше ушкодженням здоров'я або смерть) то така особа, що була за кермом – у будь-якому разі буде компенсувати цю моральну шкоду, так як вона є власником «джерела підвищеної небезпеки».	</a:t>
              </a:r>
              <a:r>
                <a:rPr lang="uk-UA" dirty="0"/>
                <a:t>					</a:t>
              </a:r>
              <a:endParaRPr lang="en-US" sz="2475" spc="198" dirty="0">
                <a:solidFill>
                  <a:srgbClr val="FBFDF4"/>
                </a:solidFill>
                <a:latin typeface="Lato Itali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9779367" y="1866900"/>
            <a:ext cx="8947844" cy="1403205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pic>
        <p:nvPicPr>
          <p:cNvPr id="2050" name="Picture 2" descr="Ð¡Ð¼ÐµÑÑÐµÐ»ÑÐ½Ð° ÐÐ¢Ð Ð² ÐÐ¸ÑÐ²Ñ Ð²ÑÐ´Ð±ÑÐ»Ð¾ÑÑ ÑÐµÑÐµÐ· ÑÐµ, ÑÐ¾ Ð²Ð¾Ð´ÑÐ¹ ÑÐ°ÐºÑÑ Ð·Ð°ÑÐ½ÑÐ² Ð·Ð° ÐºÐµÑÐ¼Ð¾Ð¼  | Ð ÐÐ-Ð£ÐºÑÐ°Ñ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23" y="3860225"/>
            <a:ext cx="8628554" cy="4853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3105" y="-226292"/>
            <a:ext cx="2805990" cy="10701554"/>
          </a:xfrm>
          <a:prstGeom prst="rect">
            <a:avLst/>
          </a:prstGeom>
          <a:solidFill>
            <a:srgbClr val="FBFDF4"/>
          </a:solidFill>
        </p:spPr>
      </p:sp>
      <p:grpSp>
        <p:nvGrpSpPr>
          <p:cNvPr id="4" name="Group 4"/>
          <p:cNvGrpSpPr/>
          <p:nvPr/>
        </p:nvGrpSpPr>
        <p:grpSpPr>
          <a:xfrm>
            <a:off x="4267200" y="1257300"/>
            <a:ext cx="14500232" cy="1561931"/>
            <a:chOff x="0" y="2893194"/>
            <a:chExt cx="19333643" cy="1465286"/>
          </a:xfrm>
        </p:grpSpPr>
        <p:sp>
          <p:nvSpPr>
            <p:cNvPr id="6" name="AutoShape 6"/>
            <p:cNvSpPr/>
            <p:nvPr/>
          </p:nvSpPr>
          <p:spPr>
            <a:xfrm>
              <a:off x="0" y="2893194"/>
              <a:ext cx="19333643" cy="1465286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50692" y="3267293"/>
              <a:ext cx="16054870" cy="688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endParaRPr lang="en-US" sz="3300" spc="264" dirty="0">
                <a:solidFill>
                  <a:srgbClr val="C29A74"/>
                </a:solidFill>
                <a:latin typeface="Lato Italics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373795" y="1545981"/>
            <a:ext cx="13914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Постанова Пленуму Верховного Суду України «Про судову практику в справах про відшкодування моральної (немайнової) шкоди №4 від 31.03.1995 р.</a:t>
            </a:r>
            <a:endParaRPr lang="en-US" sz="2800" dirty="0">
              <a:solidFill>
                <a:srgbClr val="B39477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4200" y="3238500"/>
            <a:ext cx="7412607" cy="1041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409"/>
              </a:lnSpc>
            </a:pPr>
            <a:r>
              <a:rPr lang="uk-UA" sz="4000" spc="246" dirty="0" smtClean="0">
                <a:solidFill>
                  <a:srgbClr val="FBFDF4"/>
                </a:solidFill>
                <a:latin typeface="Oswald"/>
              </a:rPr>
              <a:t>ФОРМУЛА «МОРАЛЬНОЇ ШКОДИ</a:t>
            </a:r>
            <a:r>
              <a:rPr lang="uk-UA" spc="246" dirty="0" smtClean="0">
                <a:solidFill>
                  <a:srgbClr val="FBFDF4"/>
                </a:solidFill>
                <a:latin typeface="Oswald"/>
              </a:rPr>
              <a:t>»</a:t>
            </a:r>
            <a:endParaRPr lang="en-US" spc="246" dirty="0">
              <a:solidFill>
                <a:srgbClr val="FBFDF4"/>
              </a:solidFill>
              <a:latin typeface="Oswald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8397" y="4699080"/>
            <a:ext cx="952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діяння особи, </a:t>
            </a:r>
            <a:r>
              <a:rPr lang="uk-UA" sz="320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що </a:t>
            </a:r>
            <a:r>
              <a:rPr lang="uk-UA" sz="320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порушила 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права </a:t>
            </a: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потерпілого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;</a:t>
            </a:r>
            <a:endParaRPr lang="uk-UA" sz="3200" dirty="0" smtClean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вина </a:t>
            </a:r>
            <a:r>
              <a:rPr lang="uk-UA" sz="3200" dirty="0" err="1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заподіювача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такої </a:t>
            </a: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;</a:t>
            </a:r>
            <a:endParaRPr lang="uk-UA" sz="3200" dirty="0" smtClean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негативні 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наслідки у вигляді моральної </a:t>
            </a: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шкоди;</a:t>
            </a:r>
            <a:endParaRPr lang="uk-UA" sz="3200" dirty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причинний </a:t>
            </a:r>
            <a:r>
              <a:rPr lang="uk-UA" sz="3200" dirty="0">
                <a:solidFill>
                  <a:srgbClr val="FBFDF4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зв’язок між діянням і наслідками. </a:t>
            </a:r>
            <a:endParaRPr lang="en-US" sz="3200" dirty="0">
              <a:solidFill>
                <a:srgbClr val="FBFDF4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95879" y="8496300"/>
            <a:ext cx="1165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rgbClr val="FBFDF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Однак, знову звернувши увагу на особливість </a:t>
            </a:r>
            <a:r>
              <a:rPr lang="uk-UA" sz="2400" dirty="0" smtClean="0">
                <a:solidFill>
                  <a:srgbClr val="FBFDF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компенсація </a:t>
            </a:r>
            <a:r>
              <a:rPr lang="uk-UA" sz="2400" dirty="0">
                <a:solidFill>
                  <a:srgbClr val="FBFDF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моральної шкоди заподіяної при ДТП, такий елемент формули як «вина» не є обов’язковим.</a:t>
            </a:r>
            <a:endParaRPr lang="en-US" sz="2400" dirty="0">
              <a:solidFill>
                <a:srgbClr val="FBFD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639" b="863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3842" y="2235979"/>
            <a:ext cx="13340316" cy="2658197"/>
            <a:chOff x="0" y="0"/>
            <a:chExt cx="17787088" cy="354426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7787088" cy="354426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5324674" y="0"/>
              <a:ext cx="65082" cy="3544263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3012407" y="2994985"/>
            <a:ext cx="287590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7000" spc="280" dirty="0" smtClean="0">
                <a:solidFill>
                  <a:srgbClr val="C29A74"/>
                </a:solidFill>
                <a:latin typeface="Oswald"/>
              </a:rPr>
              <a:t>16</a:t>
            </a:r>
            <a:endParaRPr lang="en-US" sz="7000" spc="280" dirty="0">
              <a:solidFill>
                <a:srgbClr val="C29A74"/>
              </a:solidFill>
              <a:latin typeface="Oswa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40177" y="3281904"/>
            <a:ext cx="7933906" cy="88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7"/>
              </a:lnSpc>
            </a:pPr>
            <a:r>
              <a:rPr lang="uk-UA" sz="2775" spc="222" dirty="0" smtClean="0">
                <a:solidFill>
                  <a:srgbClr val="C29A74"/>
                </a:solidFill>
                <a:latin typeface="Lato Italics"/>
              </a:rPr>
              <a:t>Позов про відшкодування моральної шкоди задоволено</a:t>
            </a:r>
            <a:endParaRPr lang="en-US" sz="2775" spc="222" dirty="0">
              <a:solidFill>
                <a:srgbClr val="C29A74"/>
              </a:solidFill>
              <a:latin typeface="Lato Itali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487583" y="5219700"/>
            <a:ext cx="13340316" cy="2658197"/>
            <a:chOff x="0" y="0"/>
            <a:chExt cx="17787088" cy="3544263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7787088" cy="3544263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324674" y="0"/>
              <a:ext cx="65082" cy="3544263"/>
            </a:xfrm>
            <a:prstGeom prst="rect">
              <a:avLst/>
            </a:prstGeom>
            <a:solidFill>
              <a:srgbClr val="C29A7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012407" y="6056754"/>
            <a:ext cx="2875906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uk-UA" sz="7000" spc="280" dirty="0">
                <a:solidFill>
                  <a:srgbClr val="C29A74"/>
                </a:solidFill>
                <a:latin typeface="Oswald"/>
              </a:rPr>
              <a:t>4</a:t>
            </a:r>
            <a:endParaRPr lang="en-US" sz="7000" spc="280" dirty="0">
              <a:solidFill>
                <a:srgbClr val="C29A74"/>
              </a:solidFill>
              <a:latin typeface="Oswa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40177" y="6343673"/>
            <a:ext cx="7933906" cy="88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7"/>
              </a:lnSpc>
            </a:pPr>
            <a:r>
              <a:rPr lang="uk-UA" sz="2775" spc="222" dirty="0" smtClean="0">
                <a:solidFill>
                  <a:srgbClr val="C29A74"/>
                </a:solidFill>
                <a:latin typeface="Lato Italics"/>
              </a:rPr>
              <a:t>У задоволенні позову про відшкодування моральної шкоди відмовлено</a:t>
            </a:r>
            <a:endParaRPr lang="en-US" sz="2775" spc="222" dirty="0">
              <a:solidFill>
                <a:srgbClr val="C29A74"/>
              </a:solidFill>
              <a:latin typeface="Lato Itali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0523" y="876299"/>
            <a:ext cx="16667946" cy="8534401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12046699" y="4004552"/>
            <a:ext cx="10811317" cy="2277896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149038" y="5666356"/>
            <a:ext cx="7762771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7"/>
              </a:lnSpc>
            </a:pPr>
            <a:r>
              <a:rPr lang="uk-UA" sz="3200" spc="23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А)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7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випадків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задоволення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моральної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внаслідок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заподіяння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майну.</a:t>
            </a:r>
            <a:endParaRPr lang="en-US" sz="2800" dirty="0">
              <a:solidFill>
                <a:srgbClr val="B39477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487"/>
              </a:lnSpc>
            </a:pPr>
            <a:endParaRPr lang="uk-UA" sz="3200" spc="23" dirty="0" smtClean="0">
              <a:solidFill>
                <a:srgbClr val="B39477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487"/>
              </a:lnSpc>
            </a:pPr>
            <a:r>
              <a:rPr lang="uk-UA" sz="3200" spc="23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Б) 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10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випадків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задоволення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моральної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внаслідок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заподіяння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28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здоров'ю</a:t>
            </a:r>
            <a:r>
              <a:rPr lang="ru-RU" sz="28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  <a:endParaRPr lang="en-US" sz="2800" dirty="0">
              <a:solidFill>
                <a:srgbClr val="B39477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487"/>
              </a:lnSpc>
            </a:pPr>
            <a:endParaRPr lang="en-US" sz="2325" spc="23" dirty="0">
              <a:solidFill>
                <a:srgbClr val="C29A74"/>
              </a:solidFill>
              <a:latin typeface="Lat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753600" y="1909158"/>
            <a:ext cx="5993980" cy="6450243"/>
            <a:chOff x="0" y="-57150"/>
            <a:chExt cx="7212097" cy="8600324"/>
          </a:xfrm>
        </p:grpSpPr>
        <p:sp>
          <p:nvSpPr>
            <p:cNvPr id="9" name="TextBox 9"/>
            <p:cNvSpPr txBox="1"/>
            <p:nvPr/>
          </p:nvSpPr>
          <p:spPr>
            <a:xfrm>
              <a:off x="423862" y="8152469"/>
              <a:ext cx="1527353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uk-UA" sz="1800" dirty="0" smtClean="0">
                  <a:solidFill>
                    <a:srgbClr val="C29A74"/>
                  </a:solidFill>
                  <a:latin typeface="Arimo"/>
                </a:rPr>
                <a:t>а)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77490" y="8152469"/>
              <a:ext cx="1527353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uk-UA" sz="1800" dirty="0" smtClean="0">
                  <a:solidFill>
                    <a:srgbClr val="C29A74"/>
                  </a:solidFill>
                  <a:latin typeface="Arimo"/>
                </a:rPr>
                <a:t>б)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23862" y="179070"/>
              <a:ext cx="6788235" cy="8030550"/>
              <a:chOff x="0" y="0"/>
              <a:chExt cx="6788235" cy="80305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6788235" cy="8043250"/>
              </a:xfrm>
              <a:custGeom>
                <a:avLst/>
                <a:gdLst/>
                <a:ahLst/>
                <a:cxnLst/>
                <a:rect l="l" t="t" r="r" b="b"/>
                <a:pathLst>
                  <a:path w="6788235" h="8043250">
                    <a:moveTo>
                      <a:pt x="0" y="0"/>
                    </a:moveTo>
                    <a:lnTo>
                      <a:pt x="6788235" y="0"/>
                    </a:lnTo>
                    <a:lnTo>
                      <a:pt x="6788235" y="12700"/>
                    </a:lnTo>
                    <a:lnTo>
                      <a:pt x="0" y="12700"/>
                    </a:lnTo>
                    <a:close/>
                    <a:moveTo>
                      <a:pt x="0" y="2007638"/>
                    </a:moveTo>
                    <a:lnTo>
                      <a:pt x="6788235" y="2007638"/>
                    </a:lnTo>
                    <a:lnTo>
                      <a:pt x="6788235" y="2020338"/>
                    </a:lnTo>
                    <a:lnTo>
                      <a:pt x="0" y="2020338"/>
                    </a:lnTo>
                    <a:close/>
                    <a:moveTo>
                      <a:pt x="0" y="4015275"/>
                    </a:moveTo>
                    <a:lnTo>
                      <a:pt x="6788235" y="4015275"/>
                    </a:lnTo>
                    <a:lnTo>
                      <a:pt x="6788235" y="4027975"/>
                    </a:lnTo>
                    <a:lnTo>
                      <a:pt x="0" y="4027975"/>
                    </a:lnTo>
                    <a:close/>
                    <a:moveTo>
                      <a:pt x="0" y="6022913"/>
                    </a:moveTo>
                    <a:lnTo>
                      <a:pt x="6788235" y="6022913"/>
                    </a:lnTo>
                    <a:lnTo>
                      <a:pt x="6788235" y="6035613"/>
                    </a:lnTo>
                    <a:lnTo>
                      <a:pt x="0" y="6035613"/>
                    </a:lnTo>
                    <a:close/>
                    <a:moveTo>
                      <a:pt x="0" y="8030550"/>
                    </a:moveTo>
                    <a:lnTo>
                      <a:pt x="6788235" y="8030550"/>
                    </a:lnTo>
                    <a:lnTo>
                      <a:pt x="6788235" y="8043250"/>
                    </a:lnTo>
                    <a:lnTo>
                      <a:pt x="0" y="804325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57150"/>
              <a:ext cx="423862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uk-UA" dirty="0" smtClean="0">
                  <a:solidFill>
                    <a:srgbClr val="C29A74"/>
                  </a:solidFill>
                  <a:latin typeface="Arimo"/>
                </a:rPr>
                <a:t>20</a:t>
              </a:r>
              <a:r>
                <a:rPr lang="en-US" sz="1800" dirty="0" smtClean="0">
                  <a:solidFill>
                    <a:srgbClr val="C29A74"/>
                  </a:solidFill>
                  <a:latin typeface="Arimo"/>
                </a:rPr>
                <a:t> 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50489"/>
              <a:ext cx="423862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uk-UA" dirty="0" smtClean="0">
                  <a:solidFill>
                    <a:srgbClr val="C29A74"/>
                  </a:solidFill>
                  <a:latin typeface="Arimo"/>
                </a:rPr>
                <a:t>15</a:t>
              </a:r>
              <a:r>
                <a:rPr lang="en-US" sz="1800" dirty="0" smtClean="0">
                  <a:solidFill>
                    <a:srgbClr val="C29A74"/>
                  </a:solidFill>
                  <a:latin typeface="Arimo"/>
                </a:rPr>
                <a:t> 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958124"/>
              <a:ext cx="423862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uk-UA" dirty="0" smtClean="0">
                  <a:solidFill>
                    <a:srgbClr val="C29A74"/>
                  </a:solidFill>
                  <a:latin typeface="Arimo"/>
                </a:rPr>
                <a:t>10</a:t>
              </a:r>
              <a:r>
                <a:rPr lang="en-US" sz="1800" dirty="0" smtClean="0">
                  <a:solidFill>
                    <a:srgbClr val="C29A74"/>
                  </a:solidFill>
                  <a:latin typeface="Arimo"/>
                </a:rPr>
                <a:t> 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965763"/>
              <a:ext cx="423862" cy="390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uk-UA" dirty="0">
                  <a:solidFill>
                    <a:srgbClr val="C29A74"/>
                  </a:solidFill>
                  <a:latin typeface="Arimo"/>
                </a:rPr>
                <a:t>5</a:t>
              </a:r>
              <a:r>
                <a:rPr lang="en-US" sz="1800" dirty="0" smtClean="0">
                  <a:solidFill>
                    <a:srgbClr val="C29A74"/>
                  </a:solidFill>
                  <a:latin typeface="Arimo"/>
                </a:rPr>
                <a:t> </a:t>
              </a:r>
              <a:endParaRPr lang="en-US" sz="1800" dirty="0">
                <a:solidFill>
                  <a:srgbClr val="C29A74"/>
                </a:solidFill>
                <a:latin typeface="Arimo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9664" y="7973400"/>
              <a:ext cx="254198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C29A74"/>
                  </a:solidFill>
                  <a:latin typeface="Arimo"/>
                </a:rPr>
                <a:t>0 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595971" y="4187995"/>
              <a:ext cx="3108871" cy="4021627"/>
              <a:chOff x="172109" y="4008925"/>
              <a:chExt cx="3108871" cy="402162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72109" y="5192566"/>
                <a:ext cx="1355244" cy="2837986"/>
              </a:xfrm>
              <a:custGeom>
                <a:avLst/>
                <a:gdLst/>
                <a:ahLst/>
                <a:cxnLst/>
                <a:rect l="l" t="t" r="r" b="b"/>
                <a:pathLst>
                  <a:path w="1527353" h="2013988">
                    <a:moveTo>
                      <a:pt x="0" y="2013987"/>
                    </a:moveTo>
                    <a:lnTo>
                      <a:pt x="0" y="122188"/>
                    </a:lnTo>
                    <a:cubicBezTo>
                      <a:pt x="0" y="89782"/>
                      <a:pt x="12873" y="58703"/>
                      <a:pt x="35788" y="35788"/>
                    </a:cubicBezTo>
                    <a:cubicBezTo>
                      <a:pt x="58703" y="12873"/>
                      <a:pt x="89782" y="0"/>
                      <a:pt x="122188" y="0"/>
                    </a:cubicBezTo>
                    <a:lnTo>
                      <a:pt x="1405165" y="0"/>
                    </a:lnTo>
                    <a:cubicBezTo>
                      <a:pt x="1437571" y="0"/>
                      <a:pt x="1468650" y="12873"/>
                      <a:pt x="1491565" y="35788"/>
                    </a:cubicBezTo>
                    <a:cubicBezTo>
                      <a:pt x="1514480" y="58703"/>
                      <a:pt x="1527353" y="89782"/>
                      <a:pt x="1527353" y="122188"/>
                    </a:cubicBezTo>
                    <a:lnTo>
                      <a:pt x="1527353" y="2013987"/>
                    </a:lnTo>
                    <a:close/>
                  </a:path>
                </a:pathLst>
              </a:custGeom>
              <a:solidFill>
                <a:srgbClr val="C29A7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753627" y="4008925"/>
                <a:ext cx="1527353" cy="4021625"/>
              </a:xfrm>
              <a:custGeom>
                <a:avLst/>
                <a:gdLst/>
                <a:ahLst/>
                <a:cxnLst/>
                <a:rect l="l" t="t" r="r" b="b"/>
                <a:pathLst>
                  <a:path w="1527353" h="4021625">
                    <a:moveTo>
                      <a:pt x="0" y="4021625"/>
                    </a:moveTo>
                    <a:lnTo>
                      <a:pt x="0" y="122188"/>
                    </a:lnTo>
                    <a:cubicBezTo>
                      <a:pt x="0" y="89782"/>
                      <a:pt x="12874" y="58703"/>
                      <a:pt x="35788" y="35788"/>
                    </a:cubicBezTo>
                    <a:cubicBezTo>
                      <a:pt x="58703" y="12873"/>
                      <a:pt x="89782" y="0"/>
                      <a:pt x="122189" y="0"/>
                    </a:cubicBezTo>
                    <a:lnTo>
                      <a:pt x="1405165" y="0"/>
                    </a:lnTo>
                    <a:cubicBezTo>
                      <a:pt x="1437571" y="0"/>
                      <a:pt x="1468651" y="12873"/>
                      <a:pt x="1491565" y="35788"/>
                    </a:cubicBezTo>
                    <a:cubicBezTo>
                      <a:pt x="1514480" y="58703"/>
                      <a:pt x="1527353" y="89782"/>
                      <a:pt x="1527353" y="122188"/>
                    </a:cubicBezTo>
                    <a:lnTo>
                      <a:pt x="1527353" y="4021625"/>
                    </a:lnTo>
                    <a:close/>
                  </a:path>
                </a:pathLst>
              </a:custGeom>
              <a:solidFill>
                <a:srgbClr val="C29A74"/>
              </a:solidFill>
            </p:spPr>
          </p:sp>
        </p:grpSp>
      </p:grpSp>
      <p:pic>
        <p:nvPicPr>
          <p:cNvPr id="3074" name="Picture 2" descr="ÐÐ¾ÑÐ°Ð»ÑÐ½Ð° ÑÐºÐ¾Ð´Ð°, Ð·Ð°Ð¿Ð¾Ð´ÑÑÐ½Ð° Ð²Ð½Ð°ÑÐ»ÑÐ´Ð¾Ðº Ð´ÑÐ¿, Ð½Ðµ Ð¼Ð¾Ð¶Ðµ Ð±ÑÑÐ¸ Ð²ÑÐ´ÑÐºÐ¾Ð´Ð¾Ð²Ð°Ð½Ð° Ð´Ð²ÑÑÑ: Ñ  Ð· Ð²Ð¸Ð½Ð½Ð¾Ñ Ð¾ÑÐ¾Ð±Ð¸, Ñ Ð· Ð²Ð¾Ð»Ð¾Ð´ÑÐ»ÑÑÑ Ð´Ð¶ÐµÑÐµÐ»Ð° Ð¿ÑÐ´Ð²Ð¸ÑÐµÐ½Ð¾Ñ Ð½ÐµÐ±ÐµÐ·Ð¿ÐµÐºÐ¸. â ÐÐ»ÑÑÐ½Ñ ÐÑÑÐ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162" y="1249805"/>
            <a:ext cx="5983419" cy="3670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12140" y="1030863"/>
            <a:ext cx="9347160" cy="8229600"/>
          </a:xfrm>
          <a:prstGeom prst="rect">
            <a:avLst/>
          </a:prstGeom>
          <a:solidFill>
            <a:srgbClr val="C29A74">
              <a:alpha val="6666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1491131" y="4106971"/>
            <a:ext cx="10811317" cy="2030701"/>
          </a:xfrm>
          <a:prstGeom prst="rect">
            <a:avLst/>
          </a:prstGeom>
          <a:solidFill>
            <a:srgbClr val="C29A74">
              <a:alpha val="49803"/>
            </a:srgbClr>
          </a:solidFill>
        </p:spPr>
      </p:sp>
      <p:sp>
        <p:nvSpPr>
          <p:cNvPr id="9" name="Прямоугольник 8"/>
          <p:cNvSpPr/>
          <p:nvPr/>
        </p:nvSpPr>
        <p:spPr>
          <a:xfrm>
            <a:off x="8458200" y="2781300"/>
            <a:ext cx="86866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Основним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доказом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сторони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позивачів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при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витребуванні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компенсації</a:t>
            </a:r>
            <a:r>
              <a:rPr lang="ru-RU" sz="3600" dirty="0" smtClean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моральної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шкоди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, а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саме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преюдиційними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обставинами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– є постанови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місцевих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загальних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судів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про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визнання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осіб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що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фігурують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у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конкретних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цивільних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процесах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як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відповідачі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винними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у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вчиненні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правопорушень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пов'язаних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3600" dirty="0" err="1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із</a:t>
            </a:r>
            <a:r>
              <a:rPr lang="ru-RU" sz="3600" dirty="0">
                <a:solidFill>
                  <a:srgbClr val="B39477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ДТП. </a:t>
            </a:r>
            <a:endParaRPr lang="en-US" sz="3600" dirty="0">
              <a:solidFill>
                <a:srgbClr val="B39477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100" name="Picture 4" descr="ÐÐ¾Ð²Ð³Ð¾Ð¾ÑÑÐºÑÐ²Ð°Ð½Ð¸Ð¹ ÑÑÐ´. ÐÐ° ÑÐ¸Ñ ÐºÐ¾ÑÐ¸ÑÑÑ ÑÑÑÐµÐ½Ð½Ñ Ð Ð°Ð´Ð¸? - Korrespondent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1" r="423"/>
          <a:stretch/>
        </p:blipFill>
        <p:spPr bwMode="auto">
          <a:xfrm>
            <a:off x="0" y="0"/>
            <a:ext cx="5868780" cy="103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9A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5211" y="4197579"/>
            <a:ext cx="6964140" cy="571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uk-UA" sz="3600" spc="288" dirty="0" smtClean="0">
                <a:solidFill>
                  <a:srgbClr val="FBFDF4"/>
                </a:solidFill>
                <a:latin typeface="Oswald"/>
              </a:rPr>
              <a:t>ВИПИСКИ ІЗ МЕДИЧНИК КАРТОК</a:t>
            </a:r>
            <a:endParaRPr lang="en-US" sz="36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4367417"/>
            <a:ext cx="262303" cy="26230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28700" y="7048500"/>
            <a:ext cx="262303" cy="262303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75210" y="5369814"/>
            <a:ext cx="7974023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uk-UA" sz="3600" spc="288" dirty="0" smtClean="0">
                <a:solidFill>
                  <a:srgbClr val="FBFDF4"/>
                </a:solidFill>
                <a:latin typeface="Oswald"/>
              </a:rPr>
              <a:t>ДОВІДКИ МСЕК ПРО ВСТАНОВЛЕННЯ ГРУПИ ІНВАЛІДНОСТІ</a:t>
            </a:r>
            <a:endParaRPr lang="en-US" sz="36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5524500"/>
            <a:ext cx="262303" cy="262303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28700" y="1256880"/>
            <a:ext cx="17846877" cy="1593355"/>
            <a:chOff x="0" y="0"/>
            <a:chExt cx="23795836" cy="2124474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23795836" cy="2124474"/>
            </a:xfrm>
            <a:prstGeom prst="rect">
              <a:avLst/>
            </a:prstGeom>
            <a:solidFill>
              <a:srgbClr val="FBFDF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85954" y="320824"/>
              <a:ext cx="19807168" cy="1295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100"/>
                </a:lnSpc>
              </a:pPr>
              <a:r>
                <a:rPr lang="uk-UA" sz="6000" spc="179" dirty="0" smtClean="0">
                  <a:solidFill>
                    <a:srgbClr val="C29A74"/>
                  </a:solidFill>
                  <a:latin typeface="Oswald"/>
                </a:rPr>
                <a:t>Докази у справах:</a:t>
              </a:r>
              <a:endParaRPr lang="en-US" sz="6000" spc="179" dirty="0">
                <a:solidFill>
                  <a:srgbClr val="C29A74"/>
                </a:solidFill>
                <a:latin typeface="Oswald"/>
              </a:endParaRPr>
            </a:p>
          </p:txBody>
        </p:sp>
      </p:grpSp>
      <p:sp>
        <p:nvSpPr>
          <p:cNvPr id="25" name="TextBox 3"/>
          <p:cNvSpPr txBox="1"/>
          <p:nvPr/>
        </p:nvSpPr>
        <p:spPr>
          <a:xfrm>
            <a:off x="1618166" y="6889997"/>
            <a:ext cx="6964140" cy="180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uk-UA" sz="3600" spc="288" dirty="0" smtClean="0">
                <a:solidFill>
                  <a:srgbClr val="FBFDF4"/>
                </a:solidFill>
                <a:latin typeface="Oswald"/>
              </a:rPr>
              <a:t>КОПІЇ ТОВАРНИХ ЧЕКІВ ТА КВИТАНЦІЙ ЩОДО ВИТРАЧЕНИХ КОШТІВ НА ЛІКУВАННЯ</a:t>
            </a:r>
            <a:endParaRPr lang="en-US" sz="36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27" name="Group 5"/>
          <p:cNvGrpSpPr/>
          <p:nvPr/>
        </p:nvGrpSpPr>
        <p:grpSpPr>
          <a:xfrm>
            <a:off x="10363200" y="4352263"/>
            <a:ext cx="262303" cy="262303"/>
            <a:chOff x="0" y="0"/>
            <a:chExt cx="6350000" cy="6350000"/>
          </a:xfrm>
        </p:grpSpPr>
        <p:sp>
          <p:nvSpPr>
            <p:cNvPr id="28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29" name="TextBox 3"/>
          <p:cNvSpPr txBox="1"/>
          <p:nvPr/>
        </p:nvSpPr>
        <p:spPr>
          <a:xfrm>
            <a:off x="10972800" y="4212731"/>
            <a:ext cx="6964140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uk-UA" sz="3600" spc="288" dirty="0" smtClean="0">
                <a:solidFill>
                  <a:srgbClr val="FBFDF4"/>
                </a:solidFill>
                <a:latin typeface="Oswald"/>
              </a:rPr>
              <a:t>ВИСНОВКИ ЛІКАРІВ ПСИХОТЕРА-ПЕВТІВ</a:t>
            </a:r>
            <a:endParaRPr lang="en-US" sz="3600" spc="288" dirty="0">
              <a:solidFill>
                <a:srgbClr val="FBFDF4"/>
              </a:solidFill>
              <a:latin typeface="Oswald"/>
            </a:endParaRPr>
          </a:p>
        </p:txBody>
      </p:sp>
      <p:grpSp>
        <p:nvGrpSpPr>
          <p:cNvPr id="30" name="Group 5"/>
          <p:cNvGrpSpPr/>
          <p:nvPr/>
        </p:nvGrpSpPr>
        <p:grpSpPr>
          <a:xfrm>
            <a:off x="10375667" y="5524500"/>
            <a:ext cx="262303" cy="262303"/>
            <a:chOff x="0" y="0"/>
            <a:chExt cx="6350000" cy="6350000"/>
          </a:xfrm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BFDF4"/>
            </a:solidFill>
          </p:spPr>
        </p:sp>
      </p:grpSp>
      <p:sp>
        <p:nvSpPr>
          <p:cNvPr id="32" name="TextBox 3"/>
          <p:cNvSpPr txBox="1"/>
          <p:nvPr/>
        </p:nvSpPr>
        <p:spPr>
          <a:xfrm>
            <a:off x="10972800" y="5400870"/>
            <a:ext cx="6964140" cy="361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uk-UA" sz="3600" spc="288" dirty="0" smtClean="0">
                <a:solidFill>
                  <a:srgbClr val="FBFDF4"/>
                </a:solidFill>
                <a:latin typeface="Oswald"/>
              </a:rPr>
              <a:t>ВИСНОВКИ АВТОТОВАРОЗНАВ-ЧОГО ДОСЛІДЖЕННЯ ПРО ВАРТІСТЬ ВІДНОВЛЮВАЛЬНОГО РЕМОНТУ НА УСУНЕННЯ ПОШКОДЖЕННЯ, ЗАВДАНИХ АВТОМОБІЛЮ</a:t>
            </a:r>
            <a:endParaRPr lang="en-US" sz="3600" spc="288" dirty="0">
              <a:solidFill>
                <a:srgbClr val="FBFDF4"/>
              </a:solidFill>
              <a:latin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462</Words>
  <Application>Microsoft Office PowerPoint</Application>
  <PresentationFormat>Произвольный</PresentationFormat>
  <Paragraphs>54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Times New Roman</vt:lpstr>
      <vt:lpstr>Lato Bold</vt:lpstr>
      <vt:lpstr>Arimo</vt:lpstr>
      <vt:lpstr>Oswald</vt:lpstr>
      <vt:lpstr>Lato</vt:lpstr>
      <vt:lpstr>Lato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Коричневая Историческая Образовательная Презентация</dc:title>
  <dc:creator>Potapenko</dc:creator>
  <cp:lastModifiedBy>Potapenko</cp:lastModifiedBy>
  <cp:revision>22</cp:revision>
  <dcterms:created xsi:type="dcterms:W3CDTF">2006-08-16T00:00:00Z</dcterms:created>
  <dcterms:modified xsi:type="dcterms:W3CDTF">2020-12-07T12:30:02Z</dcterms:modified>
  <dc:identifier>DAEPe-Gq8IQ</dc:identifier>
</cp:coreProperties>
</file>