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7" r:id="rId6"/>
    <p:sldId id="278" r:id="rId7"/>
    <p:sldId id="280" r:id="rId8"/>
    <p:sldId id="281" r:id="rId9"/>
    <p:sldId id="279" r:id="rId10"/>
    <p:sldId id="282" r:id="rId11"/>
    <p:sldId id="283" r:id="rId12"/>
    <p:sldId id="285" r:id="rId13"/>
    <p:sldId id="284" r:id="rId14"/>
    <p:sldId id="286" r:id="rId15"/>
    <p:sldId id="287" r:id="rId16"/>
    <p:sldId id="288" r:id="rId17"/>
    <p:sldId id="289" r:id="rId18"/>
    <p:sldId id="290" r:id="rId19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8C1C13-2C9A-404D-939F-A570147E405E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B53ADFC-ABB8-401A-BB24-33FDAFEDCEBD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733249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4B43695-5FA6-4F02-B9E0-061FEB8531FD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725628-3A68-42F4-BA86-981817953149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725628-3A68-42F4-BA86-981817953149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5925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725628-3A68-42F4-BA86-981817953149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959845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Овал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B0782AA3-67B9-4765-B9F6-4486863CD55C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702670-8E65-484A-AE81-011E0AB377F4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6A1581-D96C-4713-A7B2-04645BB123FB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DB0E4F-7BB1-42EC-B34F-39E61A9121B8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Овал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E63DF0-04AB-40A2-A39B-2EAD6A41AAB2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343B54-B784-47DB-9722-6EEFBA96FE07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BA405B-501A-4E54-AFB2-3B13C5F617A9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208A24-1338-4F05-A509-1513283A2797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D0572F-6397-40EE-AB86-2EC01D1D6D88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97C8E3-02EA-40C4-9657-C147DCAB62A9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F24CD-D290-4591-A4FE-82402995ECFA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ru-RU" noProof="1" dirty="0" smtClean="0"/>
              <a:t>‹#›</a:t>
            </a:fld>
            <a:endParaRPr lang="ru-RU" noProof="1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1FA4ABA8-BD9A-4E07-908B-7C1BB26B50FF}" type="datetime1">
              <a:rPr lang="ru-RU" noProof="1" smtClean="0"/>
              <a:t>02.09.2021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cxnSp>
        <p:nvCxnSpPr>
          <p:cNvPr id="7" name="Прямая соединительная линия 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ukrainian/news-58266596" TargetMode="External"/><Relationship Id="rId2" Type="http://schemas.openxmlformats.org/officeDocument/2006/relationships/hyperlink" Target="https://www.consilium.europa.eu/en/press/press-releases/2021/05/20/covid-19-council-updates-recommendation-on-restrictions-to-travel-from-third-countri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0BD1B1-AA22-48F1-B3ED-579CD28460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444" b="-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AA48FC5-3C83-4F1B-BC33-DF0B588F83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D84FB-5D02-47D2-98FD-4F01A02E2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349" y="3429000"/>
            <a:ext cx="7501651" cy="1090938"/>
          </a:xfrm>
        </p:spPr>
        <p:txBody>
          <a:bodyPr rtlCol="0" anchor="b">
            <a:normAutofit/>
          </a:bodyPr>
          <a:lstStyle/>
          <a:p>
            <a:pPr algn="l"/>
            <a:r>
              <a:rPr lang="en-US" noProof="1" smtClean="0">
                <a:solidFill>
                  <a:srgbClr val="FFFFFF"/>
                </a:solidFill>
                <a:latin typeface="Bahnschrift Light SemiCondensed" panose="020B0502040204020203" pitchFamily="34" charset="0"/>
              </a:rPr>
              <a:t>COVID</a:t>
            </a:r>
            <a:r>
              <a:rPr lang="uk-UA" noProof="1" smtClean="0">
                <a:solidFill>
                  <a:srgbClr val="FFFFFF"/>
                </a:solidFill>
              </a:rPr>
              <a:t> сертифікати</a:t>
            </a:r>
            <a:endParaRPr lang="ru-RU" noProof="1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F6641D-ADF3-40BD-9BA3-E740E77C8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349" y="4779313"/>
            <a:ext cx="7501650" cy="514816"/>
          </a:xfrm>
        </p:spPr>
        <p:txBody>
          <a:bodyPr rtlCol="0" anchor="t">
            <a:normAutofit/>
          </a:bodyPr>
          <a:lstStyle/>
          <a:p>
            <a:pPr rtl="0"/>
            <a:r>
              <a:rPr lang="uk-UA" noProof="1" smtClean="0">
                <a:solidFill>
                  <a:srgbClr val="FFFFFF"/>
                </a:solidFill>
              </a:rPr>
              <a:t>Підготувала Пінчук ПІ-44</a:t>
            </a:r>
            <a:endParaRPr lang="ru-RU" noProof="1">
              <a:solidFill>
                <a:srgbClr val="FFFFFF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2F01714-1A39-4194-BD47-8A9960C599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09349" y="4666480"/>
            <a:ext cx="6832499" cy="0"/>
          </a:xfrm>
          <a:prstGeom prst="line">
            <a:avLst/>
          </a:prstGeom>
          <a:ln w="22225">
            <a:solidFill>
              <a:srgbClr val="4AC4E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2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Як отримати COVID-сертифікат у Дії_ __ Дія Влог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97881" y="666207"/>
            <a:ext cx="9892053" cy="5564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77217" y="130629"/>
            <a:ext cx="953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_________________________________________________________________________________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5483" y="6211929"/>
            <a:ext cx="9596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1"/>
                </a:solidFill>
              </a:rPr>
              <a:t>_________________________________________________________________________________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11075418" y="112697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822" y="5855445"/>
            <a:ext cx="750243" cy="749808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0" name="Овал 9"/>
          <p:cNvSpPr/>
          <p:nvPr/>
        </p:nvSpPr>
        <p:spPr>
          <a:xfrm>
            <a:off x="11254294" y="3448278"/>
            <a:ext cx="750243" cy="749808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11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60" y="4810416"/>
            <a:ext cx="1045029" cy="104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47" y="1114352"/>
            <a:ext cx="1171647" cy="117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1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209929" cy="1499616"/>
          </a:xfrm>
        </p:spPr>
        <p:txBody>
          <a:bodyPr/>
          <a:lstStyle/>
          <a:p>
            <a:pPr algn="ctr"/>
            <a:r>
              <a:rPr lang="uk-UA" dirty="0" smtClean="0"/>
              <a:t>Для чого потрібні сертифікати?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534" y="2246812"/>
            <a:ext cx="8080683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000" dirty="0"/>
              <a:t>COVID-</a:t>
            </a:r>
            <a:r>
              <a:rPr lang="ru-RU" sz="2000" dirty="0" err="1"/>
              <a:t>сертифікат</a:t>
            </a:r>
            <a:r>
              <a:rPr lang="ru-RU" sz="2000" dirty="0"/>
              <a:t> </a:t>
            </a:r>
            <a:r>
              <a:rPr lang="ru-RU" sz="2000" dirty="0" err="1"/>
              <a:t>показуватиме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власник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власниця</a:t>
            </a:r>
            <a:r>
              <a:rPr lang="ru-RU" sz="2000" dirty="0"/>
              <a:t> не є </a:t>
            </a:r>
            <a:r>
              <a:rPr lang="ru-RU" sz="2000" dirty="0" err="1"/>
              <a:t>носієм</a:t>
            </a:r>
            <a:r>
              <a:rPr lang="ru-RU" sz="2000" dirty="0"/>
              <a:t> </a:t>
            </a:r>
            <a:r>
              <a:rPr lang="ru-RU" sz="2000" dirty="0" err="1"/>
              <a:t>коронавірусу</a:t>
            </a:r>
            <a:r>
              <a:rPr lang="ru-RU" sz="2000" dirty="0"/>
              <a:t>, а </a:t>
            </a:r>
            <a:r>
              <a:rPr lang="ru-RU" sz="2000" dirty="0" err="1"/>
              <a:t>отже</a:t>
            </a:r>
            <a:r>
              <a:rPr lang="ru-RU" sz="2000" dirty="0"/>
              <a:t>, </a:t>
            </a:r>
            <a:r>
              <a:rPr lang="ru-RU" sz="2000" dirty="0" err="1"/>
              <a:t>має</a:t>
            </a:r>
            <a:r>
              <a:rPr lang="ru-RU" sz="2000" dirty="0"/>
              <a:t> право </a:t>
            </a:r>
            <a:r>
              <a:rPr lang="ru-RU" sz="2000" dirty="0" err="1"/>
              <a:t>подорожувати</a:t>
            </a:r>
            <a:r>
              <a:rPr lang="ru-RU" sz="2000" dirty="0"/>
              <a:t> за кордон без </a:t>
            </a:r>
            <a:r>
              <a:rPr lang="ru-RU" sz="2000" dirty="0" err="1"/>
              <a:t>обмежень</a:t>
            </a:r>
            <a:r>
              <a:rPr lang="ru-RU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COVID-</a:t>
            </a:r>
            <a:r>
              <a:rPr lang="ru-RU" sz="2000" dirty="0" err="1"/>
              <a:t>сертифікати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звільнення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дотримання</a:t>
            </a:r>
            <a:r>
              <a:rPr lang="ru-RU" sz="2000" dirty="0"/>
              <a:t> </a:t>
            </a:r>
            <a:r>
              <a:rPr lang="ru-RU" sz="2000" dirty="0" err="1"/>
              <a:t>певних</a:t>
            </a:r>
            <a:r>
              <a:rPr lang="ru-RU" sz="2000" dirty="0"/>
              <a:t> </a:t>
            </a:r>
            <a:r>
              <a:rPr lang="ru-RU" sz="2000" dirty="0" err="1"/>
              <a:t>карантинних</a:t>
            </a:r>
            <a:r>
              <a:rPr lang="ru-RU" sz="2000" dirty="0"/>
              <a:t> </a:t>
            </a:r>
            <a:r>
              <a:rPr lang="ru-RU" sz="2000" dirty="0" err="1"/>
              <a:t>обмежень</a:t>
            </a:r>
            <a:r>
              <a:rPr lang="ru-RU" sz="2000" dirty="0"/>
              <a:t>. </a:t>
            </a:r>
            <a:r>
              <a:rPr lang="ru-RU" sz="2000" dirty="0" err="1"/>
              <a:t>Якщо</a:t>
            </a:r>
            <a:r>
              <a:rPr lang="ru-RU" sz="2000" dirty="0"/>
              <a:t>, </a:t>
            </a:r>
            <a:r>
              <a:rPr lang="ru-RU" sz="2000" dirty="0" err="1"/>
              <a:t>приміром</a:t>
            </a:r>
            <a:r>
              <a:rPr lang="ru-RU" sz="2000" dirty="0"/>
              <a:t>, в </a:t>
            </a:r>
            <a:r>
              <a:rPr lang="ru-RU" sz="2000" dirty="0" err="1"/>
              <a:t>одній</a:t>
            </a:r>
            <a:r>
              <a:rPr lang="ru-RU" sz="2000" dirty="0"/>
              <a:t> </a:t>
            </a:r>
            <a:r>
              <a:rPr lang="ru-RU" sz="2000" dirty="0" err="1"/>
              <a:t>країні</a:t>
            </a:r>
            <a:r>
              <a:rPr lang="ru-RU" sz="2000" dirty="0"/>
              <a:t> </a:t>
            </a:r>
            <a:r>
              <a:rPr lang="ru-RU" sz="2000" dirty="0" err="1"/>
              <a:t>повністю</a:t>
            </a:r>
            <a:r>
              <a:rPr lang="ru-RU" sz="2000" dirty="0"/>
              <a:t> </a:t>
            </a:r>
            <a:r>
              <a:rPr lang="ru-RU" sz="2000" dirty="0" err="1"/>
              <a:t>вакциновані</a:t>
            </a:r>
            <a:r>
              <a:rPr lang="ru-RU" sz="2000" dirty="0"/>
              <a:t> люди </a:t>
            </a:r>
            <a:r>
              <a:rPr lang="ru-RU" sz="2000" dirty="0" err="1"/>
              <a:t>можуть</a:t>
            </a:r>
            <a:r>
              <a:rPr lang="ru-RU" sz="2000" dirty="0"/>
              <a:t> не </a:t>
            </a:r>
            <a:r>
              <a:rPr lang="ru-RU" sz="2000" dirty="0" err="1"/>
              <a:t>дотримуватися</a:t>
            </a:r>
            <a:r>
              <a:rPr lang="ru-RU" sz="2000" dirty="0"/>
              <a:t> </a:t>
            </a:r>
            <a:r>
              <a:rPr lang="ru-RU" sz="2000" dirty="0" err="1"/>
              <a:t>комендантської</a:t>
            </a:r>
            <a:r>
              <a:rPr lang="ru-RU" sz="2000" dirty="0"/>
              <a:t> </a:t>
            </a:r>
            <a:r>
              <a:rPr lang="ru-RU" sz="2000" dirty="0" err="1"/>
              <a:t>години</a:t>
            </a:r>
            <a:r>
              <a:rPr lang="ru-RU" sz="2000" dirty="0"/>
              <a:t>, то й </a:t>
            </a:r>
            <a:r>
              <a:rPr lang="ru-RU" sz="2000" dirty="0" err="1"/>
              <a:t>українці</a:t>
            </a:r>
            <a:r>
              <a:rPr lang="ru-RU" sz="2000" dirty="0"/>
              <a:t> з </a:t>
            </a:r>
            <a:r>
              <a:rPr lang="en-US" sz="2000" dirty="0"/>
              <a:t>COVID-</a:t>
            </a:r>
            <a:r>
              <a:rPr lang="ru-RU" sz="2000" dirty="0" err="1"/>
              <a:t>сертифікатом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приїхали</a:t>
            </a:r>
            <a:r>
              <a:rPr lang="ru-RU" sz="2000" dirty="0"/>
              <a:t> в </a:t>
            </a:r>
            <a:r>
              <a:rPr lang="ru-RU" sz="2000" dirty="0" err="1"/>
              <a:t>цю</a:t>
            </a:r>
            <a:r>
              <a:rPr lang="ru-RU" sz="2000" dirty="0"/>
              <a:t> </a:t>
            </a:r>
            <a:r>
              <a:rPr lang="ru-RU" sz="2000" dirty="0" err="1"/>
              <a:t>країну</a:t>
            </a:r>
            <a:r>
              <a:rPr lang="ru-RU" sz="2000" dirty="0"/>
              <a:t>, так само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 не </a:t>
            </a:r>
            <a:r>
              <a:rPr lang="ru-RU" sz="2000" dirty="0" err="1" smtClean="0"/>
              <a:t>робити</a:t>
            </a:r>
            <a:r>
              <a:rPr lang="ru-RU" sz="2000" dirty="0"/>
              <a:t> </a:t>
            </a:r>
            <a:endParaRPr lang="ru-RU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err="1" smtClean="0"/>
              <a:t>Загальні</a:t>
            </a:r>
            <a:r>
              <a:rPr lang="ru-RU" sz="2000" dirty="0" smtClean="0"/>
              <a:t> </a:t>
            </a:r>
            <a:r>
              <a:rPr lang="ru-RU" sz="2000" dirty="0" err="1"/>
              <a:t>рекомендації</a:t>
            </a:r>
            <a:r>
              <a:rPr lang="ru-RU" sz="2000" dirty="0"/>
              <a:t> ЄС </a:t>
            </a:r>
            <a:r>
              <a:rPr lang="ru-RU" sz="2000" dirty="0" err="1"/>
              <a:t>полягають</a:t>
            </a:r>
            <a:r>
              <a:rPr lang="ru-RU" sz="2000" dirty="0"/>
              <a:t> у тому,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в’їзду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щеплення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затвердженими</a:t>
            </a:r>
            <a:r>
              <a:rPr lang="ru-RU" sz="2000" dirty="0"/>
              <a:t> в </a:t>
            </a:r>
            <a:r>
              <a:rPr lang="ru-RU" sz="2000" dirty="0" err="1"/>
              <a:t>Євросоюзі</a:t>
            </a:r>
            <a:r>
              <a:rPr lang="ru-RU" sz="2000" dirty="0"/>
              <a:t> препаратами. А таких </a:t>
            </a:r>
            <a:r>
              <a:rPr lang="ru-RU" sz="2000" dirty="0" err="1"/>
              <a:t>чотири</a:t>
            </a:r>
            <a:r>
              <a:rPr lang="ru-RU" sz="2000" dirty="0"/>
              <a:t> — </a:t>
            </a:r>
            <a:r>
              <a:rPr lang="ru-RU" sz="2000" dirty="0" err="1"/>
              <a:t>компаній</a:t>
            </a:r>
            <a:r>
              <a:rPr lang="ru-RU" sz="2000" dirty="0"/>
              <a:t> </a:t>
            </a:r>
            <a:r>
              <a:rPr lang="en-US" sz="2000" dirty="0"/>
              <a:t>Pfizer/</a:t>
            </a:r>
            <a:r>
              <a:rPr lang="en-US" sz="2000" dirty="0" err="1"/>
              <a:t>BioNTech</a:t>
            </a:r>
            <a:r>
              <a:rPr lang="en-US" sz="2000" dirty="0"/>
              <a:t>, AstraZeneca (</a:t>
            </a:r>
            <a:r>
              <a:rPr lang="ru-RU" sz="2000" dirty="0" err="1"/>
              <a:t>вироблена</a:t>
            </a:r>
            <a:r>
              <a:rPr lang="ru-RU" sz="2000" dirty="0"/>
              <a:t> в ЄС), </a:t>
            </a:r>
            <a:r>
              <a:rPr lang="en-US" sz="2000" dirty="0" err="1"/>
              <a:t>Moderna</a:t>
            </a:r>
            <a:r>
              <a:rPr lang="en-US" sz="2000" dirty="0"/>
              <a:t> </a:t>
            </a:r>
            <a:r>
              <a:rPr lang="ru-RU" sz="2000" dirty="0"/>
              <a:t>та </a:t>
            </a:r>
            <a:r>
              <a:rPr lang="en-US" sz="2000" dirty="0"/>
              <a:t>Johnson &amp; Johnson.</a:t>
            </a:r>
            <a:endParaRPr lang="ru-RU" sz="2000" dirty="0"/>
          </a:p>
        </p:txBody>
      </p:sp>
      <p:pic>
        <p:nvPicPr>
          <p:cNvPr id="2050" name="Picture 2" descr="Усе, що вам треба знати про сертифікат вакцинації від Covid-19 в ЄС.  Пояснюєм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7"/>
          <a:stretch/>
        </p:blipFill>
        <p:spPr bwMode="auto">
          <a:xfrm>
            <a:off x="8685623" y="1698170"/>
            <a:ext cx="3371395" cy="1731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9597588" y="4258492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6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032" y="5375909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82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Сертифікати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,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їхати</a:t>
            </a:r>
            <a:r>
              <a:rPr lang="ru-RU" dirty="0"/>
              <a:t> у </a:t>
            </a:r>
            <a:r>
              <a:rPr lang="ru-RU" dirty="0" err="1"/>
              <a:t>подорож</a:t>
            </a:r>
            <a:r>
              <a:rPr lang="ru-RU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5999"/>
            <a:ext cx="7466729" cy="4898571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Спершу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перевірити</a:t>
            </a:r>
            <a:r>
              <a:rPr lang="ru-RU" dirty="0"/>
              <a:t> </a:t>
            </a:r>
            <a:r>
              <a:rPr lang="ru-RU" dirty="0" err="1"/>
              <a:t>Єврокомісія</a:t>
            </a:r>
            <a:r>
              <a:rPr lang="ru-RU" dirty="0"/>
              <a:t> і </a:t>
            </a:r>
            <a:r>
              <a:rPr lang="ru-RU" dirty="0" err="1"/>
              <a:t>ухвалити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.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підпише</a:t>
            </a:r>
            <a:r>
              <a:rPr lang="ru-RU" dirty="0"/>
              <a:t> угоди з </a:t>
            </a:r>
            <a:r>
              <a:rPr lang="ru-RU" dirty="0" err="1"/>
              <a:t>країнами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приєднатися</a:t>
            </a:r>
            <a:r>
              <a:rPr lang="ru-RU" dirty="0"/>
              <a:t> до шлюзу </a:t>
            </a:r>
            <a:r>
              <a:rPr lang="en-US" dirty="0"/>
              <a:t>EUDCC - </a:t>
            </a:r>
            <a:r>
              <a:rPr lang="ru-RU" dirty="0" err="1"/>
              <a:t>системи</a:t>
            </a:r>
            <a:r>
              <a:rPr lang="ru-RU" dirty="0"/>
              <a:t>, яка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перевіряти</a:t>
            </a:r>
            <a:r>
              <a:rPr lang="ru-RU" dirty="0"/>
              <a:t> </a:t>
            </a:r>
            <a:r>
              <a:rPr lang="ru-RU" dirty="0" err="1"/>
              <a:t>справжність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 та </a:t>
            </a:r>
            <a:r>
              <a:rPr lang="ru-RU" dirty="0" err="1"/>
              <a:t>цифрових</a:t>
            </a:r>
            <a:r>
              <a:rPr lang="ru-RU" dirty="0"/>
              <a:t> </a:t>
            </a:r>
            <a:r>
              <a:rPr lang="ru-RU" dirty="0" err="1"/>
              <a:t>підписів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Але разом з </a:t>
            </a:r>
            <a:r>
              <a:rPr lang="ru-RU" dirty="0" err="1"/>
              <a:t>тим</a:t>
            </a:r>
            <a:r>
              <a:rPr lang="ru-RU" dirty="0"/>
              <a:t> низка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почали </a:t>
            </a:r>
            <a:r>
              <a:rPr lang="ru-RU" dirty="0" err="1"/>
              <a:t>визнавати</a:t>
            </a:r>
            <a:r>
              <a:rPr lang="ru-RU" dirty="0"/>
              <a:t>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 про </a:t>
            </a:r>
            <a:r>
              <a:rPr lang="ru-RU" dirty="0" err="1"/>
              <a:t>вакцинацію</a:t>
            </a:r>
            <a:r>
              <a:rPr lang="ru-RU" dirty="0"/>
              <a:t>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не з ЄС, й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відкривають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кордони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Рада ЄС </a:t>
            </a:r>
            <a:r>
              <a:rPr lang="ru-RU" dirty="0" err="1"/>
              <a:t>ухвалила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рекомендації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пускати</a:t>
            </a:r>
            <a:r>
              <a:rPr lang="ru-RU" dirty="0"/>
              <a:t> </a:t>
            </a:r>
            <a:r>
              <a:rPr lang="ru-RU" dirty="0" err="1"/>
              <a:t>туристів</a:t>
            </a:r>
            <a:r>
              <a:rPr lang="ru-RU" dirty="0"/>
              <a:t>. Документ </a:t>
            </a:r>
            <a:r>
              <a:rPr lang="ru-RU" dirty="0" err="1"/>
              <a:t>рекомендує</a:t>
            </a:r>
            <a:r>
              <a:rPr lang="ru-RU" dirty="0"/>
              <a:t> </a:t>
            </a:r>
            <a:r>
              <a:rPr lang="ru-RU" dirty="0" err="1"/>
              <a:t>країнам</a:t>
            </a:r>
            <a:r>
              <a:rPr lang="ru-RU" dirty="0"/>
              <a:t> </a:t>
            </a:r>
            <a:r>
              <a:rPr lang="ru-RU" dirty="0" err="1"/>
              <a:t>Євросоюзу</a:t>
            </a:r>
            <a:r>
              <a:rPr lang="ru-RU" dirty="0"/>
              <a:t> </a:t>
            </a:r>
            <a:r>
              <a:rPr lang="ru-RU" dirty="0" err="1"/>
              <a:t>дозволити</a:t>
            </a:r>
            <a:r>
              <a:rPr lang="ru-RU" dirty="0"/>
              <a:t> </a:t>
            </a:r>
            <a:r>
              <a:rPr lang="ru-RU" dirty="0" err="1"/>
              <a:t>в'їзд</a:t>
            </a:r>
            <a:r>
              <a:rPr lang="ru-RU" dirty="0"/>
              <a:t> туристам,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за два </a:t>
            </a:r>
            <a:r>
              <a:rPr lang="ru-RU" dirty="0" err="1"/>
              <a:t>тижні</a:t>
            </a:r>
            <a:r>
              <a:rPr lang="ru-RU" dirty="0"/>
              <a:t> до </a:t>
            </a:r>
            <a:r>
              <a:rPr lang="ru-RU" dirty="0" err="1"/>
              <a:t>поїздки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щепилися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дозволених</a:t>
            </a:r>
            <a:r>
              <a:rPr lang="ru-RU" dirty="0"/>
              <a:t> у ЄС вакцин, і </a:t>
            </a:r>
            <a:r>
              <a:rPr lang="ru-RU" dirty="0" err="1"/>
              <a:t>рекомендувала</a:t>
            </a:r>
            <a:r>
              <a:rPr lang="ru-RU" dirty="0"/>
              <a:t> </a:t>
            </a:r>
            <a:r>
              <a:rPr lang="ru-RU" dirty="0" err="1"/>
              <a:t>включити</a:t>
            </a:r>
            <a:r>
              <a:rPr lang="ru-RU" dirty="0"/>
              <a:t> у список "</a:t>
            </a:r>
            <a:r>
              <a:rPr lang="ru-RU" dirty="0" err="1"/>
              <a:t>прийнятних</a:t>
            </a:r>
            <a:r>
              <a:rPr lang="ru-RU" dirty="0"/>
              <a:t>" вакцин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препарати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затвердила ВООЗ.</a:t>
            </a:r>
          </a:p>
          <a:p>
            <a:r>
              <a:rPr lang="ru-RU" dirty="0" err="1"/>
              <a:t>Європейський</a:t>
            </a:r>
            <a:r>
              <a:rPr lang="ru-RU" dirty="0"/>
              <a:t> Союз 20 </a:t>
            </a:r>
            <a:r>
              <a:rPr lang="ru-RU" dirty="0" err="1"/>
              <a:t>серпня</a:t>
            </a:r>
            <a:r>
              <a:rPr lang="ru-RU" dirty="0"/>
              <a:t> </a:t>
            </a:r>
            <a:r>
              <a:rPr lang="ru-RU" dirty="0" err="1">
                <a:hlinkClick r:id="rId3"/>
              </a:rPr>
              <a:t>офіційно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визнав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ковід-сертифікати</a:t>
            </a:r>
            <a:r>
              <a:rPr lang="ru-RU" dirty="0"/>
              <a:t> у </a:t>
            </a:r>
            <a:r>
              <a:rPr lang="ru-RU" dirty="0" err="1"/>
              <a:t>застосунку</a:t>
            </a:r>
            <a:r>
              <a:rPr lang="ru-RU" dirty="0"/>
              <a:t> "</a:t>
            </a:r>
            <a:r>
              <a:rPr lang="ru-RU" dirty="0" err="1"/>
              <a:t>Дія</a:t>
            </a:r>
            <a:r>
              <a:rPr lang="ru-RU" dirty="0"/>
              <a:t>"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європейським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The EU&amp;#39;s Digital COVID Certificate is now live but what is it and which  countries are accepting it? | Euronew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392" y="2084832"/>
            <a:ext cx="3703311" cy="2083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8024588" y="5484680"/>
            <a:ext cx="1171663" cy="1190439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6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861" y="4876065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35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-538190"/>
            <a:ext cx="10013986" cy="1596281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Які країни «відкриті» для Українців під час пандемії?</a:t>
            </a:r>
            <a:endParaRPr lang="ru-RU" sz="2800" dirty="0"/>
          </a:p>
        </p:txBody>
      </p:sp>
      <p:sp>
        <p:nvSpPr>
          <p:cNvPr id="9" name="Овал 8"/>
          <p:cNvSpPr/>
          <p:nvPr/>
        </p:nvSpPr>
        <p:spPr>
          <a:xfrm>
            <a:off x="192099" y="5808722"/>
            <a:ext cx="832029" cy="822959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10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4" y="5325361"/>
            <a:ext cx="981154" cy="98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http://lowcostavia.com.ua/wp-content/uploads/2021/08/map-europe-vidryti-krainy-karta-01-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253" y="457200"/>
            <a:ext cx="9379132" cy="630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11053069" y="354910"/>
            <a:ext cx="832029" cy="822959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19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662" y="687292"/>
            <a:ext cx="981154" cy="98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err="1" smtClean="0"/>
              <a:t>Ковід</a:t>
            </a:r>
            <a:r>
              <a:rPr lang="uk-UA" dirty="0" smtClean="0"/>
              <a:t> сертифікати-порушення прав людини?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6000"/>
            <a:ext cx="5664055" cy="4023360"/>
          </a:xfrm>
        </p:spPr>
        <p:txBody>
          <a:bodyPr>
            <a:normAutofit/>
          </a:bodyPr>
          <a:lstStyle/>
          <a:p>
            <a:r>
              <a:rPr lang="uk-UA" dirty="0"/>
              <a:t>Люди, які не хочуть принципово робити вакцинацію через свої релігійні погляди, через медичні </a:t>
            </a:r>
            <a:r>
              <a:rPr lang="uk-UA" dirty="0" err="1"/>
              <a:t>противопоказання</a:t>
            </a:r>
            <a:r>
              <a:rPr lang="uk-UA" dirty="0"/>
              <a:t> тощо</a:t>
            </a:r>
            <a:r>
              <a:rPr lang="uk-UA" dirty="0" smtClean="0"/>
              <a:t>.</a:t>
            </a:r>
          </a:p>
          <a:p>
            <a:r>
              <a:rPr lang="ru-RU" dirty="0"/>
              <a:t>До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перешкоджання</a:t>
            </a:r>
            <a:r>
              <a:rPr lang="ru-RU" dirty="0"/>
              <a:t> прав на </a:t>
            </a:r>
            <a:r>
              <a:rPr lang="ru-RU" dirty="0" err="1"/>
              <a:t>пересування</a:t>
            </a:r>
            <a:r>
              <a:rPr lang="ru-RU" dirty="0"/>
              <a:t> і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дискримінації</a:t>
            </a:r>
            <a:r>
              <a:rPr lang="ru-RU" dirty="0"/>
              <a:t>,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винятковий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й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порушувати</a:t>
            </a:r>
            <a:r>
              <a:rPr lang="ru-RU" dirty="0"/>
              <a:t> право на </a:t>
            </a:r>
            <a:r>
              <a:rPr lang="ru-RU" dirty="0" err="1"/>
              <a:t>приватне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свободу </a:t>
            </a:r>
            <a:r>
              <a:rPr lang="ru-RU" dirty="0" err="1"/>
              <a:t>віросповідання</a:t>
            </a:r>
            <a:r>
              <a:rPr lang="ru-RU" dirty="0"/>
              <a:t>, доступу до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житла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 smtClean="0"/>
              <a:t>освіти</a:t>
            </a:r>
            <a:endParaRPr lang="ru-RU" dirty="0" smtClean="0"/>
          </a:p>
          <a:p>
            <a:r>
              <a:rPr lang="ru-RU" dirty="0" err="1" smtClean="0"/>
              <a:t>Також</a:t>
            </a:r>
            <a:r>
              <a:rPr lang="ru-RU" dirty="0" smtClean="0"/>
              <a:t> є </a:t>
            </a:r>
            <a:r>
              <a:rPr lang="ru-RU" dirty="0"/>
              <a:t>проблема з </a:t>
            </a:r>
            <a:r>
              <a:rPr lang="ru-RU" dirty="0" err="1"/>
              <a:t>підтвердженням</a:t>
            </a:r>
            <a:r>
              <a:rPr lang="ru-RU" dirty="0"/>
              <a:t> </a:t>
            </a:r>
            <a:r>
              <a:rPr lang="ru-RU" dirty="0" err="1"/>
              <a:t>вакцинаційних</a:t>
            </a:r>
            <a:r>
              <a:rPr lang="ru-RU" dirty="0"/>
              <a:t> </a:t>
            </a:r>
            <a:r>
              <a:rPr lang="ru-RU" dirty="0" err="1"/>
              <a:t>паспортів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122" name="Picture 2" descr="Что грозит за подделку сертификата о вакцинации от COVID-19 - новости Право 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705" y="2084832"/>
            <a:ext cx="4282659" cy="3095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76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Ковід-сертифікат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цифровий</a:t>
            </a:r>
            <a:r>
              <a:rPr lang="ru-RU" dirty="0"/>
              <a:t> документ,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інформація</a:t>
            </a:r>
            <a:r>
              <a:rPr lang="ru-RU" dirty="0"/>
              <a:t> про </a:t>
            </a:r>
            <a:r>
              <a:rPr lang="ru-RU" dirty="0" err="1"/>
              <a:t>вакцинацію</a:t>
            </a:r>
            <a:r>
              <a:rPr lang="ru-RU" dirty="0"/>
              <a:t> і з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стануть</a:t>
            </a:r>
            <a:r>
              <a:rPr lang="ru-RU" dirty="0"/>
              <a:t>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подорожі</a:t>
            </a:r>
            <a:r>
              <a:rPr lang="ru-RU" dirty="0"/>
              <a:t> до ЄС</a:t>
            </a:r>
            <a:r>
              <a:rPr lang="ru-RU" dirty="0" smtClean="0"/>
              <a:t>.</a:t>
            </a:r>
          </a:p>
          <a:p>
            <a:r>
              <a:rPr lang="uk-UA" dirty="0" smtClean="0"/>
              <a:t>2. Вам будуть видаватися одразу 2 сертифікати – для зовнішнього і внутрішнього застосування.</a:t>
            </a:r>
          </a:p>
          <a:p>
            <a:r>
              <a:rPr lang="uk-UA" dirty="0" smtClean="0"/>
              <a:t>3. </a:t>
            </a:r>
            <a:r>
              <a:rPr lang="uk-UA" dirty="0" err="1" smtClean="0"/>
              <a:t>Діджиталізація</a:t>
            </a:r>
            <a:r>
              <a:rPr lang="uk-UA" dirty="0" smtClean="0"/>
              <a:t> процесу отримання </a:t>
            </a:r>
            <a:r>
              <a:rPr lang="uk-UA" dirty="0" err="1" smtClean="0"/>
              <a:t>ковід</a:t>
            </a:r>
            <a:r>
              <a:rPr lang="uk-UA" dirty="0" smtClean="0"/>
              <a:t> сертифікату однозначно позитивне рішення.</a:t>
            </a:r>
          </a:p>
          <a:p>
            <a:r>
              <a:rPr lang="uk-UA" dirty="0"/>
              <a:t>4</a:t>
            </a:r>
            <a:r>
              <a:rPr lang="uk-UA" dirty="0" smtClean="0"/>
              <a:t>. Кожного дня країни можуть змінювати правила доступу іноземців на свою територію, тому потрібно весь час перевіряти дану інформацію.</a:t>
            </a:r>
          </a:p>
          <a:p>
            <a:r>
              <a:rPr lang="uk-UA" dirty="0" smtClean="0"/>
              <a:t>5. Будьте здорові, бережіть себе і своїх близьких!</a:t>
            </a:r>
          </a:p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6146" name="Picture 2" descr="No active COVID-19 cases in New Zealand - Expert Reaction - Science Media  Cent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914" y="585216"/>
            <a:ext cx="1737286" cy="11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o active COVID-19 cases in New Zealand - Expert Reaction - Science Media  Cent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517445"/>
            <a:ext cx="1737286" cy="11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8934" y="6141196"/>
            <a:ext cx="1011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______________________________________________________________________________________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8934" y="5552393"/>
            <a:ext cx="10143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______________________________________________________________________________________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>
            <a:normAutofit/>
          </a:bodyPr>
          <a:lstStyle/>
          <a:p>
            <a:r>
              <a:rPr lang="en-US" noProof="1" smtClean="0"/>
              <a:t>COVID-</a:t>
            </a:r>
            <a:r>
              <a:rPr lang="uk-UA" sz="4800" noProof="1" smtClean="0"/>
              <a:t>сертифікати-що це?</a:t>
            </a:r>
            <a:endParaRPr lang="ru-RU" sz="4800" noProof="1"/>
          </a:p>
        </p:txBody>
      </p:sp>
      <p:sp>
        <p:nvSpPr>
          <p:cNvPr id="6" name="Овал 5"/>
          <p:cNvSpPr/>
          <p:nvPr/>
        </p:nvSpPr>
        <p:spPr>
          <a:xfrm>
            <a:off x="10295563" y="4956048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Bahnschrift Light SemiCondensed" panose="020B0502040204020203" pitchFamily="34" charset="0"/>
              </a:rPr>
              <a:t>Згідно </a:t>
            </a:r>
            <a:r>
              <a:rPr lang="uk-UA" dirty="0" smtClean="0">
                <a:latin typeface="Bahnschrift Light SemiCondensed" panose="020B0502040204020203" pitchFamily="34" charset="0"/>
              </a:rPr>
              <a:t>«Порядку </a:t>
            </a:r>
            <a:r>
              <a:rPr lang="uk-UA" dirty="0">
                <a:latin typeface="Bahnschrift Light SemiCondensed" panose="020B0502040204020203" pitchFamily="34" charset="0"/>
              </a:rPr>
              <a:t>формування та використання сертифіката, що підтверджує вакцинацію від гострої респіраторної хвороби </a:t>
            </a:r>
            <a:r>
              <a:rPr lang="en-US" dirty="0" smtClean="0">
                <a:latin typeface="Bahnschrift Light SemiCondensed" panose="020B0502040204020203" pitchFamily="34" charset="0"/>
              </a:rPr>
              <a:t>COVID-19</a:t>
            </a:r>
            <a:r>
              <a:rPr lang="uk-UA" dirty="0" smtClean="0">
                <a:latin typeface="Bahnschrift Light SemiCondensed" panose="020B0502040204020203" pitchFamily="34" charset="0"/>
              </a:rPr>
              <a:t>…», затвердженого постановою КМУ від 29.06.2021 №667: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Bahnschrift Light SemiCondensed" panose="020B0502040204020203" pitchFamily="34" charset="0"/>
              </a:rPr>
              <a:t>COVID-</a:t>
            </a:r>
            <a:r>
              <a:rPr lang="ru-RU" dirty="0" err="1">
                <a:latin typeface="Bahnschrift Light SemiCondensed" panose="020B0502040204020203" pitchFamily="34" charset="0"/>
              </a:rPr>
              <a:t>сертифікат</a:t>
            </a:r>
            <a:r>
              <a:rPr lang="ru-RU" dirty="0">
                <a:latin typeface="Bahnschrift Light SemiCondensed" panose="020B0502040204020203" pitchFamily="34" charset="0"/>
              </a:rPr>
              <a:t> - документ в </a:t>
            </a:r>
            <a:r>
              <a:rPr lang="ru-RU" dirty="0" err="1">
                <a:latin typeface="Bahnschrift Light SemiCondensed" panose="020B0502040204020203" pitchFamily="34" charset="0"/>
              </a:rPr>
              <a:t>електронній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формі</a:t>
            </a:r>
            <a:r>
              <a:rPr lang="ru-RU" dirty="0">
                <a:latin typeface="Bahnschrift Light SemiCondensed" panose="020B0502040204020203" pitchFamily="34" charset="0"/>
              </a:rPr>
              <a:t>, </a:t>
            </a:r>
            <a:r>
              <a:rPr lang="ru-RU" dirty="0" err="1">
                <a:latin typeface="Bahnschrift Light SemiCondensed" panose="020B0502040204020203" pitchFamily="34" charset="0"/>
              </a:rPr>
              <a:t>що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підтверджує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вакцинацію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від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en-US" dirty="0">
                <a:latin typeface="Bahnschrift Light SemiCondensed" panose="020B0502040204020203" pitchFamily="34" charset="0"/>
              </a:rPr>
              <a:t>COVID-19, </a:t>
            </a:r>
            <a:r>
              <a:rPr lang="ru-RU" dirty="0" err="1">
                <a:latin typeface="Bahnschrift Light SemiCondensed" panose="020B0502040204020203" pitchFamily="34" charset="0"/>
              </a:rPr>
              <a:t>негативний</a:t>
            </a:r>
            <a:r>
              <a:rPr lang="ru-RU" dirty="0">
                <a:latin typeface="Bahnschrift Light SemiCondensed" panose="020B0502040204020203" pitchFamily="34" charset="0"/>
              </a:rPr>
              <a:t> результат </a:t>
            </a:r>
            <a:r>
              <a:rPr lang="ru-RU" dirty="0" err="1">
                <a:latin typeface="Bahnschrift Light SemiCondensed" panose="020B0502040204020203" pitchFamily="34" charset="0"/>
              </a:rPr>
              <a:t>тестування</a:t>
            </a:r>
            <a:r>
              <a:rPr lang="ru-RU" dirty="0">
                <a:latin typeface="Bahnschrift Light SemiCondensed" panose="020B0502040204020203" pitchFamily="34" charset="0"/>
              </a:rPr>
              <a:t> методом </a:t>
            </a:r>
            <a:r>
              <a:rPr lang="ru-RU" dirty="0" err="1">
                <a:latin typeface="Bahnschrift Light SemiCondensed" panose="020B0502040204020203" pitchFamily="34" charset="0"/>
              </a:rPr>
              <a:t>полімеразної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ланцюгової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реакції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або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одужання</a:t>
            </a:r>
            <a:r>
              <a:rPr lang="ru-RU" dirty="0">
                <a:latin typeface="Bahnschrift Light SemiCondensed" panose="020B0502040204020203" pitchFamily="34" charset="0"/>
              </a:rPr>
              <a:t> особи </a:t>
            </a:r>
            <a:r>
              <a:rPr lang="ru-RU" dirty="0" err="1">
                <a:latin typeface="Bahnschrift Light SemiCondensed" panose="020B0502040204020203" pitchFamily="34" charset="0"/>
              </a:rPr>
              <a:t>від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зазначеної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хвороби</a:t>
            </a:r>
            <a:r>
              <a:rPr lang="ru-RU" dirty="0">
                <a:latin typeface="Bahnschrift Light SemiCondensed" panose="020B0502040204020203" pitchFamily="34" charset="0"/>
              </a:rPr>
              <a:t>, </a:t>
            </a:r>
            <a:r>
              <a:rPr lang="ru-RU" dirty="0" err="1">
                <a:latin typeface="Bahnschrift Light SemiCondensed" panose="020B0502040204020203" pitchFamily="34" charset="0"/>
              </a:rPr>
              <a:t>який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формується</a:t>
            </a:r>
            <a:r>
              <a:rPr lang="ru-RU" dirty="0">
                <a:latin typeface="Bahnschrift Light SemiCondensed" panose="020B0502040204020203" pitchFamily="34" charset="0"/>
              </a:rPr>
              <a:t> та </a:t>
            </a:r>
            <a:r>
              <a:rPr lang="ru-RU" dirty="0" err="1">
                <a:latin typeface="Bahnschrift Light SemiCondensed" panose="020B0502040204020203" pitchFamily="34" charset="0"/>
              </a:rPr>
              <a:t>видається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уповноваженою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установою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держави</a:t>
            </a:r>
            <a:r>
              <a:rPr lang="ru-RU" dirty="0">
                <a:latin typeface="Bahnschrift Light SemiCondensed" panose="020B0502040204020203" pitchFamily="34" charset="0"/>
              </a:rPr>
              <a:t>, </a:t>
            </a:r>
            <a:r>
              <a:rPr lang="ru-RU" dirty="0" err="1">
                <a:latin typeface="Bahnschrift Light SemiCondensed" panose="020B0502040204020203" pitchFamily="34" charset="0"/>
              </a:rPr>
              <a:t>містить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персональні</a:t>
            </a:r>
            <a:r>
              <a:rPr lang="ru-RU" dirty="0">
                <a:latin typeface="Bahnschrift Light SemiCondensed" panose="020B0502040204020203" pitchFamily="34" charset="0"/>
              </a:rPr>
              <a:t>, </a:t>
            </a:r>
            <a:r>
              <a:rPr lang="ru-RU" dirty="0" err="1">
                <a:latin typeface="Bahnschrift Light SemiCondensed" panose="020B0502040204020203" pitchFamily="34" charset="0"/>
              </a:rPr>
              <a:t>зокрема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медичні</a:t>
            </a:r>
            <a:r>
              <a:rPr lang="ru-RU" dirty="0">
                <a:latin typeface="Bahnschrift Light SemiCondensed" panose="020B0502040204020203" pitchFamily="34" charset="0"/>
              </a:rPr>
              <a:t>, </a:t>
            </a:r>
            <a:r>
              <a:rPr lang="ru-RU" dirty="0" err="1">
                <a:latin typeface="Bahnschrift Light SemiCondensed" panose="020B0502040204020203" pitchFamily="34" charset="0"/>
              </a:rPr>
              <a:t>дані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власника</a:t>
            </a:r>
            <a:r>
              <a:rPr lang="ru-RU" dirty="0">
                <a:latin typeface="Bahnschrift Light SemiCondensed" panose="020B0502040204020203" pitchFamily="34" charset="0"/>
              </a:rPr>
              <a:t> і </a:t>
            </a:r>
            <a:r>
              <a:rPr lang="ru-RU" dirty="0" err="1">
                <a:latin typeface="Bahnschrift Light SemiCondensed" panose="020B0502040204020203" pitchFamily="34" charset="0"/>
              </a:rPr>
              <a:t>передбачає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можливість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автоматизованої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перевірки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чинності</a:t>
            </a:r>
            <a:r>
              <a:rPr lang="ru-RU" dirty="0">
                <a:latin typeface="Bahnschrift Light SemiCondensed" panose="020B0502040204020203" pitchFamily="34" charset="0"/>
              </a:rPr>
              <a:t> документа та </a:t>
            </a:r>
            <a:r>
              <a:rPr lang="ru-RU" dirty="0" err="1">
                <a:latin typeface="Bahnschrift Light SemiCondensed" panose="020B0502040204020203" pitchFamily="34" charset="0"/>
              </a:rPr>
              <a:t>його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належності</a:t>
            </a:r>
            <a:r>
              <a:rPr lang="ru-RU" dirty="0">
                <a:latin typeface="Bahnschrift Light SemiCondensed" panose="020B0502040204020203" pitchFamily="34" charset="0"/>
              </a:rPr>
              <a:t> </a:t>
            </a:r>
            <a:r>
              <a:rPr lang="ru-RU" dirty="0" err="1">
                <a:latin typeface="Bahnschrift Light SemiCondensed" panose="020B0502040204020203" pitchFamily="34" charset="0"/>
              </a:rPr>
              <a:t>власникові</a:t>
            </a:r>
            <a:r>
              <a:rPr lang="ru-RU" dirty="0">
                <a:latin typeface="Bahnschrift Light SemiCondensed" panose="020B0502040204020203" pitchFamily="34" charset="0"/>
              </a:rPr>
              <a:t>;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32" name="Picture 8" descr="У ЄС почали діяти цифрові ковід-сертифікати: що варто знати українцям |  Політичні новини з Європи: аналітика, прогнози, коментарі | DW | 01.07.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880" y="137813"/>
            <a:ext cx="3461367" cy="1947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4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349" y="4828638"/>
            <a:ext cx="1681890" cy="168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24128" y="5539175"/>
            <a:ext cx="930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_______________________________________________________________________________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4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Умови видачі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Це</a:t>
            </a:r>
            <a:r>
              <a:rPr lang="ru-RU" dirty="0"/>
              <a:t> документ, </a:t>
            </a:r>
            <a:r>
              <a:rPr lang="ru-RU" dirty="0" err="1"/>
              <a:t>який</a:t>
            </a:r>
            <a:r>
              <a:rPr lang="ru-RU" dirty="0"/>
              <a:t> 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видавати</a:t>
            </a:r>
            <a:r>
              <a:rPr lang="ru-RU" dirty="0"/>
              <a:t> за </a:t>
            </a:r>
            <a:r>
              <a:rPr lang="ru-RU" dirty="0" err="1"/>
              <a:t>однієї</a:t>
            </a:r>
            <a:r>
              <a:rPr lang="ru-RU" dirty="0"/>
              <a:t> з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smtClean="0"/>
              <a:t>умов: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Я</a:t>
            </a:r>
            <a:r>
              <a:rPr lang="ru-RU" dirty="0" err="1" smtClean="0"/>
              <a:t>кщо</a:t>
            </a:r>
            <a:r>
              <a:rPr lang="ru-RU" dirty="0" smtClean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дози</a:t>
            </a:r>
            <a:r>
              <a:rPr lang="ru-RU" dirty="0"/>
              <a:t> </a:t>
            </a:r>
            <a:r>
              <a:rPr lang="ru-RU" dirty="0" err="1"/>
              <a:t>вакцини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en-US" dirty="0"/>
              <a:t>COVID-19 (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становитиме</a:t>
            </a:r>
            <a:r>
              <a:rPr lang="ru-RU" dirty="0"/>
              <a:t> 180 </a:t>
            </a:r>
            <a:r>
              <a:rPr lang="ru-RU" dirty="0" err="1"/>
              <a:t>днів</a:t>
            </a:r>
            <a:r>
              <a:rPr lang="ru-RU" dirty="0"/>
              <a:t>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довідки</a:t>
            </a:r>
            <a:r>
              <a:rPr lang="ru-RU" dirty="0"/>
              <a:t>, </a:t>
            </a:r>
            <a:r>
              <a:rPr lang="ru-RU" dirty="0" err="1"/>
              <a:t>визначеної</a:t>
            </a:r>
            <a:r>
              <a:rPr lang="ru-RU" dirty="0"/>
              <a:t> </a:t>
            </a:r>
            <a:r>
              <a:rPr lang="ru-RU" dirty="0" err="1"/>
              <a:t>країною</a:t>
            </a:r>
            <a:r>
              <a:rPr lang="ru-RU" dirty="0"/>
              <a:t> формату); </a:t>
            </a: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Я</a:t>
            </a:r>
            <a:r>
              <a:rPr lang="ru-RU" dirty="0" err="1" smtClean="0"/>
              <a:t>кщо</a:t>
            </a:r>
            <a:r>
              <a:rPr lang="ru-RU" dirty="0" smtClean="0"/>
              <a:t> </a:t>
            </a:r>
            <a:r>
              <a:rPr lang="ru-RU" dirty="0"/>
              <a:t>у вас є </a:t>
            </a:r>
            <a:r>
              <a:rPr lang="ru-RU" dirty="0" err="1"/>
              <a:t>негативний</a:t>
            </a:r>
            <a:r>
              <a:rPr lang="ru-RU" dirty="0"/>
              <a:t> ПЛР-тест (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— 72 </a:t>
            </a:r>
            <a:r>
              <a:rPr lang="ru-RU" dirty="0" err="1"/>
              <a:t>години</a:t>
            </a:r>
            <a:r>
              <a:rPr lang="ru-RU" dirty="0"/>
              <a:t> з моменту </a:t>
            </a:r>
            <a:r>
              <a:rPr lang="ru-RU" dirty="0" err="1"/>
              <a:t>взяття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 smtClean="0"/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Я</a:t>
            </a:r>
            <a:r>
              <a:rPr lang="ru-RU" dirty="0" err="1" smtClean="0"/>
              <a:t>кщо</a:t>
            </a:r>
            <a:r>
              <a:rPr lang="ru-RU" dirty="0" smtClean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перехворіли</a:t>
            </a:r>
            <a:r>
              <a:rPr lang="ru-RU" dirty="0"/>
              <a:t> на </a:t>
            </a:r>
            <a:r>
              <a:rPr lang="en-US" dirty="0"/>
              <a:t>COVID-19 </a:t>
            </a:r>
            <a:r>
              <a:rPr lang="ru-RU" dirty="0"/>
              <a:t>і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внесені</a:t>
            </a:r>
            <a:r>
              <a:rPr lang="ru-RU" dirty="0"/>
              <a:t> до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 </a:t>
            </a:r>
            <a:r>
              <a:rPr lang="ru-RU" dirty="0" smtClean="0"/>
              <a:t>до сайту </a:t>
            </a:r>
            <a:r>
              <a:rPr lang="en-US" dirty="0" err="1" smtClean="0"/>
              <a:t>eZdorovya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термін</a:t>
            </a:r>
            <a:r>
              <a:rPr lang="ru-RU" dirty="0" smtClean="0"/>
              <a:t> </a:t>
            </a:r>
            <a:r>
              <a:rPr lang="ru-RU" dirty="0" err="1"/>
              <a:t>дії</a:t>
            </a:r>
            <a:r>
              <a:rPr lang="ru-RU" dirty="0"/>
              <a:t> — 180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моменту </a:t>
            </a:r>
            <a:r>
              <a:rPr lang="ru-RU" dirty="0" err="1"/>
              <a:t>отримання</a:t>
            </a:r>
            <a:r>
              <a:rPr lang="ru-RU" dirty="0"/>
              <a:t> лабораторного </a:t>
            </a:r>
            <a:r>
              <a:rPr lang="ru-RU" dirty="0" err="1"/>
              <a:t>підтвердження</a:t>
            </a:r>
            <a:r>
              <a:rPr lang="ru-RU" dirty="0"/>
              <a:t>).</a:t>
            </a:r>
          </a:p>
        </p:txBody>
      </p:sp>
      <p:sp>
        <p:nvSpPr>
          <p:cNvPr id="6" name="Овал 5"/>
          <p:cNvSpPr/>
          <p:nvPr/>
        </p:nvSpPr>
        <p:spPr>
          <a:xfrm>
            <a:off x="9196737" y="630936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4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523" y="567231"/>
            <a:ext cx="1681890" cy="168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6200000">
            <a:off x="9124300" y="3939742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1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Одразу </a:t>
            </a:r>
            <a:r>
              <a:rPr lang="uk-UA" dirty="0" smtClean="0">
                <a:solidFill>
                  <a:schemeClr val="accent1"/>
                </a:solidFill>
              </a:rPr>
              <a:t>2</a:t>
            </a:r>
            <a:r>
              <a:rPr lang="uk-UA" dirty="0" smtClean="0"/>
              <a:t> сертифікати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118" y="2272937"/>
            <a:ext cx="9574202" cy="4023360"/>
          </a:xfrm>
        </p:spPr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додатку</a:t>
            </a:r>
            <a:r>
              <a:rPr lang="ru-RU" dirty="0"/>
              <a:t> "</a:t>
            </a:r>
            <a:r>
              <a:rPr lang="ru-RU" dirty="0" err="1"/>
              <a:t>Дія</a:t>
            </a:r>
            <a:r>
              <a:rPr lang="ru-RU" dirty="0"/>
              <a:t>" </a:t>
            </a:r>
            <a:r>
              <a:rPr lang="ru-RU" dirty="0" err="1"/>
              <a:t>генеруватиметься</a:t>
            </a:r>
            <a:r>
              <a:rPr lang="ru-RU" dirty="0"/>
              <a:t> не один, а два </a:t>
            </a:r>
            <a:r>
              <a:rPr lang="ru-RU" dirty="0" err="1"/>
              <a:t>ковід-сертифікати</a:t>
            </a:r>
            <a:r>
              <a:rPr lang="ru-RU" dirty="0"/>
              <a:t>. Як </a:t>
            </a:r>
            <a:r>
              <a:rPr lang="ru-RU" dirty="0" err="1"/>
              <a:t>повідомив</a:t>
            </a:r>
            <a:r>
              <a:rPr lang="ru-RU" dirty="0"/>
              <a:t> </a:t>
            </a:r>
            <a:r>
              <a:rPr lang="ru-RU" dirty="0" err="1"/>
              <a:t>міністр</a:t>
            </a:r>
            <a:r>
              <a:rPr lang="ru-RU" dirty="0"/>
              <a:t> </a:t>
            </a:r>
            <a:r>
              <a:rPr lang="ru-RU" dirty="0" err="1"/>
              <a:t>цифрової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Михайло Федоров, один - </a:t>
            </a:r>
            <a:r>
              <a:rPr lang="ru-RU" dirty="0" err="1"/>
              <a:t>міжнародний</a:t>
            </a:r>
            <a:r>
              <a:rPr lang="ru-RU" dirty="0"/>
              <a:t>, для </a:t>
            </a:r>
            <a:r>
              <a:rPr lang="ru-RU" dirty="0" err="1"/>
              <a:t>подорожей</a:t>
            </a:r>
            <a:r>
              <a:rPr lang="ru-RU" dirty="0"/>
              <a:t> за кордон.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міститиме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Інший</a:t>
            </a:r>
            <a:r>
              <a:rPr lang="ru-RU" dirty="0" smtClean="0"/>
              <a:t> </a:t>
            </a:r>
            <a:r>
              <a:rPr lang="ru-RU" dirty="0" err="1"/>
              <a:t>сертифікат</a:t>
            </a:r>
            <a:r>
              <a:rPr lang="ru-RU" dirty="0"/>
              <a:t> - </a:t>
            </a:r>
            <a:r>
              <a:rPr lang="ru-RU" dirty="0" err="1"/>
              <a:t>внутрішній</a:t>
            </a:r>
            <a:r>
              <a:rPr lang="ru-RU" dirty="0"/>
              <a:t>. Тут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та є фото </a:t>
            </a:r>
            <a:r>
              <a:rPr lang="ru-RU" dirty="0" err="1"/>
              <a:t>користувача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за потреби </a:t>
            </a:r>
            <a:r>
              <a:rPr lang="ru-RU" dirty="0" err="1"/>
              <a:t>можна</a:t>
            </a:r>
            <a:r>
              <a:rPr lang="ru-RU" dirty="0"/>
              <a:t> буде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епідемічних</a:t>
            </a:r>
            <a:r>
              <a:rPr lang="ru-RU" dirty="0"/>
              <a:t> </a:t>
            </a:r>
            <a:r>
              <a:rPr lang="ru-RU" dirty="0" err="1" smtClean="0"/>
              <a:t>обмежень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Перші COVID-сертифікати з&amp;#39;явилися в «Дії» | Mind.u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4" t="7940" r="5094"/>
          <a:stretch/>
        </p:blipFill>
        <p:spPr bwMode="auto">
          <a:xfrm>
            <a:off x="10288605" y="3227014"/>
            <a:ext cx="1759703" cy="27637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Ковід-сертифікат українця. Як він виглядає і що дає - BBC News Україн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2" r="25838"/>
          <a:stretch/>
        </p:blipFill>
        <p:spPr bwMode="auto">
          <a:xfrm>
            <a:off x="9655366" y="339139"/>
            <a:ext cx="2177667" cy="1991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622964" y="4984931"/>
            <a:ext cx="9648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__________________________________________________________________________________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983275" y="4843779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8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4540">
            <a:off x="6826954" y="4513318"/>
            <a:ext cx="1681890" cy="168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9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76656"/>
            <a:ext cx="9720072" cy="1499616"/>
          </a:xfrm>
        </p:spPr>
        <p:txBody>
          <a:bodyPr/>
          <a:lstStyle/>
          <a:p>
            <a:pPr algn="ctr"/>
            <a:r>
              <a:rPr lang="uk-UA" dirty="0" smtClean="0"/>
              <a:t>Структура внутрішнього сертифікату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194" y="2176272"/>
            <a:ext cx="8391909" cy="4023360"/>
          </a:xfrm>
        </p:spPr>
        <p:txBody>
          <a:bodyPr>
            <a:normAutofit/>
          </a:bodyPr>
          <a:lstStyle/>
          <a:p>
            <a:r>
              <a:rPr lang="uk-UA" dirty="0" smtClean="0"/>
              <a:t>Внутрішній сертифікат має менше інформації, призначений для використання в межах країни при можливих посиленнях карантинних обмежень. Власники </a:t>
            </a:r>
            <a:r>
              <a:rPr lang="ru-RU" dirty="0" err="1" smtClean="0"/>
              <a:t>ковід</a:t>
            </a:r>
            <a:r>
              <a:rPr lang="ru-RU" dirty="0" smtClean="0"/>
              <a:t> </a:t>
            </a:r>
            <a:r>
              <a:rPr lang="ru-RU" dirty="0" err="1"/>
              <a:t>сертифікатів</a:t>
            </a:r>
            <a:r>
              <a:rPr lang="ru-RU" dirty="0"/>
              <a:t> </a:t>
            </a:r>
            <a:r>
              <a:rPr lang="ru-RU" dirty="0" err="1"/>
              <a:t>зможуть</a:t>
            </a:r>
            <a:r>
              <a:rPr lang="ru-RU" dirty="0"/>
              <a:t> </a:t>
            </a:r>
            <a:r>
              <a:rPr lang="ru-RU" dirty="0" err="1"/>
              <a:t>відвідувати</a:t>
            </a:r>
            <a:r>
              <a:rPr lang="ru-RU" dirty="0"/>
              <a:t> </a:t>
            </a:r>
            <a:r>
              <a:rPr lang="ru-RU" dirty="0" err="1"/>
              <a:t>спортзали</a:t>
            </a:r>
            <a:r>
              <a:rPr lang="ru-RU" dirty="0"/>
              <a:t>, </a:t>
            </a:r>
            <a:r>
              <a:rPr lang="ru-RU" dirty="0" err="1"/>
              <a:t>басейни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піти</a:t>
            </a:r>
            <a:r>
              <a:rPr lang="ru-RU" dirty="0"/>
              <a:t> на </a:t>
            </a:r>
            <a:r>
              <a:rPr lang="ru-RU" dirty="0" smtClean="0"/>
              <a:t>концерт (</a:t>
            </a:r>
            <a:r>
              <a:rPr lang="ru-RU" dirty="0" err="1" smtClean="0"/>
              <a:t>остаточні</a:t>
            </a:r>
            <a:r>
              <a:rPr lang="ru-RU" dirty="0" smtClean="0"/>
              <a:t> правила </a:t>
            </a:r>
            <a:r>
              <a:rPr lang="ru-RU" dirty="0" err="1" smtClean="0"/>
              <a:t>визначатиме</a:t>
            </a:r>
            <a:r>
              <a:rPr lang="ru-RU" dirty="0" smtClean="0"/>
              <a:t> уряд).</a:t>
            </a:r>
          </a:p>
          <a:p>
            <a:r>
              <a:rPr lang="uk-UA" dirty="0" smtClean="0"/>
              <a:t>Структура:</a:t>
            </a: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 smtClean="0"/>
              <a:t>Ім'я</a:t>
            </a:r>
            <a:r>
              <a:rPr lang="en-US" dirty="0" smtClean="0"/>
              <a:t>;</a:t>
            </a: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Фото</a:t>
            </a:r>
            <a:r>
              <a:rPr lang="en-US" dirty="0" smtClean="0"/>
              <a:t>;</a:t>
            </a: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У</a:t>
            </a:r>
            <a:r>
              <a:rPr lang="ru-RU" dirty="0" err="1" smtClean="0"/>
              <a:t>нікальний</a:t>
            </a:r>
            <a:r>
              <a:rPr lang="ru-RU" dirty="0" smtClean="0"/>
              <a:t> номер </a:t>
            </a:r>
            <a:r>
              <a:rPr lang="ru-RU" dirty="0" err="1" smtClean="0"/>
              <a:t>сертифікату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В Україні запрацювали електронні ковід-сертифікати. Поки що для iOS - BBC  News Украї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9"/>
          <a:stretch/>
        </p:blipFill>
        <p:spPr bwMode="auto">
          <a:xfrm>
            <a:off x="8919103" y="133450"/>
            <a:ext cx="3164041" cy="6384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Овал 4"/>
          <p:cNvSpPr/>
          <p:nvPr/>
        </p:nvSpPr>
        <p:spPr>
          <a:xfrm>
            <a:off x="4520234" y="3675888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6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263" y="3396456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040" y="5000860"/>
            <a:ext cx="1177359" cy="117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399" y="3713041"/>
            <a:ext cx="876252" cy="87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1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389274"/>
            <a:ext cx="7675735" cy="1499616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Структура Зовнішнього сертифікату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707776"/>
            <a:ext cx="7831692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У </a:t>
            </a:r>
            <a:r>
              <a:rPr lang="ru-RU" sz="1800" dirty="0" err="1" smtClean="0"/>
              <a:t>документі</a:t>
            </a:r>
            <a:r>
              <a:rPr lang="ru-RU" sz="1800" dirty="0"/>
              <a:t> </a:t>
            </a:r>
            <a:r>
              <a:rPr lang="ru-RU" sz="1800" dirty="0" err="1"/>
              <a:t>міститимуться</a:t>
            </a:r>
            <a:r>
              <a:rPr lang="ru-RU" sz="1800" dirty="0"/>
              <a:t> </a:t>
            </a:r>
            <a:r>
              <a:rPr lang="ru-RU" sz="1800" dirty="0" err="1" smtClean="0"/>
              <a:t>дані</a:t>
            </a:r>
            <a:r>
              <a:rPr lang="ru-RU" sz="1800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800" dirty="0"/>
              <a:t>П</a:t>
            </a:r>
            <a:r>
              <a:rPr lang="ru-RU" sz="1800" dirty="0" smtClean="0"/>
              <a:t>ро </a:t>
            </a:r>
            <a:r>
              <a:rPr lang="ru-RU" sz="1800" dirty="0" err="1"/>
              <a:t>ім’я</a:t>
            </a:r>
            <a:r>
              <a:rPr lang="ru-RU" sz="1800" dirty="0"/>
              <a:t> та </a:t>
            </a:r>
            <a:r>
              <a:rPr lang="ru-RU" sz="1800" dirty="0" err="1"/>
              <a:t>прізвище</a:t>
            </a:r>
            <a:r>
              <a:rPr lang="ru-RU" sz="1800" dirty="0"/>
              <a:t> </a:t>
            </a:r>
            <a:r>
              <a:rPr lang="ru-RU" sz="1800" dirty="0" err="1"/>
              <a:t>власника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власниці</a:t>
            </a:r>
            <a:r>
              <a:rPr lang="ru-RU" sz="1800" dirty="0"/>
              <a:t>; 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Дата народження</a:t>
            </a:r>
            <a:r>
              <a:rPr lang="ru-RU" sz="1800" dirty="0"/>
              <a:t> 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800" dirty="0" err="1"/>
              <a:t>Серія</a:t>
            </a:r>
            <a:r>
              <a:rPr lang="ru-RU" sz="1800" dirty="0"/>
              <a:t> та номер закордонного паспорта;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Захворювання/збудник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Вакцина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Лікарський засіб у вакцині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Власник/виробник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Кількість щеплень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Дата вакцинації із датою останнього щеплення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1800" dirty="0" smtClean="0"/>
              <a:t>Країна</a:t>
            </a:r>
            <a:r>
              <a:rPr lang="ru-RU" sz="18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800" dirty="0" err="1" smtClean="0"/>
              <a:t>Видавець</a:t>
            </a:r>
            <a:r>
              <a:rPr lang="ru-RU" sz="1800" dirty="0" smtClean="0"/>
              <a:t> </a:t>
            </a:r>
            <a:r>
              <a:rPr lang="ru-RU" sz="1800" dirty="0" err="1" smtClean="0"/>
              <a:t>сертифіката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2050" name="Picture 2" descr="Ді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1"/>
          <a:stretch/>
        </p:blipFill>
        <p:spPr bwMode="auto">
          <a:xfrm>
            <a:off x="8855820" y="94128"/>
            <a:ext cx="3231947" cy="6656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022463" y="3032773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6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974" y="4123231"/>
            <a:ext cx="928043" cy="92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289" y="3523271"/>
            <a:ext cx="1199920" cy="119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651" y="1748964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980" y="5374761"/>
            <a:ext cx="712749" cy="71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600" y="1323739"/>
            <a:ext cx="712749" cy="71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82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697" y="611342"/>
            <a:ext cx="5494238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>Паперове свідоцтво про вакцинацію – той самий електронний сертифікат?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268" y="2286000"/>
            <a:ext cx="5839097" cy="4023360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ковід-сертифікат</a:t>
            </a:r>
            <a:r>
              <a:rPr lang="ru-RU" dirty="0"/>
              <a:t> та </a:t>
            </a:r>
            <a:r>
              <a:rPr lang="ru-RU" dirty="0" err="1"/>
              <a:t>паперовий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виписують</a:t>
            </a:r>
            <a:r>
              <a:rPr lang="ru-RU" dirty="0"/>
              <a:t>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сімейні</a:t>
            </a:r>
            <a:r>
              <a:rPr lang="ru-RU" dirty="0"/>
              <a:t> </a:t>
            </a:r>
            <a:r>
              <a:rPr lang="ru-RU" dirty="0" err="1"/>
              <a:t>лікарі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.</a:t>
            </a:r>
          </a:p>
          <a:p>
            <a:r>
              <a:rPr lang="ru-RU" dirty="0" err="1" smtClean="0"/>
              <a:t>Паперове</a:t>
            </a:r>
            <a:r>
              <a:rPr lang="ru-RU" dirty="0" smtClean="0"/>
              <a:t> </a:t>
            </a:r>
            <a:r>
              <a:rPr lang="ru-RU" dirty="0" err="1"/>
              <a:t>свідоцтво</a:t>
            </a:r>
            <a:r>
              <a:rPr lang="ru-RU" dirty="0"/>
              <a:t> про </a:t>
            </a:r>
            <a:r>
              <a:rPr lang="ru-RU" dirty="0" err="1"/>
              <a:t>вакцинацію</a:t>
            </a:r>
            <a:r>
              <a:rPr lang="ru-RU" dirty="0"/>
              <a:t> (документ на </a:t>
            </a:r>
            <a:r>
              <a:rPr lang="ru-RU" dirty="0" err="1"/>
              <a:t>жовтому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білому</a:t>
            </a:r>
            <a:r>
              <a:rPr lang="ru-RU" dirty="0"/>
              <a:t> </a:t>
            </a:r>
            <a:r>
              <a:rPr lang="ru-RU" dirty="0" err="1"/>
              <a:t>папері</a:t>
            </a:r>
            <a:r>
              <a:rPr lang="ru-RU" dirty="0"/>
              <a:t> з "</a:t>
            </a:r>
            <a:r>
              <a:rPr lang="ru-RU" dirty="0" err="1"/>
              <a:t>мокрими</a:t>
            </a:r>
            <a:r>
              <a:rPr lang="ru-RU" dirty="0"/>
              <a:t> печатками") - </a:t>
            </a:r>
            <a:r>
              <a:rPr lang="ru-RU" dirty="0" err="1"/>
              <a:t>поки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офіційний</a:t>
            </a:r>
            <a:r>
              <a:rPr lang="ru-RU" dirty="0"/>
              <a:t> документ про </a:t>
            </a:r>
            <a:r>
              <a:rPr lang="ru-RU" dirty="0" err="1"/>
              <a:t>щеплення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видавали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до </a:t>
            </a:r>
            <a:r>
              <a:rPr lang="ru-RU" dirty="0" err="1"/>
              <a:t>появи</a:t>
            </a:r>
            <a:r>
              <a:rPr lang="ru-RU" dirty="0"/>
              <a:t> </a:t>
            </a:r>
            <a:r>
              <a:rPr lang="ru-RU" dirty="0" err="1"/>
              <a:t>цифрових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назва</a:t>
            </a:r>
            <a:r>
              <a:rPr lang="ru-RU" dirty="0"/>
              <a:t> -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</a:t>
            </a:r>
            <a:r>
              <a:rPr lang="ru-RU" dirty="0" err="1"/>
              <a:t>вакцинацію</a:t>
            </a:r>
            <a:r>
              <a:rPr lang="ru-RU" dirty="0" smtClean="0"/>
              <a:t>.</a:t>
            </a:r>
          </a:p>
          <a:p>
            <a:r>
              <a:rPr lang="ru-RU" dirty="0" err="1"/>
              <a:t>Паперовий</a:t>
            </a:r>
            <a:r>
              <a:rPr lang="ru-RU" dirty="0"/>
              <a:t> </a:t>
            </a:r>
            <a:r>
              <a:rPr lang="ru-RU" dirty="0" err="1"/>
              <a:t>сертифікат</a:t>
            </a:r>
            <a:r>
              <a:rPr lang="ru-RU" dirty="0"/>
              <a:t> з </a:t>
            </a:r>
            <a:r>
              <a:rPr lang="ru-RU" dirty="0" err="1"/>
              <a:t>мокрими</a:t>
            </a:r>
            <a:r>
              <a:rPr lang="ru-RU" dirty="0"/>
              <a:t> печатками - </a:t>
            </a:r>
            <a:r>
              <a:rPr lang="ru-RU" dirty="0" err="1"/>
              <a:t>це</a:t>
            </a:r>
            <a:r>
              <a:rPr lang="ru-RU" dirty="0"/>
              <a:t> документ, </a:t>
            </a:r>
            <a:r>
              <a:rPr lang="ru-RU" dirty="0" err="1"/>
              <a:t>хоча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ЄС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не </a:t>
            </a:r>
            <a:r>
              <a:rPr lang="ru-RU" dirty="0" err="1"/>
              <a:t>визнають</a:t>
            </a:r>
            <a:r>
              <a:rPr lang="ru-RU" dirty="0"/>
              <a:t>. Попри те, </a:t>
            </a:r>
            <a:r>
              <a:rPr lang="ru-RU" dirty="0" err="1"/>
              <a:t>що</a:t>
            </a:r>
            <a:r>
              <a:rPr lang="ru-RU" dirty="0"/>
              <a:t> низка </a:t>
            </a:r>
            <a:r>
              <a:rPr lang="ru-RU" dirty="0" err="1"/>
              <a:t>країн</a:t>
            </a:r>
            <a:r>
              <a:rPr lang="ru-RU" dirty="0"/>
              <a:t> і </a:t>
            </a:r>
            <a:r>
              <a:rPr lang="ru-RU" dirty="0" err="1"/>
              <a:t>ухвалили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як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 smtClean="0"/>
              <a:t>вакцинації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/>
              <a:t>Угорщина</a:t>
            </a:r>
            <a:r>
              <a:rPr lang="ru-RU" dirty="0"/>
              <a:t>, </a:t>
            </a:r>
            <a:r>
              <a:rPr lang="ru-RU" dirty="0" err="1"/>
              <a:t>Туреччина</a:t>
            </a:r>
            <a:r>
              <a:rPr lang="ru-RU" dirty="0"/>
              <a:t>, </a:t>
            </a:r>
            <a:r>
              <a:rPr lang="ru-RU" dirty="0" err="1"/>
              <a:t>Болгарія</a:t>
            </a:r>
            <a:r>
              <a:rPr lang="ru-RU" dirty="0"/>
              <a:t>, </a:t>
            </a:r>
            <a:r>
              <a:rPr lang="ru-RU" dirty="0" err="1"/>
              <a:t>Іспанія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6146" name="Picture 2" descr="Паперовий сертифік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940" y="94932"/>
            <a:ext cx="5408577" cy="6540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Овал 4"/>
          <p:cNvSpPr/>
          <p:nvPr/>
        </p:nvSpPr>
        <p:spPr>
          <a:xfrm>
            <a:off x="119229" y="5969726"/>
            <a:ext cx="732468" cy="715738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6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8" y="5972715"/>
            <a:ext cx="712749" cy="71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03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Різниця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9" y="2286000"/>
            <a:ext cx="4788842" cy="4023360"/>
          </a:xfrm>
        </p:spPr>
        <p:txBody>
          <a:bodyPr>
            <a:normAutofit/>
          </a:bodyPr>
          <a:lstStyle/>
          <a:p>
            <a:r>
              <a:rPr lang="ru-RU" b="1" dirty="0" err="1"/>
              <a:t>Міжнародне</a:t>
            </a:r>
            <a:r>
              <a:rPr lang="ru-RU" b="1" dirty="0"/>
              <a:t> </a:t>
            </a:r>
            <a:r>
              <a:rPr lang="ru-RU" b="1" dirty="0" err="1"/>
              <a:t>свідоцтво</a:t>
            </a:r>
            <a:r>
              <a:rPr lang="ru-RU" b="1" dirty="0"/>
              <a:t> про </a:t>
            </a:r>
            <a:r>
              <a:rPr lang="ru-RU" b="1" dirty="0" err="1"/>
              <a:t>вакцинацію</a:t>
            </a:r>
            <a:r>
              <a:rPr lang="ru-RU" b="1" dirty="0" smtClean="0"/>
              <a:t>:</a:t>
            </a:r>
          </a:p>
          <a:p>
            <a:r>
              <a:rPr lang="ru-RU" dirty="0" err="1" smtClean="0"/>
              <a:t>існує</a:t>
            </a:r>
            <a:r>
              <a:rPr lang="ru-RU" dirty="0" smtClean="0"/>
              <a:t> </a:t>
            </a:r>
            <a:r>
              <a:rPr lang="ru-RU" dirty="0" err="1"/>
              <a:t>лише</a:t>
            </a:r>
            <a:r>
              <a:rPr lang="ru-RU" dirty="0"/>
              <a:t> в </a:t>
            </a:r>
            <a:r>
              <a:rPr lang="ru-RU" dirty="0" err="1"/>
              <a:t>паперовому</a:t>
            </a:r>
            <a:r>
              <a:rPr lang="ru-RU" dirty="0"/>
              <a:t> </a:t>
            </a:r>
            <a:r>
              <a:rPr lang="ru-RU" dirty="0" err="1" smtClean="0"/>
              <a:t>вигляді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засвідчує</a:t>
            </a:r>
            <a:r>
              <a:rPr lang="ru-RU" dirty="0" smtClean="0"/>
              <a:t> </a:t>
            </a:r>
            <a:r>
              <a:rPr lang="ru-RU" dirty="0" err="1"/>
              <a:t>наявність</a:t>
            </a:r>
            <a:r>
              <a:rPr lang="ru-RU" dirty="0"/>
              <a:t> у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доз </a:t>
            </a:r>
            <a:r>
              <a:rPr lang="ru-RU" dirty="0" err="1"/>
              <a:t>вакцини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en-US" dirty="0" smtClean="0"/>
              <a:t>COVID-19;</a:t>
            </a:r>
            <a:endParaRPr lang="uk-UA" dirty="0" smtClean="0"/>
          </a:p>
          <a:p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/>
              <a:t>отримати</a:t>
            </a:r>
            <a:r>
              <a:rPr lang="ru-RU" dirty="0"/>
              <a:t> в центрах </a:t>
            </a:r>
            <a:r>
              <a:rPr lang="ru-RU" dirty="0" err="1"/>
              <a:t>щеплення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сімейного</a:t>
            </a:r>
            <a:r>
              <a:rPr lang="ru-RU" dirty="0"/>
              <a:t> </a:t>
            </a:r>
            <a:r>
              <a:rPr lang="ru-RU" dirty="0" err="1" smtClean="0"/>
              <a:t>лікаря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дійсне</a:t>
            </a:r>
            <a:r>
              <a:rPr lang="ru-RU" dirty="0" smtClean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перетину</a:t>
            </a:r>
            <a:r>
              <a:rPr lang="ru-RU" dirty="0"/>
              <a:t> кордону з </a:t>
            </a:r>
            <a:r>
              <a:rPr lang="ru-RU" dirty="0" err="1"/>
              <a:t>тими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визнали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. 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610678" y="2286000"/>
            <a:ext cx="5054453" cy="4023360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«</a:t>
            </a:r>
            <a:r>
              <a:rPr lang="ru-RU" b="1" dirty="0" err="1"/>
              <a:t>Ковідний</a:t>
            </a:r>
            <a:r>
              <a:rPr lang="ru-RU" b="1" dirty="0"/>
              <a:t> </a:t>
            </a:r>
            <a:r>
              <a:rPr lang="ru-RU" b="1" dirty="0" err="1"/>
              <a:t>сертифікат</a:t>
            </a:r>
            <a:r>
              <a:rPr lang="ru-RU" b="1" dirty="0"/>
              <a:t>» (</a:t>
            </a:r>
            <a:r>
              <a:rPr lang="ru-RU" b="1" dirty="0" err="1"/>
              <a:t>або</a:t>
            </a:r>
            <a:r>
              <a:rPr lang="ru-RU" b="1" dirty="0"/>
              <a:t> «</a:t>
            </a:r>
            <a:r>
              <a:rPr lang="ru-RU" b="1" dirty="0" err="1"/>
              <a:t>ковідний</a:t>
            </a:r>
            <a:r>
              <a:rPr lang="ru-RU" b="1" dirty="0"/>
              <a:t> паспорт</a:t>
            </a:r>
            <a:r>
              <a:rPr lang="ru-RU" b="1" dirty="0" smtClean="0"/>
              <a:t>»):</a:t>
            </a:r>
          </a:p>
          <a:p>
            <a:r>
              <a:rPr lang="ru-RU" dirty="0" err="1" smtClean="0"/>
              <a:t>видаватиметься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електронному</a:t>
            </a:r>
            <a:r>
              <a:rPr lang="ru-RU" dirty="0"/>
              <a:t> і </a:t>
            </a:r>
            <a:r>
              <a:rPr lang="ru-RU" dirty="0" err="1"/>
              <a:t>паперовому</a:t>
            </a:r>
            <a:r>
              <a:rPr lang="ru-RU" dirty="0"/>
              <a:t> </a:t>
            </a:r>
            <a:r>
              <a:rPr lang="ru-RU" dirty="0" err="1" smtClean="0"/>
              <a:t>варіантах</a:t>
            </a:r>
            <a:endParaRPr lang="ru-RU" dirty="0" smtClean="0"/>
          </a:p>
          <a:p>
            <a:r>
              <a:rPr lang="ru-RU" dirty="0" err="1" smtClean="0"/>
              <a:t>Електронний</a:t>
            </a:r>
            <a:r>
              <a:rPr lang="ru-RU" dirty="0" smtClean="0"/>
              <a:t> </a:t>
            </a:r>
            <a:r>
              <a:rPr lang="ru-RU" dirty="0" err="1"/>
              <a:t>матиме</a:t>
            </a:r>
            <a:r>
              <a:rPr lang="ru-RU" dirty="0"/>
              <a:t> </a:t>
            </a:r>
            <a:r>
              <a:rPr lang="en-US" dirty="0"/>
              <a:t>QR-</a:t>
            </a:r>
            <a:r>
              <a:rPr lang="ru-RU" dirty="0" smtClean="0"/>
              <a:t>код;</a:t>
            </a:r>
          </a:p>
          <a:p>
            <a:r>
              <a:rPr lang="ru-RU" dirty="0" err="1" smtClean="0"/>
              <a:t>міститиме</a:t>
            </a:r>
            <a:r>
              <a:rPr lang="ru-RU" dirty="0" smtClean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пацієнта</a:t>
            </a:r>
            <a:r>
              <a:rPr lang="ru-RU" dirty="0"/>
              <a:t>: яку вакцину </a:t>
            </a:r>
            <a:r>
              <a:rPr lang="ru-RU" dirty="0" err="1"/>
              <a:t>отримав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щеплення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ПЛР-</a:t>
            </a:r>
            <a:r>
              <a:rPr lang="ru-RU" dirty="0" err="1"/>
              <a:t>тестів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хворів</a:t>
            </a:r>
            <a:r>
              <a:rPr lang="ru-RU" dirty="0"/>
              <a:t> на </a:t>
            </a:r>
            <a:r>
              <a:rPr lang="ru-RU" dirty="0" err="1"/>
              <a:t>коронавірус</a:t>
            </a:r>
            <a:r>
              <a:rPr lang="ru-RU" dirty="0"/>
              <a:t> - буде </a:t>
            </a:r>
            <a:r>
              <a:rPr lang="ru-RU" dirty="0" err="1"/>
              <a:t>розроблений</a:t>
            </a:r>
            <a:r>
              <a:rPr lang="ru-RU" dirty="0"/>
              <a:t> у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варіантах</a:t>
            </a:r>
            <a:r>
              <a:rPr lang="ru-RU" dirty="0"/>
              <a:t> – для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і для </a:t>
            </a:r>
            <a:r>
              <a:rPr lang="ru-RU" dirty="0" err="1"/>
              <a:t>виїзду</a:t>
            </a:r>
            <a:r>
              <a:rPr lang="ru-RU" dirty="0"/>
              <a:t> за кордон.</a:t>
            </a:r>
          </a:p>
        </p:txBody>
      </p:sp>
      <p:sp>
        <p:nvSpPr>
          <p:cNvPr id="5" name="TextBox 4"/>
          <p:cNvSpPr txBox="1"/>
          <p:nvPr/>
        </p:nvSpPr>
        <p:spPr>
          <a:xfrm rot="5400000">
            <a:off x="3811167" y="4113014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________________________________________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79448" y="384048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7" name="Овал 6"/>
          <p:cNvSpPr/>
          <p:nvPr/>
        </p:nvSpPr>
        <p:spPr>
          <a:xfrm>
            <a:off x="9196737" y="384048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8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47" y="703008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09" y="703008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 rot="5400000">
            <a:off x="10972480" y="1150358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_________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24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Хто має право отримати </a:t>
            </a:r>
            <a:r>
              <a:rPr lang="uk-UA" dirty="0" err="1" smtClean="0"/>
              <a:t>ковід</a:t>
            </a:r>
            <a:r>
              <a:rPr lang="uk-UA" dirty="0" smtClean="0"/>
              <a:t> сертифікат?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9" y="2084832"/>
            <a:ext cx="9720072" cy="477316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З</a:t>
            </a:r>
            <a:r>
              <a:rPr lang="ru-RU" dirty="0" smtClean="0"/>
              <a:t>араз </a:t>
            </a:r>
            <a:r>
              <a:rPr lang="en-US" dirty="0"/>
              <a:t>COVID-</a:t>
            </a:r>
            <a:r>
              <a:rPr lang="ru-RU" dirty="0" err="1"/>
              <a:t>сертифікат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українці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 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повний</a:t>
            </a:r>
            <a:r>
              <a:rPr lang="ru-RU" dirty="0"/>
              <a:t> курс </a:t>
            </a:r>
            <a:r>
              <a:rPr lang="ru-RU" dirty="0" err="1" smtClean="0"/>
              <a:t>вакцинації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    </a:t>
            </a:r>
            <a:r>
              <a:rPr lang="ru-RU" b="1" u="sng" dirty="0" smtClean="0"/>
              <a:t>Порядок </a:t>
            </a:r>
            <a:r>
              <a:rPr lang="ru-RU" b="1" u="sng" dirty="0" err="1" smtClean="0"/>
              <a:t>отримання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сетрифікату</a:t>
            </a:r>
            <a:r>
              <a:rPr lang="ru-RU" b="1" u="sng" dirty="0" smtClean="0"/>
              <a:t>:</a:t>
            </a: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Зайти </a:t>
            </a:r>
            <a:r>
              <a:rPr lang="ru-RU" dirty="0"/>
              <a:t>в </a:t>
            </a:r>
            <a:r>
              <a:rPr lang="ru-RU" dirty="0" err="1"/>
              <a:t>розділ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і </a:t>
            </a:r>
            <a:r>
              <a:rPr lang="ru-RU" dirty="0" err="1"/>
              <a:t>натиснути</a:t>
            </a:r>
            <a:r>
              <a:rPr lang="ru-RU" dirty="0"/>
              <a:t> "</a:t>
            </a:r>
            <a:r>
              <a:rPr lang="en-US" dirty="0"/>
              <a:t>COVID-</a:t>
            </a:r>
            <a:r>
              <a:rPr lang="ru-RU" dirty="0" err="1"/>
              <a:t>сертифікат</a:t>
            </a:r>
            <a:r>
              <a:rPr lang="ru-RU" dirty="0"/>
              <a:t>".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натиснення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НСЗУ на </a:t>
            </a:r>
            <a:r>
              <a:rPr lang="ru-RU" dirty="0" err="1"/>
              <a:t>обробку</a:t>
            </a:r>
            <a:r>
              <a:rPr lang="ru-RU" dirty="0"/>
              <a:t> </a:t>
            </a:r>
            <a:r>
              <a:rPr lang="ru-RU" dirty="0" err="1"/>
              <a:t>персональних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про </a:t>
            </a:r>
            <a:r>
              <a:rPr lang="ru-RU" dirty="0" err="1"/>
              <a:t>вакцинацію</a:t>
            </a:r>
            <a:r>
              <a:rPr lang="ru-RU" dirty="0"/>
              <a:t>, поставивши </a:t>
            </a:r>
            <a:r>
              <a:rPr lang="ru-RU" dirty="0" err="1"/>
              <a:t>прапорець</a:t>
            </a:r>
            <a:r>
              <a:rPr lang="ru-RU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Завірити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</a:t>
            </a:r>
            <a:r>
              <a:rPr lang="ru-RU" dirty="0" err="1"/>
              <a:t>цифровим</a:t>
            </a:r>
            <a:r>
              <a:rPr lang="ru-RU" dirty="0"/>
              <a:t> «</a:t>
            </a:r>
            <a:r>
              <a:rPr lang="ru-RU" dirty="0" err="1"/>
              <a:t>Дія</a:t>
            </a:r>
            <a:r>
              <a:rPr lang="ru-RU" dirty="0"/>
              <a:t>. </a:t>
            </a:r>
            <a:r>
              <a:rPr lang="ru-RU" dirty="0" err="1"/>
              <a:t>Підписом</a:t>
            </a:r>
            <a:r>
              <a:rPr lang="ru-RU" dirty="0"/>
              <a:t>» (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називається</a:t>
            </a:r>
            <a:r>
              <a:rPr lang="ru-RU" dirty="0"/>
              <a:t> </a:t>
            </a:r>
            <a:r>
              <a:rPr lang="ru-RU" dirty="0" err="1"/>
              <a:t>підпис</a:t>
            </a:r>
            <a:r>
              <a:rPr lang="ru-RU" dirty="0"/>
              <a:t>, але </a:t>
            </a:r>
            <a:r>
              <a:rPr lang="ru-RU" dirty="0" err="1"/>
              <a:t>насправді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просканувати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камери</a:t>
            </a:r>
            <a:r>
              <a:rPr lang="ru-RU" dirty="0"/>
              <a:t> для </a:t>
            </a:r>
            <a:r>
              <a:rPr lang="ru-RU" dirty="0" err="1"/>
              <a:t>звірки</a:t>
            </a:r>
            <a:r>
              <a:rPr lang="ru-RU" dirty="0"/>
              <a:t> з фото,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 в </a:t>
            </a:r>
            <a:r>
              <a:rPr lang="ru-RU" dirty="0" err="1"/>
              <a:t>демографічному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. – Ред.),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одразу</a:t>
            </a:r>
            <a:r>
              <a:rPr lang="ru-RU" dirty="0"/>
              <a:t> ж.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Натиснути</a:t>
            </a:r>
            <a:r>
              <a:rPr lang="ru-RU" dirty="0"/>
              <a:t> «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сертифікат</a:t>
            </a:r>
            <a:r>
              <a:rPr lang="ru-RU" dirty="0" smtClean="0"/>
              <a:t>».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err="1"/>
              <a:t>Перевірити</a:t>
            </a:r>
            <a:r>
              <a:rPr lang="ru-RU" dirty="0"/>
              <a:t> </a:t>
            </a:r>
            <a:r>
              <a:rPr lang="ru-RU" dirty="0" err="1"/>
              <a:t>дійсність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буде за QR-кодом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0382434" y="3024594"/>
            <a:ext cx="1547463" cy="1554480"/>
          </a:xfrm>
          <a:prstGeom prst="ellipse">
            <a:avLst/>
          </a:prstGeom>
          <a:solidFill>
            <a:schemeClr val="accent1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1026" name="Picture 2" descr="Ковід-сертифікати: скільки їх буде, де взяти і як працюватимуть - BBC News  Украї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" r="24980"/>
          <a:stretch/>
        </p:blipFill>
        <p:spPr bwMode="auto">
          <a:xfrm>
            <a:off x="9836817" y="163885"/>
            <a:ext cx="2259874" cy="1883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Набор для детекции SARS-CoV-2 при помощи ОТ-ПЦР «COVID-19 OneStep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669" y="3024594"/>
            <a:ext cx="1582992" cy="15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58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мплекс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563_TF22378848.potx" id="{6DCD0967-A04E-431F-9EF9-3DF61BC4AB39}" vid="{943180A9-332B-48B8-BEA3-0C7B70DB306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8A2F88-55C5-4ED1-9541-807C65424763}">
  <ds:schemaRefs>
    <ds:schemaRef ds:uri="16c05727-aa75-4e4a-9b5f-8a80a1165891"/>
    <ds:schemaRef ds:uri="http://purl.org/dc/elements/1.1/"/>
    <ds:schemaRef ds:uri="http://schemas.microsoft.com/office/2006/metadata/properties"/>
    <ds:schemaRef ds:uri="71af3243-3dd4-4a8d-8c0d-dd76da1f02a5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Комплекс</Template>
  <TotalTime>0</TotalTime>
  <Words>712</Words>
  <Application>Microsoft Office PowerPoint</Application>
  <PresentationFormat>Широкоэкранный</PresentationFormat>
  <Paragraphs>91</Paragraphs>
  <Slides>15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Bahnschrift Light SemiCondensed</vt:lpstr>
      <vt:lpstr>Calibri</vt:lpstr>
      <vt:lpstr>Tw Cen MT</vt:lpstr>
      <vt:lpstr>Tw Cen MT Condensed</vt:lpstr>
      <vt:lpstr>Wingdings</vt:lpstr>
      <vt:lpstr>Wingdings 3</vt:lpstr>
      <vt:lpstr>Комплекс</vt:lpstr>
      <vt:lpstr>COVID сертифікати</vt:lpstr>
      <vt:lpstr>COVID-сертифікати-що це?</vt:lpstr>
      <vt:lpstr>Умови видачі</vt:lpstr>
      <vt:lpstr>Одразу 2 сертифікати</vt:lpstr>
      <vt:lpstr>Структура внутрішнього сертифікату</vt:lpstr>
      <vt:lpstr>Структура Зовнішнього сертифікату</vt:lpstr>
      <vt:lpstr>Паперове свідоцтво про вакцинацію – той самий електронний сертифікат?</vt:lpstr>
      <vt:lpstr>Різниця</vt:lpstr>
      <vt:lpstr>Хто має право отримати ковід сертифікат?</vt:lpstr>
      <vt:lpstr>Презентация PowerPoint</vt:lpstr>
      <vt:lpstr>Для чого потрібні сертифікати?</vt:lpstr>
      <vt:lpstr>Сертифікати працюють, вже можна їхати у подорож?</vt:lpstr>
      <vt:lpstr>Які країни «відкриті» для Українців під час пандемії?</vt:lpstr>
      <vt:lpstr>Ковід сертифікати-порушення прав людини?</vt:lpstr>
      <vt:lpstr>Висновок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2021-09-02T17:18:09Z</dcterms:created>
  <dcterms:modified xsi:type="dcterms:W3CDTF">2021-09-02T21:43:12Z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