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99"/>
  </p:normalViewPr>
  <p:slideViewPr>
    <p:cSldViewPr snapToGrid="0" snapToObjects="1">
      <p:cViewPr varScale="1"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90072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126857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245453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48600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0215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215820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19623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55629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</p:spTree>
    <p:extLst>
      <p:ext uri="{BB962C8B-B14F-4D97-AF65-F5344CB8AC3E}">
        <p14:creationId xmlns:p14="http://schemas.microsoft.com/office/powerpoint/2010/main" val="23376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510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217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BB5A9C-8432-D648-A8D2-0425C065EB43}" type="datetimeFigureOut">
              <a:rPr lang="ru-CA" smtClean="0"/>
              <a:t>2022-06-07</a:t>
            </a:fld>
            <a:endParaRPr lang="ru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E786FFC-3423-204A-8C7E-51350A6DC78A}" type="slidenum">
              <a:rPr lang="ru-CA" smtClean="0"/>
              <a:t>‹#›</a:t>
            </a:fld>
            <a:endParaRPr lang="ru-CA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478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5.rada.gov.ua/laws/show/4038-12" TargetMode="External"/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3.rada.gov.ua/laws/show/z0705-9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16F04-962A-130B-0CBF-064ABA04E2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4400" b="1" dirty="0">
                <a:solidFill>
                  <a:schemeClr val="accent6">
                    <a:lumMod val="75000"/>
                  </a:schemeClr>
                </a:solidFill>
              </a:rPr>
              <a:t>експертиза матеріалів, речовин та виробів</a:t>
            </a:r>
            <a:r>
              <a:rPr lang="ru-CA" sz="44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55D5BC-C286-690E-5FA5-137A60F4E7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CA" sz="6200" b="1" dirty="0">
                <a:solidFill>
                  <a:schemeClr val="accent6">
                    <a:lumMod val="75000"/>
                  </a:schemeClr>
                </a:solidFill>
              </a:rPr>
              <a:t>БІОЛОГІЧНА ЕКСПЕРТИЗА</a:t>
            </a:r>
            <a:endParaRPr lang="ru-CA" sz="62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CA" dirty="0"/>
          </a:p>
        </p:txBody>
      </p:sp>
    </p:spTree>
    <p:extLst>
      <p:ext uri="{BB962C8B-B14F-4D97-AF65-F5344CB8AC3E}">
        <p14:creationId xmlns:p14="http://schemas.microsoft.com/office/powerpoint/2010/main" val="1298338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8C9357-2267-2C6E-5244-32F7609B2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b="1" dirty="0"/>
              <a:t>Завдання експертизи </a:t>
            </a:r>
            <a:r>
              <a:rPr lang="uk-UA" b="1" dirty="0" err="1"/>
              <a:t>н</a:t>
            </a:r>
            <a:r>
              <a:rPr lang="ru-CA" b="1" dirty="0"/>
              <a:t>афтопродуктів та паливно-мастильних матеріалів 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1D6A39-7226-2384-B08B-42C069D07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CA" dirty="0"/>
              <a:t>виявлення слідів НП та ПММ;</a:t>
            </a:r>
          </a:p>
          <a:p>
            <a:r>
              <a:rPr lang="ru-CA" dirty="0"/>
              <a:t>встановлення природи речовини невідомого походження з метою віднесення її до продуктів нафтопереробки;</a:t>
            </a:r>
          </a:p>
          <a:p>
            <a:r>
              <a:rPr lang="ru-CA" dirty="0"/>
              <a:t>визначення виду, сорту, марки наданого на дослідження НП та ПММ відповідно до існуючих наукових, технічних та торгових класифікацій;</a:t>
            </a:r>
          </a:p>
          <a:p>
            <a:r>
              <a:rPr lang="ru-CA" dirty="0"/>
              <a:t>встановлення належності порівнюваних об’єктів до одного виду, сорту, марки НП або ПММ;</a:t>
            </a:r>
          </a:p>
          <a:p>
            <a:r>
              <a:rPr lang="ru-CA" dirty="0"/>
              <a:t>встановлення спільної групової належності досліджуваних об’єктів, тобто виявлення у них ознак, які свідчать про спільне джерело їх походження за місцем виготовлення (конкретний завод), належністю одній партії виготовлення, однаковими умовами зберігання, експлуатації;</a:t>
            </a:r>
          </a:p>
          <a:p>
            <a:r>
              <a:rPr lang="ru-CA" dirty="0"/>
              <a:t>ототожнення мас (об’єктів) НП та ПММ, поділених на частини в зв’язку з розслідуваною подією.</a:t>
            </a:r>
          </a:p>
          <a:p>
            <a:endParaRPr lang="ru-CA" dirty="0"/>
          </a:p>
        </p:txBody>
      </p:sp>
      <p:pic>
        <p:nvPicPr>
          <p:cNvPr id="4" name="Audio Recording 7 июня 2022 г., 6:25:48 PM" descr="Audio Recording 7 июня 2022 г., 6:25:48 PM">
            <a:hlinkClick r:id="" action="ppaction://media"/>
            <a:extLst>
              <a:ext uri="{FF2B5EF4-FFF2-40B4-BE49-F238E27FC236}">
                <a16:creationId xmlns:a16="http://schemas.microsoft.com/office/drawing/2014/main" id="{BA976AE9-D639-4D99-E27F-94262C1E8A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8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45419-6E01-91D9-DA83-2920DE077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4000" u="sng" dirty="0"/>
              <a:t>Орієнтовний перелік вирішуваних питань</a:t>
            </a:r>
            <a:r>
              <a:rPr lang="uk-UA" sz="4000" u="sng" dirty="0"/>
              <a:t> при дослідженні </a:t>
            </a:r>
            <a:r>
              <a:rPr lang="uk-UA" sz="4000" u="sng" dirty="0" err="1"/>
              <a:t>н</a:t>
            </a:r>
            <a:r>
              <a:rPr lang="ru-CA" sz="4000" u="sng" dirty="0"/>
              <a:t>афтопродуктів та паливно-мастильних матеріалів: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2FC07A-F0F0-9722-75F7-ADF37977A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A" dirty="0"/>
              <a:t>Чи є на предметі-носії сліди нафтопродуктів та паливно-мастильних матеріалів? Якщо є, яких саме?</a:t>
            </a:r>
          </a:p>
          <a:p>
            <a:r>
              <a:rPr lang="ru-CA" dirty="0"/>
              <a:t>Чи належать дані речовини (рідини) до нафтопродуктів та паливно-мастильних матеріалів? Якщо належать, то до якого їх роду (виду)?</a:t>
            </a:r>
          </a:p>
          <a:p>
            <a:r>
              <a:rPr lang="ru-CA" dirty="0"/>
              <a:t>Чи мають дані нафтопродукти та паливно-мастильні матеріали спільну родову (групову) належність?</a:t>
            </a:r>
          </a:p>
          <a:p>
            <a:r>
              <a:rPr lang="ru-CA" dirty="0"/>
              <a:t>Чи не походять дані нафтопродукти та паливно-мастильні матеріали з однієї ємності?</a:t>
            </a:r>
          </a:p>
          <a:p>
            <a:endParaRPr lang="ru-CA" dirty="0"/>
          </a:p>
        </p:txBody>
      </p:sp>
      <p:pic>
        <p:nvPicPr>
          <p:cNvPr id="4" name="Audio Recording 7 июня 2022 г., 6:26:35 PM" descr="Audio Recording 7 июня 2022 г., 6:26:35 PM">
            <a:hlinkClick r:id="" action="ppaction://media"/>
            <a:extLst>
              <a:ext uri="{FF2B5EF4-FFF2-40B4-BE49-F238E27FC236}">
                <a16:creationId xmlns:a16="http://schemas.microsoft.com/office/drawing/2014/main" id="{FEECD4CD-8E24-195A-6E42-ED437D893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1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CFCE3F-AB3C-ADE1-9548-A983F3C8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b="1" dirty="0"/>
              <a:t>Основними завданнями ґрунтознавчої експертизи є: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0C2B3B-3540-914E-FD71-6593DB0C1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виявлення на предметах-носіях мікронашарувань (часток) ґрунтового походження, визначення їх природи, а також установлення спільної родової (групової) належності з наданими зразками;</a:t>
            </a:r>
          </a:p>
          <a:p>
            <a:r>
              <a:rPr lang="ru-CA" dirty="0"/>
              <a:t>установлення походження ґрунту на предметах-носіях з певної ділянки місцевості (іншого місця події);</a:t>
            </a:r>
          </a:p>
          <a:p>
            <a:r>
              <a:rPr lang="ru-CA" dirty="0"/>
              <a:t>установлення механізму утворення ґрунтових нашарувань.</a:t>
            </a:r>
          </a:p>
          <a:p>
            <a:endParaRPr lang="ru-CA" dirty="0"/>
          </a:p>
        </p:txBody>
      </p:sp>
      <p:pic>
        <p:nvPicPr>
          <p:cNvPr id="4" name="Audio Recording 7 июня 2022 г., 6:27:41 PM" descr="Audio Recording 7 июня 2022 г., 6:27:41 PM">
            <a:hlinkClick r:id="" action="ppaction://media"/>
            <a:extLst>
              <a:ext uri="{FF2B5EF4-FFF2-40B4-BE49-F238E27FC236}">
                <a16:creationId xmlns:a16="http://schemas.microsoft.com/office/drawing/2014/main" id="{CDBF7145-A69B-F133-F69E-F153B99DF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6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CCE96-B8FE-90A1-C028-6F1A6A95C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u="sng" dirty="0"/>
              <a:t>Орієнтовний перелік вирішуваних питань: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80E2A8-65A1-F28F-0CC8-E7B620AA7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A" dirty="0"/>
              <a:t>Чи є нашарування ґрунту (об'єктів ґрунтово-мінерального походження) на предметі-носії (зазначається, на якому саме)?</a:t>
            </a:r>
          </a:p>
          <a:p>
            <a:r>
              <a:rPr lang="ru-CA" dirty="0"/>
              <a:t>Чи мають порівнювані об'єкти (нашарування на предметі-носії та ґрунт з місця події) спільну родову (групову) належність?</a:t>
            </a:r>
          </a:p>
          <a:p>
            <a:r>
              <a:rPr lang="ru-CA" dirty="0"/>
              <a:t>Чи походять дані нашарування (зазначається, які саме) з певної ділянки місцевості?</a:t>
            </a:r>
          </a:p>
          <a:p>
            <a:r>
              <a:rPr lang="ru-CA" dirty="0"/>
              <a:t>Який механізм утворення нашарувань ґрунту?</a:t>
            </a:r>
          </a:p>
          <a:p>
            <a:r>
              <a:rPr lang="ru-CA" dirty="0"/>
              <a:t>Яка характеристика місцевості, з якої походять нашарування ґрунту на об'єктах-носіях?</a:t>
            </a:r>
          </a:p>
          <a:p>
            <a:endParaRPr lang="ru-CA" dirty="0"/>
          </a:p>
        </p:txBody>
      </p:sp>
      <p:pic>
        <p:nvPicPr>
          <p:cNvPr id="4" name="Audio Recording 7 июня 2022 г., 6:31:17 PM" descr="Audio Recording 7 июня 2022 г., 6:31:17 PM">
            <a:hlinkClick r:id="" action="ppaction://media"/>
            <a:extLst>
              <a:ext uri="{FF2B5EF4-FFF2-40B4-BE49-F238E27FC236}">
                <a16:creationId xmlns:a16="http://schemas.microsoft.com/office/drawing/2014/main" id="{2CFD5A8A-D4E6-97E5-5F01-D0CDF5116D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CF8CCB-A815-54C7-8788-08DAA4E15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3100" u="sng" dirty="0"/>
              <a:t>Орієнтовний перелік вирішуваних питань</a:t>
            </a:r>
            <a:r>
              <a:rPr lang="uk-UA" sz="3100" u="sng" dirty="0"/>
              <a:t> при дослідженні </a:t>
            </a:r>
            <a:r>
              <a:rPr lang="uk-UA" sz="3100" u="sng" dirty="0" err="1"/>
              <a:t>н</a:t>
            </a:r>
            <a:r>
              <a:rPr lang="ru-CA" sz="3100" u="sng" dirty="0"/>
              <a:t>аркотичних засобів, психотропних речовин, їх аналогів та прекурсорів</a:t>
            </a:r>
            <a:r>
              <a:rPr lang="ru-CA" sz="3100" dirty="0"/>
              <a:t>:</a:t>
            </a:r>
            <a:br>
              <a:rPr lang="ru-CA" sz="31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7DF6AB-D079-65E1-9B2D-F439CC275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A" dirty="0"/>
              <a:t>Чи є на предметі-носії (зазначається, на якому саме) сліди наркотичних засобів, психотропних речовин, їх аналогів або прекурсорів? Якщо є, то яких саме?</a:t>
            </a:r>
          </a:p>
          <a:p>
            <a:r>
              <a:rPr lang="ru-CA" dirty="0"/>
              <a:t>Чи є даний засіб наркотичним засобом, психотропною речовиною, їх аналогом або прекурсором і яким (якою) саме?</a:t>
            </a:r>
          </a:p>
          <a:p>
            <a:r>
              <a:rPr lang="ru-CA" dirty="0"/>
              <a:t>Чи мають дані наркотичні засоби, психотропні речовини, їх аналоги або прекурсори спільну родову (групову) належність?</a:t>
            </a:r>
          </a:p>
          <a:p>
            <a:r>
              <a:rPr lang="ru-CA" dirty="0"/>
              <a:t>Чи мають дані наркотичні засоби, психотропні речовини спільне джерело походження за якісним та відносним кількісним складом?</a:t>
            </a:r>
          </a:p>
          <a:p>
            <a:endParaRPr lang="ru-CA" dirty="0"/>
          </a:p>
        </p:txBody>
      </p:sp>
      <p:pic>
        <p:nvPicPr>
          <p:cNvPr id="4" name="Audio Recording 7 июня 2022 г., 6:32:05 PM" descr="Audio Recording 7 июня 2022 г., 6:32:05 PM">
            <a:hlinkClick r:id="" action="ppaction://media"/>
            <a:extLst>
              <a:ext uri="{FF2B5EF4-FFF2-40B4-BE49-F238E27FC236}">
                <a16:creationId xmlns:a16="http://schemas.microsoft.com/office/drawing/2014/main" id="{8D9BC0DA-FB14-E384-8859-05E88D23A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4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926B8-3E13-0036-70AD-3E33768A3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4000" u="sng" dirty="0"/>
              <a:t>Орієнтовний перелік вирішуваних питань</a:t>
            </a:r>
            <a:r>
              <a:rPr lang="uk-UA" sz="4000" u="sng" dirty="0"/>
              <a:t> при дослідженні с</a:t>
            </a:r>
            <a:r>
              <a:rPr lang="ru-CA" sz="4000" u="sng" dirty="0"/>
              <a:t>ильнодійних і отруйних речовин: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F74AAA-1B21-86F0-17DA-387BAB4BC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Чи є на предметі носії (зазначається, на якому саме) сліди сильнодійних чи отруйних речовин?</a:t>
            </a:r>
          </a:p>
          <a:p>
            <a:r>
              <a:rPr lang="ru-CA" dirty="0"/>
              <a:t>Чи є даний засіб сильнодійною чи отруйною речовиною і яким (якою) саме?</a:t>
            </a:r>
          </a:p>
          <a:p>
            <a:r>
              <a:rPr lang="ru-CA" dirty="0"/>
              <a:t>Чи мають дані сильнодійні чи отруйні речовини спільну родову (групову) належність?</a:t>
            </a:r>
          </a:p>
          <a:p>
            <a:r>
              <a:rPr lang="ru-CA" dirty="0"/>
              <a:t>Чи мають дані сильнодійні чи отруйні речовини спільне джерело походження за якісним та відносним кількісним складом?</a:t>
            </a:r>
          </a:p>
          <a:p>
            <a:endParaRPr lang="ru-CA" dirty="0"/>
          </a:p>
        </p:txBody>
      </p:sp>
      <p:pic>
        <p:nvPicPr>
          <p:cNvPr id="4" name="Audio Recording 7 июня 2022 г., 6:32:39 PM" descr="Audio Recording 7 июня 2022 г., 6:32:39 PM">
            <a:hlinkClick r:id="" action="ppaction://media"/>
            <a:extLst>
              <a:ext uri="{FF2B5EF4-FFF2-40B4-BE49-F238E27FC236}">
                <a16:creationId xmlns:a16="http://schemas.microsoft.com/office/drawing/2014/main" id="{726070CA-3B89-3E59-E036-29CFBB3B56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0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FBBD47-B35F-B6F6-C20C-D0E2CA9C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A" dirty="0"/>
              <a:t>Об єктами дослідження </a:t>
            </a:r>
            <a:r>
              <a:rPr lang="uk-UA" dirty="0"/>
              <a:t>спиртовмісних сумішей</a:t>
            </a:r>
            <a:r>
              <a:rPr lang="ru-CA" dirty="0"/>
              <a:t> є: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A43A45-14B4-B717-3DE0-E26EF86EB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uk-UA" dirty="0"/>
              <a:t>Спирт етиловий ректифікований. Спирт етиловий сирець.</a:t>
            </a:r>
            <a:endParaRPr lang="ru-CA" dirty="0"/>
          </a:p>
          <a:p>
            <a:pPr lvl="0"/>
            <a:r>
              <a:rPr lang="uk-UA" dirty="0"/>
              <a:t>Горілки і горілки особливі.</a:t>
            </a:r>
            <a:endParaRPr lang="ru-CA" dirty="0"/>
          </a:p>
          <a:p>
            <a:pPr lvl="0"/>
            <a:r>
              <a:rPr lang="uk-UA" dirty="0"/>
              <a:t>Лікеро-горілчані напої.</a:t>
            </a:r>
            <a:endParaRPr lang="ru-CA" dirty="0"/>
          </a:p>
          <a:p>
            <a:pPr lvl="0"/>
            <a:r>
              <a:rPr lang="uk-UA" dirty="0"/>
              <a:t>Вина тихі (виноградні та плодово-ягідні).</a:t>
            </a:r>
            <a:endParaRPr lang="ru-CA" dirty="0"/>
          </a:p>
          <a:p>
            <a:pPr lvl="0"/>
            <a:r>
              <a:rPr lang="uk-UA" dirty="0"/>
              <a:t>Ігристі виноградні вина.</a:t>
            </a:r>
            <a:endParaRPr lang="ru-CA" dirty="0"/>
          </a:p>
          <a:p>
            <a:pPr lvl="0"/>
            <a:r>
              <a:rPr lang="uk-UA" dirty="0"/>
              <a:t>Водно-спиртові розчини.</a:t>
            </a:r>
            <a:endParaRPr lang="ru-CA" dirty="0"/>
          </a:p>
          <a:p>
            <a:pPr lvl="0"/>
            <a:r>
              <a:rPr lang="uk-UA" dirty="0"/>
              <a:t>Невідомі спиртовмісні суміші.</a:t>
            </a:r>
            <a:endParaRPr lang="ru-CA" dirty="0"/>
          </a:p>
          <a:p>
            <a:pPr lvl="0"/>
            <a:r>
              <a:rPr lang="uk-UA" dirty="0"/>
              <a:t>Коньяки.</a:t>
            </a:r>
            <a:endParaRPr lang="ru-CA" dirty="0"/>
          </a:p>
          <a:p>
            <a:pPr lvl="0"/>
            <a:r>
              <a:rPr lang="uk-UA" dirty="0"/>
              <a:t>Самогони.</a:t>
            </a:r>
            <a:endParaRPr lang="ru-CA" dirty="0"/>
          </a:p>
          <a:p>
            <a:pPr marL="0" indent="0">
              <a:buNone/>
            </a:pPr>
            <a:endParaRPr lang="ru-CA" dirty="0"/>
          </a:p>
          <a:p>
            <a:endParaRPr lang="ru-CA" dirty="0"/>
          </a:p>
        </p:txBody>
      </p:sp>
      <p:pic>
        <p:nvPicPr>
          <p:cNvPr id="4" name="Audio Recording 7 июня 2022 г., 6:33:34 PM" descr="Audio Recording 7 июня 2022 г., 6:33:34 PM">
            <a:hlinkClick r:id="" action="ppaction://media"/>
            <a:extLst>
              <a:ext uri="{FF2B5EF4-FFF2-40B4-BE49-F238E27FC236}">
                <a16:creationId xmlns:a16="http://schemas.microsoft.com/office/drawing/2014/main" id="{011ABFA2-6768-D1BF-4670-8CC0B32E8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11D87-0A2D-91C5-3AA1-7CAB87624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u="sng" dirty="0"/>
              <a:t>Орієнтовний перелік вирішуваних питань</a:t>
            </a:r>
            <a:r>
              <a:rPr lang="uk-UA" u="sng" dirty="0"/>
              <a:t> при дослідженні </a:t>
            </a:r>
            <a:r>
              <a:rPr lang="uk-UA" u="sng" dirty="0" err="1"/>
              <a:t>р</a:t>
            </a:r>
            <a:r>
              <a:rPr lang="ru-CA" u="sng" dirty="0"/>
              <a:t>ідин, що містять спирт: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AE1D88-E094-19DE-E28B-9F33E219E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Чи є в даній ємності (склянці, банці тощо) або на поверхні предмета (на одязі, папері) сліди рідин, що містять спирт?</a:t>
            </a:r>
          </a:p>
          <a:p>
            <a:r>
              <a:rPr lang="ru-CA" dirty="0"/>
              <a:t>Чи належить дана рідина до міцних алкогольних напоїв? Якщо належить, то до якого їх виду, та чи відповідає ця рідина вимогам ДСТУ?</a:t>
            </a:r>
          </a:p>
          <a:p>
            <a:r>
              <a:rPr lang="ru-CA" dirty="0"/>
              <a:t>Чи є дана рідина етиловим спиртом та чи відповідає вона вимогам ДСТУ?</a:t>
            </a:r>
          </a:p>
          <a:p>
            <a:r>
              <a:rPr lang="ru-CA" dirty="0"/>
              <a:t>Чи мають дані зразки спиртових рідин спільну родову (групову) належність?</a:t>
            </a:r>
          </a:p>
          <a:p>
            <a:endParaRPr lang="ru-CA" dirty="0"/>
          </a:p>
        </p:txBody>
      </p:sp>
      <p:pic>
        <p:nvPicPr>
          <p:cNvPr id="4" name="Audio Recording 7 июня 2022 г., 6:34:38 PM" descr="Audio Recording 7 июня 2022 г., 6:34:38 PM">
            <a:hlinkClick r:id="" action="ppaction://media"/>
            <a:extLst>
              <a:ext uri="{FF2B5EF4-FFF2-40B4-BE49-F238E27FC236}">
                <a16:creationId xmlns:a16="http://schemas.microsoft.com/office/drawing/2014/main" id="{25C8034D-2D41-ED61-8A6C-AC349D754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7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58641-2427-8F1B-47C8-59D005B8E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53452"/>
            <a:ext cx="9601200" cy="1485900"/>
          </a:xfrm>
        </p:spPr>
        <p:txBody>
          <a:bodyPr>
            <a:noAutofit/>
          </a:bodyPr>
          <a:lstStyle/>
          <a:p>
            <a:r>
              <a:rPr lang="ru-CA" sz="3600" u="sng" dirty="0"/>
              <a:t>Орієнтовний перелік вирішуваних питань</a:t>
            </a:r>
            <a:r>
              <a:rPr lang="uk-UA" sz="3600" u="sng" dirty="0"/>
              <a:t> при дослідженні м</a:t>
            </a:r>
            <a:r>
              <a:rPr lang="ru-CA" sz="3600" u="sng" dirty="0"/>
              <a:t>еталів і сплавів та виробів з них:</a:t>
            </a:r>
            <a:br>
              <a:rPr lang="ru-CA" sz="3600" dirty="0"/>
            </a:br>
            <a:endParaRPr lang="ru-C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3AE7AD-293D-4AAA-D323-11082D060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A" dirty="0"/>
              <a:t>Чи є на об'єкті-носії (зазначається, на якому саме) сліди або мікрочастинки металу (сплаву) і якого (яких) саме?</a:t>
            </a:r>
          </a:p>
          <a:p>
            <a:r>
              <a:rPr lang="ru-CA" dirty="0"/>
              <a:t>З якого металу (сплаву) виготовлено даний об'єкт?</a:t>
            </a:r>
          </a:p>
          <a:p>
            <a:r>
              <a:rPr lang="ru-CA" dirty="0"/>
              <a:t>Чи мають дані металеві об'єкти (зазначається, які саме) спільну родову (групову) належність за матеріалом виготовлення?</a:t>
            </a:r>
          </a:p>
          <a:p>
            <a:r>
              <a:rPr lang="ru-CA" dirty="0"/>
              <a:t>Яка марка металу (сплаву) виготовленого виробу?</a:t>
            </a:r>
          </a:p>
          <a:p>
            <a:r>
              <a:rPr lang="ru-CA" dirty="0"/>
              <a:t>Чи виготовлена деталь промисловим способом чи в непромислових умовах?</a:t>
            </a:r>
          </a:p>
          <a:p>
            <a:r>
              <a:rPr lang="ru-CA" dirty="0"/>
              <a:t>Чи відповідає якісний і кількісний хімічний склад виробу технічним умовам (ТУ, ДСТУ)?</a:t>
            </a:r>
          </a:p>
          <a:p>
            <a:endParaRPr lang="ru-CA" dirty="0"/>
          </a:p>
          <a:p>
            <a:endParaRPr lang="ru-CA" dirty="0"/>
          </a:p>
        </p:txBody>
      </p:sp>
      <p:pic>
        <p:nvPicPr>
          <p:cNvPr id="4" name="Audio Recording 7 июня 2022 г., 6:37:01 PM" descr="Audio Recording 7 июня 2022 г., 6:37:01 PM">
            <a:hlinkClick r:id="" action="ppaction://media"/>
            <a:extLst>
              <a:ext uri="{FF2B5EF4-FFF2-40B4-BE49-F238E27FC236}">
                <a16:creationId xmlns:a16="http://schemas.microsoft.com/office/drawing/2014/main" id="{AC7C7E63-92BC-69A5-5389-41F4A5A67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5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F54B59-B07E-1FDD-F8F8-9FD74D2E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4000" u="sng" dirty="0"/>
              <a:t>Орієнтовний перелік вирішуваних питань</a:t>
            </a:r>
            <a:r>
              <a:rPr lang="uk-UA" sz="4000" u="sng" dirty="0"/>
              <a:t> при дослідженні </a:t>
            </a:r>
            <a:r>
              <a:rPr lang="uk-UA" sz="4000" u="sng" dirty="0" err="1"/>
              <a:t>п</a:t>
            </a:r>
            <a:r>
              <a:rPr lang="ru-CA" sz="4000" u="sng" dirty="0"/>
              <a:t>олімерних матеріалів: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2E74EF-7BC2-761C-556F-835A10FDF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Чи є на предметі-носії мікрочастинки полімерного матеріалу?</a:t>
            </a:r>
          </a:p>
          <a:p>
            <a:r>
              <a:rPr lang="ru-CA" dirty="0"/>
              <a:t>До якого роду (виду) належить даний полімерний матеріал?</a:t>
            </a:r>
          </a:p>
          <a:p>
            <a:r>
              <a:rPr lang="ru-CA" dirty="0"/>
              <a:t>З якого виду полімерного матеріалу виготовлено даний предмет?</a:t>
            </a:r>
          </a:p>
          <a:p>
            <a:r>
              <a:rPr lang="ru-CA" dirty="0"/>
              <a:t>Чи мають дані зразки полімерних матеріалів спільну родову (групову) належність?</a:t>
            </a:r>
          </a:p>
          <a:p>
            <a:pPr marL="0" indent="0">
              <a:buNone/>
            </a:pPr>
            <a:endParaRPr lang="ru-CA" dirty="0"/>
          </a:p>
        </p:txBody>
      </p:sp>
      <p:pic>
        <p:nvPicPr>
          <p:cNvPr id="4" name="Audio Recording 7 июня 2022 г., 6:37:44 PM" descr="Audio Recording 7 июня 2022 г., 6:37:44 PM">
            <a:hlinkClick r:id="" action="ppaction://media"/>
            <a:extLst>
              <a:ext uri="{FF2B5EF4-FFF2-40B4-BE49-F238E27FC236}">
                <a16:creationId xmlns:a16="http://schemas.microsoft.com/office/drawing/2014/main" id="{C9233B59-132C-B035-C97E-D4C25C2D8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9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6DC41-95F5-8FC5-1CFA-1EFB38F0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A" dirty="0">
                <a:solidFill>
                  <a:srgbClr val="FF0000"/>
                </a:solidFill>
              </a:rPr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DBF10-C1D1-A1FE-5669-4264EEF9F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 процесуальний кодекс України від 13.04.2012 № 4651-VI. URL: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https://zakon.rada.gov.ua/laws/show/4651-17#Text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України «Про судову експертизу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25.02.1994 р. № 4038- ХІІ.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/laws/show/4038-12#Text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08.10.1998 № 53/5 "Про затвердження Інструкції про призначення та проведення судових експертиз та експертних досліджень та Науково-методичних рекомендацій з питань підготовки та призначення судових експертиз та експертних досліджень"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/laws/show/z0705-98#Text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A" dirty="0"/>
          </a:p>
        </p:txBody>
      </p:sp>
    </p:spTree>
    <p:extLst>
      <p:ext uri="{BB962C8B-B14F-4D97-AF65-F5344CB8AC3E}">
        <p14:creationId xmlns:p14="http://schemas.microsoft.com/office/powerpoint/2010/main" val="2900704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31680-6281-0E4C-4428-570C92A9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3600" i="1" dirty="0"/>
              <a:t>Основними завданнями експертизи встановлення шкідливих речовин у навколишньому середовищі (пестицидів) є:</a:t>
            </a:r>
            <a:br>
              <a:rPr lang="ru-CA" sz="36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052DBE-5C5A-E1AB-932B-82B369996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встановлення належності пестицидів до стандартизованої групи (виробничої, хімічної, гігієнічної тощо) відповідно до існуючої класифікації;</a:t>
            </a:r>
          </a:p>
          <a:p>
            <a:r>
              <a:rPr lang="ru-CA" dirty="0"/>
              <a:t>встановлення спільної (різної) родової (групової) належності, єдиного джерела походження, належності до єдиної маси тощо.</a:t>
            </a:r>
          </a:p>
          <a:p>
            <a:endParaRPr lang="ru-CA" dirty="0"/>
          </a:p>
        </p:txBody>
      </p:sp>
      <p:pic>
        <p:nvPicPr>
          <p:cNvPr id="4" name="Audio Recording 7 июня 2022 г., 6:44:02 PM" descr="Audio Recording 7 июня 2022 г., 6:44:02 PM">
            <a:hlinkClick r:id="" action="ppaction://media"/>
            <a:extLst>
              <a:ext uri="{FF2B5EF4-FFF2-40B4-BE49-F238E27FC236}">
                <a16:creationId xmlns:a16="http://schemas.microsoft.com/office/drawing/2014/main" id="{2B6A7D24-4621-6C0C-6A0D-9BBB8BFFFE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5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DC6F7-E665-0AD1-36F6-4E3ACB908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Судово-біологічна експертиза</a:t>
            </a:r>
            <a:r>
              <a:rPr lang="uk-UA" dirty="0"/>
              <a:t> – клас судової експертизи, предметом дослідження якої є об'єкти рослинного і тваринного походження, що потрапили до сфери досудового розслідування й судового розгляду різних категорій кримінальних проваджень і цивільних справ</a:t>
            </a:r>
            <a:r>
              <a:rPr lang="ru-CA" dirty="0"/>
              <a:t> </a:t>
            </a:r>
            <a:endParaRPr lang="ru-C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814C22-9B9D-2838-4820-4B903BFDA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086350"/>
            <a:ext cx="9601200" cy="781050"/>
          </a:xfrm>
        </p:spPr>
        <p:txBody>
          <a:bodyPr/>
          <a:lstStyle/>
          <a:p>
            <a:endParaRPr lang="ru-CA" dirty="0"/>
          </a:p>
        </p:txBody>
      </p:sp>
      <p:pic>
        <p:nvPicPr>
          <p:cNvPr id="8" name="Audio Recording 7 июня 2022 г., 6:50:08 PM" descr="Audio Recording 7 июня 2022 г., 6:50:08 PM">
            <a:hlinkClick r:id="" action="ppaction://media"/>
            <a:extLst>
              <a:ext uri="{FF2B5EF4-FFF2-40B4-BE49-F238E27FC236}">
                <a16:creationId xmlns:a16="http://schemas.microsoft.com/office/drawing/2014/main" id="{82306EEC-2301-53D9-CDF3-488356C5D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0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3D441-B617-C244-6796-BCEBFF297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dirty="0"/>
              <a:t>О</a:t>
            </a:r>
            <a:r>
              <a:rPr lang="ru-CA" sz="4000" b="1" dirty="0"/>
              <a:t>б'єкт</a:t>
            </a:r>
            <a:r>
              <a:rPr lang="uk-UA" sz="4000" b="1" dirty="0" err="1"/>
              <a:t>ами</a:t>
            </a:r>
            <a:r>
              <a:rPr lang="uk-UA" sz="4000" dirty="0"/>
              <a:t> б</a:t>
            </a:r>
            <a:r>
              <a:rPr lang="ru-CA" sz="4000" dirty="0"/>
              <a:t>іологічн</a:t>
            </a:r>
            <a:r>
              <a:rPr lang="uk-UA" sz="4000" dirty="0" err="1"/>
              <a:t>ої</a:t>
            </a:r>
            <a:r>
              <a:rPr lang="ru-CA" sz="4000" dirty="0"/>
              <a:t> експертиз</a:t>
            </a:r>
            <a:r>
              <a:rPr lang="uk-UA" sz="4000" dirty="0" err="1"/>
              <a:t>и</a:t>
            </a:r>
            <a:r>
              <a:rPr lang="uk-UA" sz="4000" dirty="0"/>
              <a:t> </a:t>
            </a:r>
            <a:r>
              <a:rPr lang="ru-CA" sz="4000" dirty="0"/>
              <a:t>рослинного та тваринного походження є: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8E34C7-7811-A273-9CA3-639D0EF42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листя, стебла, квіти, сіно, солома, кора, деревина, коріння, плоди, насіння, зерно, спори, пилок тощо;</a:t>
            </a:r>
          </a:p>
          <a:p>
            <a:r>
              <a:rPr lang="ru-CA" dirty="0"/>
              <a:t>похідні шкірних покривів тваринного походження (волосся, пір'я, луска тощо);</a:t>
            </a:r>
          </a:p>
          <a:p>
            <a:r>
              <a:rPr lang="ru-CA" dirty="0"/>
              <a:t>продукти переробки рослинних та тваринних організмів (корми для тварин та птахів, борошно, шматки хутра та шкіри тощо);</a:t>
            </a:r>
          </a:p>
          <a:p>
            <a:r>
              <a:rPr lang="ru-CA" dirty="0"/>
              <a:t>продукти життєдіяльності рослинних і тваринних організмів (мед, камедь, екскременти тощо).</a:t>
            </a:r>
          </a:p>
          <a:p>
            <a:endParaRPr lang="ru-CA" dirty="0"/>
          </a:p>
        </p:txBody>
      </p:sp>
      <p:pic>
        <p:nvPicPr>
          <p:cNvPr id="4" name="Audio Recording 7 июня 2022 г., 6:52:01 PM" descr="Audio Recording 7 июня 2022 г., 6:52:01 PM">
            <a:hlinkClick r:id="" action="ppaction://media"/>
            <a:extLst>
              <a:ext uri="{FF2B5EF4-FFF2-40B4-BE49-F238E27FC236}">
                <a16:creationId xmlns:a16="http://schemas.microsoft.com/office/drawing/2014/main" id="{356DA896-E6B2-EB69-7546-B1B177A35C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8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60F43-BDD2-91D8-0E3C-5D24FB5D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dirty="0"/>
              <a:t>У судово-біологічній експертизі виділено два самостійних роди експертиз: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217B33-A141-86F9-21BC-7CDD1E3C2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sz="2800" dirty="0"/>
              <a:t>судово-ботанічна;</a:t>
            </a:r>
          </a:p>
          <a:p>
            <a:r>
              <a:rPr lang="ru-CA" sz="2800" dirty="0"/>
              <a:t>судово-зоологічна.</a:t>
            </a:r>
          </a:p>
          <a:p>
            <a:endParaRPr lang="ru-CA" dirty="0"/>
          </a:p>
        </p:txBody>
      </p:sp>
      <p:pic>
        <p:nvPicPr>
          <p:cNvPr id="4" name="Audio Recording 7 июня 2022 г., 6:53:37 PM" descr="Audio Recording 7 июня 2022 г., 6:53:37 PM">
            <a:hlinkClick r:id="" action="ppaction://media"/>
            <a:extLst>
              <a:ext uri="{FF2B5EF4-FFF2-40B4-BE49-F238E27FC236}">
                <a16:creationId xmlns:a16="http://schemas.microsoft.com/office/drawing/2014/main" id="{0C2FE563-E5A5-4193-413D-999F82C74E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3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C7C94-094C-D0FD-F6D6-639CEB15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4BCA98-0F22-57E7-F8FD-BD906167D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b="1" dirty="0"/>
              <a:t>Об'єктами</a:t>
            </a:r>
            <a:r>
              <a:rPr lang="uk-UA" sz="2800" dirty="0"/>
              <a:t> судово-ботанічної експертизи є рослини, частини деревних, чагарникових і трав'янистих рослин (корені, кореневища, листя, стебла, квітки, насіння, плоди, кора, деревина, волокна), водорості, тирса, стружка, частки дерев'яних предметів, сіно, солома, мох, тютюн і тютюнові вироби, рослини, що містять наркотичні речовини, та інші об'єкти рослинного походження. </a:t>
            </a:r>
            <a:endParaRPr lang="ru-CA" sz="2800" dirty="0"/>
          </a:p>
        </p:txBody>
      </p:sp>
      <p:pic>
        <p:nvPicPr>
          <p:cNvPr id="4" name="Audio Recording 7 июня 2022 г., 6:58:11 PM" descr="Audio Recording 7 июня 2022 г., 6:58:11 PM">
            <a:hlinkClick r:id="" action="ppaction://media"/>
            <a:extLst>
              <a:ext uri="{FF2B5EF4-FFF2-40B4-BE49-F238E27FC236}">
                <a16:creationId xmlns:a16="http://schemas.microsoft.com/office/drawing/2014/main" id="{25F84EE3-A13A-9DF4-D107-474CE9A1F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9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34BA5-8498-1325-D3C3-B1C991F3B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C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BB36A8-D480-0402-2DA3-595B6EEC3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Судово-біологічна експертиза </a:t>
            </a:r>
            <a:r>
              <a:rPr lang="uk-UA" sz="3200" u="sng" dirty="0"/>
              <a:t>вирішує ідентифікаційні, класифікаційні та діагностичні завдання</a:t>
            </a:r>
            <a:r>
              <a:rPr lang="uk-UA" sz="3200" dirty="0"/>
              <a:t>. </a:t>
            </a:r>
            <a:endParaRPr lang="ru-CA" sz="3200" dirty="0"/>
          </a:p>
        </p:txBody>
      </p:sp>
      <p:pic>
        <p:nvPicPr>
          <p:cNvPr id="4" name="Audio Recording 7 июня 2022 г., 6:59:38 PM" descr="Audio Recording 7 июня 2022 г., 6:59:38 PM">
            <a:hlinkClick r:id="" action="ppaction://media"/>
            <a:extLst>
              <a:ext uri="{FF2B5EF4-FFF2-40B4-BE49-F238E27FC236}">
                <a16:creationId xmlns:a16="http://schemas.microsoft.com/office/drawing/2014/main" id="{2766BAA5-3892-8B36-F592-FF5F8A2D5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4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150F4-F76E-3209-1DBC-239678107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u="sng" dirty="0"/>
              <a:t>Основними завданнями біологічної експертизи є: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1E523E-D12B-C33A-735C-9C900587A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A" dirty="0"/>
              <a:t>установлення належності об'єктів тваринного та рослинного походження (далі - біологічне походження) до конкретного біологічного таксона (родини, роду, виду тощо), а також виявлення мікрооб'єктів зазначеного походження в будь-якій масі або на предметах обстановки місця події (предметах-носіях);</a:t>
            </a:r>
          </a:p>
          <a:p>
            <a:r>
              <a:rPr lang="ru-CA" dirty="0"/>
              <a:t>установлення спільної родової (групової) належності декількох порівнюваних об'єктів;</a:t>
            </a:r>
          </a:p>
          <a:p>
            <a:r>
              <a:rPr lang="ru-CA" dirty="0"/>
              <a:t>установлення належності об'єктів біологічного походження до одного цілого;</a:t>
            </a:r>
          </a:p>
          <a:p>
            <a:r>
              <a:rPr lang="ru-CA" dirty="0"/>
              <a:t>визначення біологічних характеристик стану об'єкта, у тому числі зернових та зернобобових культур (стадії розвитку організму, причин та часу змін його стану, механізму пошкодження тощо).</a:t>
            </a:r>
          </a:p>
          <a:p>
            <a:endParaRPr lang="ru-CA" dirty="0"/>
          </a:p>
        </p:txBody>
      </p:sp>
      <p:pic>
        <p:nvPicPr>
          <p:cNvPr id="4" name="Audio Recording 7 июня 2022 г., 7:00:34 PM" descr="Audio Recording 7 июня 2022 г., 7:00:34 PM">
            <a:hlinkClick r:id="" action="ppaction://media"/>
            <a:extLst>
              <a:ext uri="{FF2B5EF4-FFF2-40B4-BE49-F238E27FC236}">
                <a16:creationId xmlns:a16="http://schemas.microsoft.com/office/drawing/2014/main" id="{AA8187D4-6AB1-94B5-1447-E8B8C9C7EB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2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E6B17-F1AA-B004-15DD-D4B23DF52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u="sng" dirty="0"/>
              <a:t>Орієнтовний перелік вирішуваних питань: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E1BFE-E7A8-C83C-B390-5C2E91C02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CA" dirty="0"/>
              <a:t>Яка природа даного об'єкта? Якщо він біологічного походження, то яка його таксономічна належність?</a:t>
            </a:r>
          </a:p>
          <a:p>
            <a:r>
              <a:rPr lang="ru-CA" dirty="0"/>
              <a:t>Чи є на предметі-носії (зазначається, якому саме) мікрооб'єкти (частки) біологічного походження? Якщо є, то яка їх таксономічна належність?</a:t>
            </a:r>
          </a:p>
          <a:p>
            <a:r>
              <a:rPr lang="ru-CA" dirty="0"/>
              <a:t>Чи мають дана маса (наприклад, зерно в мішку, вилучене в особи) та зразки, вилучені в конкретному місці (наприклад, зразки зерна з певного сховища), спільну родову (групову) належність?</a:t>
            </a:r>
          </a:p>
          <a:p>
            <a:r>
              <a:rPr lang="ru-CA" dirty="0"/>
              <a:t>Чи відповідають зразки зернових (зернобобових) культур, що надані на дослідження, вимогам ДСТУ за показниками: масова частка білка; масова частка сирої клейковини; якість клейковини; число падіння; вологість; сміттєва та зернова домішки; сажкове зерно; маса 1000 насінин (зерен) (натура)?</a:t>
            </a:r>
          </a:p>
          <a:p>
            <a:endParaRPr lang="ru-CA" dirty="0"/>
          </a:p>
        </p:txBody>
      </p:sp>
      <p:pic>
        <p:nvPicPr>
          <p:cNvPr id="4" name="Audio Recording 7 июня 2022 г., 7:01:50 PM" descr="Audio Recording 7 июня 2022 г., 7:01:50 PM">
            <a:hlinkClick r:id="" action="ppaction://media"/>
            <a:extLst>
              <a:ext uri="{FF2B5EF4-FFF2-40B4-BE49-F238E27FC236}">
                <a16:creationId xmlns:a16="http://schemas.microsoft.com/office/drawing/2014/main" id="{6F7C3F09-3419-04A8-66E3-A5FA24F99E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2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CA121-DCFB-A142-2E6C-0F59D3B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u="sng" dirty="0"/>
              <a:t>Готуючи матеріали для дослідження, слід дотримуватись таких основних правил: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472689-68F0-DE84-4B02-7FC21AF25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CA" dirty="0"/>
              <a:t>якщо досліджувані об'єкти та об'єкти для порівняльного дослідження мають великі об'єми або маси, вони направляються експертові у вигляді зразків;</a:t>
            </a:r>
          </a:p>
          <a:p>
            <a:r>
              <a:rPr lang="ru-CA" dirty="0"/>
              <a:t>зразки сипких мас (зерно, борошно тощо) відбираються у вигляді середніх проб;</a:t>
            </a:r>
          </a:p>
          <a:p>
            <a:r>
              <a:rPr lang="ru-CA" dirty="0"/>
              <a:t>відбираючи зразки волосся з волосяного покриву тварин, слід виривати (вичісувати) їх з різних частин тіла (спини, шиї, ніг, боків, черева і, зокрема, у зоні пошкодженої частини тіла) по 50 - 100 волосин з кожного місця;</a:t>
            </a:r>
          </a:p>
          <a:p>
            <a:r>
              <a:rPr lang="ru-CA" dirty="0"/>
              <a:t>якщо досліджується сіно або солома, то їх зразки повинні мати масу в межах 0,5 - 1 кг. Відібрані зразки загортають у папір, не придавлюючи та не згинаючи стебел;</a:t>
            </a:r>
          </a:p>
          <a:p>
            <a:r>
              <a:rPr lang="ru-CA" dirty="0"/>
              <a:t>екскременти тварин та гній висушують і по 100 - 120 г транспортують у закритих банках;</a:t>
            </a:r>
          </a:p>
          <a:p>
            <a:r>
              <a:rPr lang="ru-CA" dirty="0"/>
              <a:t>при дослідженні мікрооб'єктів експертові слід надсилати предмет-носій;</a:t>
            </a:r>
          </a:p>
          <a:p>
            <a:r>
              <a:rPr lang="ru-CA" dirty="0"/>
              <a:t>місця на предметах-носіях, де знайдені плями або сліди біологічного походження, слід закрити чистим папером, закріпивши його краї на предметі. Так само діють, коли сліди в процесі слідчого огляду не виявлені, але їх наявність у певному місці припускається;</a:t>
            </a:r>
          </a:p>
          <a:p>
            <a:r>
              <a:rPr lang="uk-UA" dirty="0"/>
              <a:t>якщо предмет-носій надати експерту немає змоги, йому слід надати можливість оглянути цей предмет чи провести його дослідження за місцезнаходженням</a:t>
            </a:r>
            <a:r>
              <a:rPr lang="ru-CA" dirty="0"/>
              <a:t> </a:t>
            </a:r>
          </a:p>
        </p:txBody>
      </p:sp>
      <p:pic>
        <p:nvPicPr>
          <p:cNvPr id="4" name="Audio Recording 7 июня 2022 г., 8:40:46 PM" descr="Audio Recording 7 июня 2022 г., 8:40:46 PM">
            <a:hlinkClick r:id="" action="ppaction://media"/>
            <a:extLst>
              <a:ext uri="{FF2B5EF4-FFF2-40B4-BE49-F238E27FC236}">
                <a16:creationId xmlns:a16="http://schemas.microsoft.com/office/drawing/2014/main" id="{B88DC6E5-580B-20B0-3F09-EC80A7541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4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2159F1-4A7D-A205-42EA-37150744C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CA" b="1" dirty="0"/>
              <a:t>підвиди </a:t>
            </a:r>
            <a:r>
              <a:rPr lang="ru-CA" dirty="0"/>
              <a:t>експертизи: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CF27DF-9185-FC4F-7A7E-3315DFF2E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CA" dirty="0"/>
              <a:t>Волокон і волокнистих матеріалів.</a:t>
            </a:r>
          </a:p>
          <a:p>
            <a:r>
              <a:rPr lang="ru-CA" dirty="0"/>
              <a:t>Лакофарбових матеріалів і покриттів.</a:t>
            </a:r>
          </a:p>
          <a:p>
            <a:r>
              <a:rPr lang="ru-CA" dirty="0"/>
              <a:t>Нафтопродуктів та паливно-мастильних матеріалів.</a:t>
            </a:r>
          </a:p>
          <a:p>
            <a:r>
              <a:rPr lang="ru-CA" dirty="0"/>
              <a:t>Ґрунтів.</a:t>
            </a:r>
          </a:p>
          <a:p>
            <a:r>
              <a:rPr lang="ru-CA" dirty="0"/>
              <a:t>Наркотичних засобів, психотропних речовин, їх аналогів та прекурсорів.</a:t>
            </a:r>
          </a:p>
          <a:p>
            <a:r>
              <a:rPr lang="ru-CA" dirty="0"/>
              <a:t>Сильнодійних і отруйних речовин.</a:t>
            </a:r>
          </a:p>
          <a:p>
            <a:r>
              <a:rPr lang="ru-CA" dirty="0"/>
              <a:t>Рідин, що містять спирт.</a:t>
            </a:r>
          </a:p>
          <a:p>
            <a:r>
              <a:rPr lang="ru-CA" dirty="0"/>
              <a:t>Металів і сплавів та виробів з них.</a:t>
            </a:r>
          </a:p>
          <a:p>
            <a:r>
              <a:rPr lang="ru-CA" dirty="0"/>
              <a:t>Полімерних матеріалів.</a:t>
            </a:r>
          </a:p>
          <a:p>
            <a:r>
              <a:rPr lang="ru-CA" dirty="0"/>
              <a:t>Скла, кераміки.</a:t>
            </a:r>
          </a:p>
          <a:p>
            <a:r>
              <a:rPr lang="ru-CA" dirty="0"/>
              <a:t>Речовин хімічних виробництв та спеціальних хімічних речовин.</a:t>
            </a:r>
          </a:p>
          <a:p>
            <a:r>
              <a:rPr lang="ru-CA" dirty="0"/>
              <a:t>Встановлення наявності пестицидів у навколишньому середовищі.</a:t>
            </a:r>
          </a:p>
          <a:p>
            <a:endParaRPr lang="ru-CA" dirty="0"/>
          </a:p>
        </p:txBody>
      </p:sp>
      <p:pic>
        <p:nvPicPr>
          <p:cNvPr id="4" name="Audio Recording 7 июня 2022 г., 6:02:22 PM" descr="Audio Recording 7 июня 2022 г., 6:02:22 PM">
            <a:hlinkClick r:id="" action="ppaction://media"/>
            <a:extLst>
              <a:ext uri="{FF2B5EF4-FFF2-40B4-BE49-F238E27FC236}">
                <a16:creationId xmlns:a16="http://schemas.microsoft.com/office/drawing/2014/main" id="{C869FA2F-6315-B03A-E630-510E795771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1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8F8A4-1866-ED77-F103-BD8B3A24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4000" u="sng" dirty="0"/>
              <a:t>Основними завданнями, спільними для всіх підвидів експертиз матеріалів і речовин, є: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15F2A-C5F7-A99F-B072-5E517DA5F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A" dirty="0"/>
              <a:t>Виявлення на предметах обстановки місця події (предметах-носіях) мікрочастинок або мікрослідів певних матеріалів і речовин (частинок фарби, слідів паливно-мастильних матеріалів, слідів металізації, мікроволокон, частинок наркотичних засобів тощо).</a:t>
            </a:r>
          </a:p>
          <a:p>
            <a:r>
              <a:rPr lang="ru-CA" dirty="0"/>
              <a:t>Визначення роду (виду) матеріалів і речовин за класифікаціями, що існують у науці, техніці та на виробництві (за хімічним складом, фізичними властивостями, призначенням тощо).</a:t>
            </a:r>
          </a:p>
          <a:p>
            <a:r>
              <a:rPr lang="ru-CA" dirty="0"/>
              <a:t>Установлення спільної родової (групової) належності матеріалів і речовин.</a:t>
            </a:r>
          </a:p>
          <a:p>
            <a:r>
              <a:rPr lang="ru-CA" dirty="0"/>
              <a:t>Установлення походження матеріалів і речовин з певного джерела.</a:t>
            </a:r>
          </a:p>
          <a:p>
            <a:endParaRPr lang="ru-CA" dirty="0"/>
          </a:p>
        </p:txBody>
      </p:sp>
      <p:pic>
        <p:nvPicPr>
          <p:cNvPr id="4" name="Audio Recording 7 июня 2022 г., 6:03:42 PM" descr="Audio Recording 7 июня 2022 г., 6:03:42 PM">
            <a:hlinkClick r:id="" action="ppaction://media"/>
            <a:extLst>
              <a:ext uri="{FF2B5EF4-FFF2-40B4-BE49-F238E27FC236}">
                <a16:creationId xmlns:a16="http://schemas.microsoft.com/office/drawing/2014/main" id="{58E8D0D6-E8DB-799F-E425-B06A1DC00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0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AAFC8-F1C3-6940-8EC9-8BD6B10BD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err="1"/>
              <a:t>Д</a:t>
            </a:r>
            <a:r>
              <a:rPr lang="ru-CA" b="1" dirty="0"/>
              <a:t>ослідження волокнистих матеріалів і виробів з них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2572C1-A974-61D6-5E54-4EEC89FD9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Об’єктами досліджень є текстильні матеріали (предмети одягу, тканини, трикотаж, кручені вироби тощо). </a:t>
            </a:r>
          </a:p>
          <a:p>
            <a:endParaRPr lang="ru-CA" dirty="0"/>
          </a:p>
        </p:txBody>
      </p:sp>
      <p:pic>
        <p:nvPicPr>
          <p:cNvPr id="4" name="Audio Recording 7 июня 2022 г., 6:04:18 PM" descr="Audio Recording 7 июня 2022 г., 6:04:18 PM">
            <a:hlinkClick r:id="" action="ppaction://media"/>
            <a:extLst>
              <a:ext uri="{FF2B5EF4-FFF2-40B4-BE49-F238E27FC236}">
                <a16:creationId xmlns:a16="http://schemas.microsoft.com/office/drawing/2014/main" id="{E06DACF6-0E06-4DED-B85D-EF9CB4F71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5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942FA7-621A-A70A-6543-D32537787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4000" u="sng" dirty="0"/>
              <a:t>Орієнтовний перелік вирішуваних питань</a:t>
            </a:r>
            <a:r>
              <a:rPr lang="uk-UA" sz="4000" u="sng" dirty="0"/>
              <a:t> при дослідженні в</a:t>
            </a:r>
            <a:r>
              <a:rPr lang="ru-CA" sz="4000" u="sng" dirty="0"/>
              <a:t>олокон і волокнистих матеріалів: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7E5C75-CC0E-7AEE-66E9-D71638BF0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Чи є на предметі-носії (зазначається, на якому саме) сторонні волокна-нашарування (мікрочастинки волокон), яка їх природа?</a:t>
            </a:r>
          </a:p>
          <a:p>
            <a:r>
              <a:rPr lang="ru-CA" dirty="0"/>
              <a:t>Чи є на одязі (зазначається предмет одягу, кому він належить) волокна - нашарування спільної родової (групової) належності з волокнами, з яких виготовлена тканина іншого одягу (зазначається її назва, кому вона належить)?</a:t>
            </a:r>
          </a:p>
          <a:p>
            <a:r>
              <a:rPr lang="ru-CA" dirty="0"/>
              <a:t>Чи були в контакті дані предмети одягу (інші об'єкти волокнистої природи)?</a:t>
            </a:r>
          </a:p>
          <a:p>
            <a:r>
              <a:rPr lang="ru-CA" dirty="0"/>
              <a:t>Чи є клаптик тканини, знайдений на місці події, частиною даного предмета одягу?</a:t>
            </a:r>
          </a:p>
          <a:p>
            <a:endParaRPr lang="ru-CA" dirty="0"/>
          </a:p>
        </p:txBody>
      </p:sp>
      <p:pic>
        <p:nvPicPr>
          <p:cNvPr id="4" name="Audio Recording 7 июня 2022 г., 6:17:04 PM" descr="Audio Recording 7 июня 2022 г., 6:17:04 PM">
            <a:hlinkClick r:id="" action="ppaction://media"/>
            <a:extLst>
              <a:ext uri="{FF2B5EF4-FFF2-40B4-BE49-F238E27FC236}">
                <a16:creationId xmlns:a16="http://schemas.microsoft.com/office/drawing/2014/main" id="{BC1B6C34-D637-502C-9C10-560A8890D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4B132-1B7F-3E32-79F9-B53498706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Об</a:t>
            </a:r>
            <a:r>
              <a:rPr lang="en-US" u="sng" dirty="0"/>
              <a:t> </a:t>
            </a:r>
            <a:r>
              <a:rPr lang="uk-UA" u="sng" dirty="0" err="1"/>
              <a:t>єкти</a:t>
            </a:r>
            <a:r>
              <a:rPr lang="uk-UA" u="sng" dirty="0"/>
              <a:t> л</a:t>
            </a:r>
            <a:r>
              <a:rPr lang="ru-CA" u="sng" dirty="0"/>
              <a:t>акофарбових матеріалів і покриттів:</a:t>
            </a:r>
            <a:br>
              <a:rPr lang="ru-CA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C17D7E-8734-CA6E-1FA8-9E038E5C2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Чи є на предметі-носії (зазначається, на якому саме) сліди (нашарування, плями, бризки) або частинки лакофарбових матеріалів (покриттів)?</a:t>
            </a:r>
          </a:p>
          <a:p>
            <a:r>
              <a:rPr lang="ru-CA" dirty="0"/>
              <a:t>Чи є дана речовина фарбою, до якого виду фарби вона належить?</a:t>
            </a:r>
          </a:p>
          <a:p>
            <a:r>
              <a:rPr lang="ru-CA" dirty="0"/>
              <a:t>Чи походять дані частинки від стандартного лакофарбового покриття легкового (вантажного) автомобіля?</a:t>
            </a:r>
          </a:p>
          <a:p>
            <a:r>
              <a:rPr lang="ru-CA" dirty="0"/>
              <a:t>Чи придатні частинки фарби, знайдені на місці події (предметі-носії), для ідентифікації за ними конкретної пофарбованої поверхні?</a:t>
            </a:r>
          </a:p>
          <a:p>
            <a:endParaRPr lang="ru-CA" dirty="0"/>
          </a:p>
        </p:txBody>
      </p:sp>
      <p:pic>
        <p:nvPicPr>
          <p:cNvPr id="4" name="Audio Recording 7 июня 2022 г., 6:19:03 PM" descr="Audio Recording 7 июня 2022 г., 6:19:03 PM">
            <a:hlinkClick r:id="" action="ppaction://media"/>
            <a:extLst>
              <a:ext uri="{FF2B5EF4-FFF2-40B4-BE49-F238E27FC236}">
                <a16:creationId xmlns:a16="http://schemas.microsoft.com/office/drawing/2014/main" id="{B2EE2825-0386-A0A7-34CB-BC49C66163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2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57AF9-45F4-68BD-4930-69F5F2685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CA" sz="4000" u="sng" dirty="0"/>
              <a:t>Орієнтовний перелік вирішуваних питань</a:t>
            </a:r>
            <a:r>
              <a:rPr lang="uk-UA" sz="4000" u="sng" dirty="0"/>
              <a:t> при дослідженні л</a:t>
            </a:r>
            <a:r>
              <a:rPr lang="ru-CA" sz="4000" u="sng" dirty="0"/>
              <a:t>акофарбових матеріалів і покриттів:</a:t>
            </a:r>
            <a:br>
              <a:rPr lang="ru-CA" sz="4000" dirty="0"/>
            </a:br>
            <a:endParaRPr lang="ru-C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597206-F485-D7EF-70CA-C4CA10152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Чи є на предметі-носії (зазначається, на якому саме) сліди (нашарування, плями, бризки) або частинки лакофарбових матеріалів (покриттів)?</a:t>
            </a:r>
          </a:p>
          <a:p>
            <a:r>
              <a:rPr lang="ru-CA" dirty="0"/>
              <a:t>Чи є дана речовина фарбою, до якого виду фарби вона належить?</a:t>
            </a:r>
          </a:p>
          <a:p>
            <a:r>
              <a:rPr lang="ru-CA" dirty="0"/>
              <a:t>Чи походять дані частинки від стандартного лакофарбового покриття легкового (вантажного) автомобіля?</a:t>
            </a:r>
          </a:p>
          <a:p>
            <a:r>
              <a:rPr lang="ru-CA" dirty="0"/>
              <a:t>Чи придатні частинки фарби, знайдені на місці події (предметі-носії), для ідентифікації за ними конкретної пофарбованої поверхні?</a:t>
            </a:r>
          </a:p>
          <a:p>
            <a:endParaRPr lang="ru-CA" dirty="0"/>
          </a:p>
        </p:txBody>
      </p:sp>
      <p:pic>
        <p:nvPicPr>
          <p:cNvPr id="4" name="Audio Recording 7 июня 2022 г., 6:20:38 PM" descr="Audio Recording 7 июня 2022 г., 6:20:38 PM">
            <a:hlinkClick r:id="" action="ppaction://media"/>
            <a:extLst>
              <a:ext uri="{FF2B5EF4-FFF2-40B4-BE49-F238E27FC236}">
                <a16:creationId xmlns:a16="http://schemas.microsoft.com/office/drawing/2014/main" id="{303AB66C-89BC-710F-901D-8379F4C3E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9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4F7F4-B5BB-B8DD-D9E2-78C96386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A" dirty="0"/>
              <a:t>Об’єктами експертизи </a:t>
            </a:r>
            <a:r>
              <a:rPr lang="uk-UA" dirty="0" err="1"/>
              <a:t>н</a:t>
            </a:r>
            <a:r>
              <a:rPr lang="ru-CA" dirty="0"/>
              <a:t>афтопродуктів та паливно-мастильних матеріалів є: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D9E576-A2FA-85C5-43A5-B921221A4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CA" dirty="0"/>
              <a:t>розчинники, </a:t>
            </a:r>
          </a:p>
          <a:p>
            <a:r>
              <a:rPr lang="ru-CA" dirty="0"/>
              <a:t>бензин,</a:t>
            </a:r>
          </a:p>
          <a:p>
            <a:r>
              <a:rPr lang="ru-CA" dirty="0"/>
              <a:t>газ, </a:t>
            </a:r>
          </a:p>
          <a:p>
            <a:r>
              <a:rPr lang="ru-CA" dirty="0"/>
              <a:t>дизельне пальне, </a:t>
            </a:r>
          </a:p>
          <a:p>
            <a:r>
              <a:rPr lang="ru-CA" dirty="0"/>
              <a:t>мінеральні мастила, </a:t>
            </a:r>
          </a:p>
          <a:p>
            <a:r>
              <a:rPr lang="ru-CA" dirty="0"/>
              <a:t>консистентні змазки, </a:t>
            </a:r>
          </a:p>
          <a:p>
            <a:r>
              <a:rPr lang="ru-CA" dirty="0"/>
              <a:t>парафін, </a:t>
            </a:r>
          </a:p>
          <a:p>
            <a:r>
              <a:rPr lang="ru-CA" dirty="0"/>
              <a:t>бітуми. </a:t>
            </a:r>
          </a:p>
        </p:txBody>
      </p:sp>
      <p:pic>
        <p:nvPicPr>
          <p:cNvPr id="4" name="Audio Recording 7 июня 2022 г., 6:23:46 PM" descr="Audio Recording 7 июня 2022 г., 6:23:46 PM">
            <a:hlinkClick r:id="" action="ppaction://media"/>
            <a:extLst>
              <a:ext uri="{FF2B5EF4-FFF2-40B4-BE49-F238E27FC236}">
                <a16:creationId xmlns:a16="http://schemas.microsoft.com/office/drawing/2014/main" id="{16B53414-A96C-9AEA-7CAA-F3DB9BCC4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6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{8C609029-707B-374F-BEF0-F9D59BE025E0}tf10001072</Template>
  <TotalTime>179</TotalTime>
  <Words>2158</Words>
  <Application>Microsoft Macintosh PowerPoint</Application>
  <PresentationFormat>Широкоэкранный</PresentationFormat>
  <Paragraphs>142</Paragraphs>
  <Slides>28</Slides>
  <Notes>0</Notes>
  <HiddenSlides>0</HiddenSlides>
  <MMClips>26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Franklin Gothic Book</vt:lpstr>
      <vt:lpstr>Times New Roman</vt:lpstr>
      <vt:lpstr>Уголки</vt:lpstr>
      <vt:lpstr>експертиза матеріалів, речовин та виробів </vt:lpstr>
      <vt:lpstr>ЛІТЕРАТУРА</vt:lpstr>
      <vt:lpstr>підвиди експертизи: </vt:lpstr>
      <vt:lpstr>Основними завданнями, спільними для всіх підвидів експертиз матеріалів і речовин, є: </vt:lpstr>
      <vt:lpstr>Дослідження волокнистих матеріалів і виробів з них </vt:lpstr>
      <vt:lpstr>Орієнтовний перелік вирішуваних питань при дослідженні волокон і волокнистих матеріалів: </vt:lpstr>
      <vt:lpstr>Об єкти лакофарбових матеріалів і покриттів: </vt:lpstr>
      <vt:lpstr>Орієнтовний перелік вирішуваних питань при дослідженні лакофарбових матеріалів і покриттів: </vt:lpstr>
      <vt:lpstr>Об’єктами експертизи нафтопродуктів та паливно-мастильних матеріалів є: </vt:lpstr>
      <vt:lpstr>Завдання експертизи нафтопродуктів та паливно-мастильних матеріалів : </vt:lpstr>
      <vt:lpstr>Орієнтовний перелік вирішуваних питань при дослідженні нафтопродуктів та паливно-мастильних матеріалів: </vt:lpstr>
      <vt:lpstr>Основними завданнями ґрунтознавчої експертизи є: </vt:lpstr>
      <vt:lpstr>Орієнтовний перелік вирішуваних питань: </vt:lpstr>
      <vt:lpstr>Орієнтовний перелік вирішуваних питань при дослідженні наркотичних засобів, психотропних речовин, їх аналогів та прекурсорів: </vt:lpstr>
      <vt:lpstr>Орієнтовний перелік вирішуваних питань при дослідженні сильнодійних і отруйних речовин: </vt:lpstr>
      <vt:lpstr>Об єктами дослідження спиртовмісних сумішей є:</vt:lpstr>
      <vt:lpstr>Орієнтовний перелік вирішуваних питань при дослідженні рідин, що містять спирт: </vt:lpstr>
      <vt:lpstr>Орієнтовний перелік вирішуваних питань при дослідженні металів і сплавів та виробів з них: </vt:lpstr>
      <vt:lpstr>Орієнтовний перелік вирішуваних питань при дослідженні полімерних матеріалів: </vt:lpstr>
      <vt:lpstr>Основними завданнями експертизи встановлення шкідливих речовин у навколишньому середовищі (пестицидів) є: </vt:lpstr>
      <vt:lpstr>Судово-біологічна експертиза – клас судової експертизи, предметом дослідження якої є об'єкти рослинного і тваринного походження, що потрапили до сфери досудового розслідування й судового розгляду різних категорій кримінальних проваджень і цивільних справ </vt:lpstr>
      <vt:lpstr>Об'єктами біологічної експертизи рослинного та тваринного походження є: </vt:lpstr>
      <vt:lpstr>У судово-біологічній експертизі виділено два самостійних роди експертиз: </vt:lpstr>
      <vt:lpstr>Презентация PowerPoint</vt:lpstr>
      <vt:lpstr>Презентация PowerPoint</vt:lpstr>
      <vt:lpstr>Основними завданнями біологічної експертизи є: </vt:lpstr>
      <vt:lpstr>Орієнтовний перелік вирішуваних питань: </vt:lpstr>
      <vt:lpstr>Готуючи матеріали для дослідження, слід дотримуватись таких основних правил: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експертиза матеріалів, речовин та виробів та</dc:title>
  <dc:creator>Microsoft Office User</dc:creator>
  <cp:lastModifiedBy>Microsoft Office User</cp:lastModifiedBy>
  <cp:revision>4</cp:revision>
  <dcterms:created xsi:type="dcterms:W3CDTF">2022-06-06T17:37:53Z</dcterms:created>
  <dcterms:modified xsi:type="dcterms:W3CDTF">2022-06-08T01:42:52Z</dcterms:modified>
</cp:coreProperties>
</file>