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sldIdLst>
    <p:sldId id="257" r:id="rId2"/>
    <p:sldId id="273" r:id="rId3"/>
    <p:sldId id="287" r:id="rId4"/>
    <p:sldId id="288" r:id="rId5"/>
    <p:sldId id="274" r:id="rId6"/>
    <p:sldId id="258" r:id="rId7"/>
    <p:sldId id="259" r:id="rId8"/>
    <p:sldId id="260" r:id="rId9"/>
    <p:sldId id="276" r:id="rId10"/>
    <p:sldId id="275" r:id="rId11"/>
    <p:sldId id="277" r:id="rId12"/>
    <p:sldId id="278" r:id="rId13"/>
    <p:sldId id="279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94"/>
  </p:normalViewPr>
  <p:slideViewPr>
    <p:cSldViewPr snapToGrid="0" snapToObjects="1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BE1EF-2F45-F143-9629-5EC01F9ECD9B}" type="datetimeFigureOut">
              <a:rPr lang="ru-UA" smtClean="0"/>
              <a:t>18.04.2022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08318-831B-314A-9D4C-964E335F24E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72808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05315-EA85-F54F-AE89-CE5B1B74583E}" type="slidenum">
              <a:rPr lang="ru-UA" smtClean="0"/>
              <a:t>5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72097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05315-EA85-F54F-AE89-CE5B1B74583E}" type="slidenum">
              <a:rPr lang="ru-UA" smtClean="0"/>
              <a:t>21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7436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05315-EA85-F54F-AE89-CE5B1B74583E}" type="slidenum">
              <a:rPr lang="ru-UA" smtClean="0"/>
              <a:t>22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08422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05315-EA85-F54F-AE89-CE5B1B74583E}" type="slidenum">
              <a:rPr lang="ru-UA" smtClean="0"/>
              <a:t>23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7834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05315-EA85-F54F-AE89-CE5B1B74583E}" type="slidenum">
              <a:rPr lang="ru-UA" smtClean="0"/>
              <a:t>24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3857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05315-EA85-F54F-AE89-CE5B1B74583E}" type="slidenum">
              <a:rPr lang="ru-UA" smtClean="0"/>
              <a:t>25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568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ravo-izdat.com.ua/index.php?route=product/product/download&amp;product_id=4289&amp;download_id=1341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A0EB9D1-25E8-4CB7-D10F-F555446645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46326" y="365126"/>
            <a:ext cx="7521575" cy="277584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/>
              <a:t>Методика р</a:t>
            </a:r>
            <a:r>
              <a:rPr lang="ru-RU" dirty="0" err="1"/>
              <a:t>озсл</a:t>
            </a:r>
            <a:r>
              <a:rPr lang="uk-UA" dirty="0"/>
              <a:t>і</a:t>
            </a:r>
            <a:r>
              <a:rPr lang="ru-RU" dirty="0" err="1"/>
              <a:t>дування</a:t>
            </a:r>
            <a:r>
              <a:rPr lang="ru-RU" dirty="0"/>
              <a:t> </a:t>
            </a:r>
            <a:r>
              <a:rPr lang="ru-RU" dirty="0" err="1"/>
              <a:t>вбивств</a:t>
            </a:r>
            <a:endParaRPr lang="ru-RU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A2E4128-4BD5-CF7E-6759-BF87BA8D78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341438"/>
            <a:ext cx="9144000" cy="4927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uk-UA" altLang="ru-UA" b="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udio Recording 18 апр. 2022 г., 17:16:14" descr="Audio Recording 18 апр. 2022 г., 17:16:14">
            <a:hlinkClick r:id="" action="ppaction://media"/>
            <a:extLst>
              <a:ext uri="{FF2B5EF4-FFF2-40B4-BE49-F238E27FC236}">
                <a16:creationId xmlns:a16="http://schemas.microsoft.com/office/drawing/2014/main" id="{6E8C3BF4-7A9A-93CD-4AE5-EB7B4C3360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F8727-3950-DE7D-4BF7-D1201E91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4EA160-E8FE-62E3-A124-806B3D6A3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	</a:t>
            </a:r>
            <a:r>
              <a:rPr lang="uk-UA" sz="2000" i="1" dirty="0"/>
              <a:t>Обстановка вчинення злочин</a:t>
            </a:r>
            <a:r>
              <a:rPr lang="uk-UA" sz="2000" dirty="0"/>
              <a:t>у – це система «різного роду таких, що взаємодіють між собою до та в момент злочину, об’єктів, явищ і процесів, які характеризують місце, час, матеріальні, природно-кліматичні, виробничі, побутові </a:t>
            </a:r>
            <a:r>
              <a:rPr lang="uk-UA" sz="2000" dirty="0" err="1"/>
              <a:t>и</a:t>
            </a:r>
            <a:r>
              <a:rPr lang="uk-UA" sz="2000" dirty="0"/>
              <a:t>̆ інші умови навколишнього середовища, особливості поведінки непрямих учасників </a:t>
            </a:r>
            <a:r>
              <a:rPr lang="uk-UA" sz="2000" dirty="0" err="1"/>
              <a:t>протиправноі</a:t>
            </a:r>
            <a:r>
              <a:rPr lang="uk-UA" sz="2000" dirty="0"/>
              <a:t>̈ </a:t>
            </a:r>
            <a:r>
              <a:rPr lang="uk-UA" sz="2000" dirty="0" err="1"/>
              <a:t>діі</a:t>
            </a:r>
            <a:r>
              <a:rPr lang="uk-UA" sz="2000" dirty="0"/>
              <a:t>̈, психологічні зв’язки між ними </a:t>
            </a:r>
            <a:r>
              <a:rPr lang="uk-UA" sz="2000" dirty="0" err="1"/>
              <a:t>и</a:t>
            </a:r>
            <a:r>
              <a:rPr lang="uk-UA" sz="2000" dirty="0"/>
              <a:t>̆ інші фактори </a:t>
            </a:r>
            <a:r>
              <a:rPr lang="uk-UA" sz="2000" dirty="0" err="1"/>
              <a:t>об’єктивноі</a:t>
            </a:r>
            <a:r>
              <a:rPr lang="uk-UA" sz="2000" dirty="0"/>
              <a:t>̈ реальності, що визначають можливість, умови </a:t>
            </a:r>
            <a:r>
              <a:rPr lang="uk-UA" sz="2000" dirty="0" err="1"/>
              <a:t>и</a:t>
            </a:r>
            <a:r>
              <a:rPr lang="uk-UA" sz="2000" dirty="0"/>
              <a:t>̆ інші обставини вчинення злочину»</a:t>
            </a:r>
            <a:endParaRPr lang="ru-UA" sz="2000" dirty="0"/>
          </a:p>
          <a:p>
            <a:endParaRPr lang="ru-UA" dirty="0"/>
          </a:p>
        </p:txBody>
      </p:sp>
      <p:pic>
        <p:nvPicPr>
          <p:cNvPr id="4" name="Audio Recording 18 апр. 2022 г., 17:43:20" descr="Audio Recording 18 апр. 2022 г., 17:43:20">
            <a:hlinkClick r:id="" action="ppaction://media"/>
            <a:extLst>
              <a:ext uri="{FF2B5EF4-FFF2-40B4-BE49-F238E27FC236}">
                <a16:creationId xmlns:a16="http://schemas.microsoft.com/office/drawing/2014/main" id="{0EF36E2B-D7BD-91DA-D6E9-4806B26103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1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0F4E6-D4B9-E642-D387-F13F4CF9F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78BC8B-3E52-096F-BADA-2094293B5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	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 вчинення вбивства — це найчастіше безлюдна місцевість чи квартира, в якій потерпілий може бути один. Також це може бути транспорт (автомобільний чи залізничний), зруйновані будинки або такі, що будуються, інші місця, куди з різних обставин потрапляє потерпілий. </a:t>
            </a:r>
            <a:endParaRPr lang="ru-UA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Audio Recording 18 апр. 2022 г., 17:45:09" descr="Audio Recording 18 апр. 2022 г., 17:45:09">
            <a:hlinkClick r:id="" action="ppaction://media"/>
            <a:extLst>
              <a:ext uri="{FF2B5EF4-FFF2-40B4-BE49-F238E27FC236}">
                <a16:creationId xmlns:a16="http://schemas.microsoft.com/office/drawing/2014/main" id="{EBF19337-29DC-7DD0-F14C-4E47E7844E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3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849963-87E2-B03C-F982-70A345DEE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9F5DB6-C6CF-5817-D77F-79B195997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	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злочинець обирає час, коли немає свідків, коли потерпілий один у будинку чи в офісі або в іншому місці, нерідко вечірній або нічний.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Audio Recording 18 апр. 2022 г., 17:46:33" descr="Audio Recording 18 апр. 2022 г., 17:46:33">
            <a:hlinkClick r:id="" action="ppaction://media"/>
            <a:extLst>
              <a:ext uri="{FF2B5EF4-FFF2-40B4-BE49-F238E27FC236}">
                <a16:creationId xmlns:a16="http://schemas.microsoft.com/office/drawing/2014/main" id="{701D580B-5009-7A49-76B7-DB5F4A3E7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0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D9D78-7BC0-D76E-94D1-E9DFD6E7F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92F3E-3779-5F4B-4398-EE77F37A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UA" dirty="0"/>
          </a:p>
          <a:p>
            <a:pPr marL="0" indent="0" algn="ctr">
              <a:buNone/>
            </a:pPr>
            <a:r>
              <a:rPr lang="ru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 потерпілого та особа злочинця</a:t>
            </a:r>
          </a:p>
        </p:txBody>
      </p:sp>
      <p:pic>
        <p:nvPicPr>
          <p:cNvPr id="4" name="Audio Recording 18 апр. 2022 г., 17:48:25" descr="Audio Recording 18 апр. 2022 г., 17:48:25">
            <a:hlinkClick r:id="" action="ppaction://media"/>
            <a:extLst>
              <a:ext uri="{FF2B5EF4-FFF2-40B4-BE49-F238E27FC236}">
                <a16:creationId xmlns:a16="http://schemas.microsoft.com/office/drawing/2014/main" id="{8E6BEC0F-5786-591D-638E-6AE04AE8D1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1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D050B5A-1F3D-E7D4-F4F9-9A0C8DFA6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uk-UA" i="1" dirty="0">
                <a:cs typeface="Times New Roman" pitchFamily="18" charset="0"/>
              </a:rPr>
              <a:t>Обставинами, що підлягають </a:t>
            </a:r>
            <a:br>
              <a:rPr lang="uk-UA" i="1" dirty="0">
                <a:cs typeface="Times New Roman" pitchFamily="18" charset="0"/>
              </a:rPr>
            </a:br>
            <a:r>
              <a:rPr lang="uk-UA" i="1" dirty="0">
                <a:cs typeface="Times New Roman" pitchFamily="18" charset="0"/>
              </a:rPr>
              <a:t>з </a:t>
            </a:r>
            <a:r>
              <a:rPr lang="uk-UA" i="1" dirty="0" err="1">
                <a:cs typeface="Times New Roman" pitchFamily="18" charset="0"/>
              </a:rPr>
              <a:t>ясуванню</a:t>
            </a:r>
            <a:r>
              <a:rPr lang="uk-UA" i="1" dirty="0">
                <a:cs typeface="Times New Roman" pitchFamily="18" charset="0"/>
              </a:rPr>
              <a:t> є встановлення</a:t>
            </a:r>
            <a:r>
              <a:rPr lang="uk-UA" dirty="0">
                <a:cs typeface="Times New Roman" pitchFamily="18" charset="0"/>
              </a:rPr>
              <a:t>: </a:t>
            </a:r>
            <a:br>
              <a:rPr lang="ru-RU" dirty="0">
                <a:cs typeface="Times New Roman" pitchFamily="18" charset="0"/>
              </a:rPr>
            </a:br>
            <a:endParaRPr lang="ru-RU" dirty="0">
              <a:cs typeface="Times New Roman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A7FE0A8-5109-2578-9F12-90EACD88BE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2286000"/>
            <a:ext cx="8896350" cy="4135438"/>
          </a:xfrm>
          <a:gradFill rotWithShape="0">
            <a:gsLst>
              <a:gs pos="0">
                <a:srgbClr val="FFFFFF"/>
              </a:gs>
              <a:gs pos="5000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</p:spPr>
        <p:txBody>
          <a:bodyPr rtlCol="0">
            <a:normAutofit fontScale="92500" lnSpcReduction="10000"/>
          </a:bodyPr>
          <a:lstStyle/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1) безпосередньої причини смерті;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2) яким способом, за допомогою яких знарядь вчинено вбивство;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4) часу настання смерті;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5) місця вчинення вбивства;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6) обставин, за яких вчинено вбивство;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7) особи жертви;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8) співучасників вбивства і роль кожного з них у вчиненні злочину;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9) особи вбивці; 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10) мотивів вбивства; </a:t>
            </a:r>
            <a:endParaRPr lang="ru-RU" sz="2000" dirty="0">
              <a:cs typeface="Times New Roman" pitchFamily="18" charset="0"/>
            </a:endParaRPr>
          </a:p>
          <a:p>
            <a:pPr>
              <a:defRPr/>
            </a:pPr>
            <a:r>
              <a:rPr lang="uk-UA" sz="2000" dirty="0">
                <a:cs typeface="Times New Roman" pitchFamily="18" charset="0"/>
              </a:rPr>
              <a:t>11) обставин, що сприяли вбивству, заходи, яких треба вжити для попередження таких злочинів. </a:t>
            </a:r>
            <a:endParaRPr lang="ru-RU" sz="2000" dirty="0">
              <a:cs typeface="Times New Roman" pitchFamily="18" charset="0"/>
            </a:endParaRPr>
          </a:p>
        </p:txBody>
      </p:sp>
      <p:pic>
        <p:nvPicPr>
          <p:cNvPr id="4" name="Audio Recording 18 апр. 2022 г., 17:49:36" descr="Audio Recording 18 апр. 2022 г., 17:49:36">
            <a:hlinkClick r:id="" action="ppaction://media"/>
            <a:extLst>
              <a:ext uri="{FF2B5EF4-FFF2-40B4-BE49-F238E27FC236}">
                <a16:creationId xmlns:a16="http://schemas.microsoft.com/office/drawing/2014/main" id="{B7EF33FA-CF7E-7A82-B0DE-748C73AEA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448AED2-B520-1F8F-0184-D6CDEEA23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dirty="0">
                <a:solidFill>
                  <a:srgbClr val="1F1A17"/>
                </a:solidFill>
                <a:cs typeface="Times New Roman" pitchFamily="18" charset="0"/>
              </a:rPr>
              <a:t>До першочергових слідчих дій належать</a:t>
            </a:r>
            <a:endParaRPr lang="ru-RU" dirty="0">
              <a:solidFill>
                <a:srgbClr val="1F1A17"/>
              </a:solidFill>
              <a:cs typeface="Times New Roman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ACFBA339-30CB-E4FC-26E9-ED1D6C378F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uk-UA" altLang="ru-UA" dirty="0">
              <a:solidFill>
                <a:srgbClr val="1F1A17"/>
              </a:solidFill>
              <a:cs typeface="Times New Roman" panose="02020603050405020304" pitchFamily="18" charset="0"/>
            </a:endParaRPr>
          </a:p>
          <a:p>
            <a:pPr algn="just"/>
            <a:endParaRPr lang="uk-UA" altLang="ru-UA" dirty="0">
              <a:solidFill>
                <a:srgbClr val="1F1A17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огляд місця події і трупа;</a:t>
            </a:r>
            <a:endParaRPr lang="ru-RU" altLang="ru-UA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призначення судово-медичної експертизи;</a:t>
            </a:r>
            <a:endParaRPr lang="ru-RU" altLang="ru-UA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пред'явлення трупу для впізнання;</a:t>
            </a:r>
            <a:endParaRPr lang="ru-RU" altLang="ru-UA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допит свідків;</a:t>
            </a:r>
            <a:endParaRPr lang="uk-UA" altLang="ru-UA" dirty="0"/>
          </a:p>
          <a:p>
            <a:pPr algn="just"/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обшук.</a:t>
            </a:r>
            <a:r>
              <a:rPr lang="ru-RU" altLang="ru-UA" dirty="0"/>
              <a:t> </a:t>
            </a:r>
          </a:p>
        </p:txBody>
      </p:sp>
      <p:pic>
        <p:nvPicPr>
          <p:cNvPr id="2" name="Audio Recording 18 апр. 2022 г., 17:52:49" descr="Audio Recording 18 апр. 2022 г., 17:52:49">
            <a:hlinkClick r:id="" action="ppaction://media"/>
            <a:extLst>
              <a:ext uri="{FF2B5EF4-FFF2-40B4-BE49-F238E27FC236}">
                <a16:creationId xmlns:a16="http://schemas.microsoft.com/office/drawing/2014/main" id="{B27D7405-8D7E-412D-2738-48561F17C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29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3EF314D-F35B-163D-9973-CEC3127D06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dirty="0">
                <a:solidFill>
                  <a:srgbClr val="1F1A17"/>
                </a:solidFill>
                <a:cs typeface="Times New Roman" pitchFamily="18" charset="0"/>
              </a:rPr>
              <a:t>При огляді трупа в протоколі зазначаються</a:t>
            </a:r>
            <a:endParaRPr lang="ru-RU" dirty="0">
              <a:solidFill>
                <a:srgbClr val="1F1A17"/>
              </a:solidFill>
              <a:cs typeface="Times New Roman" pitchFamily="18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491EB24-F632-8F05-34D2-04A7A28C80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місце розташування і поза трупа;</a:t>
            </a:r>
            <a:endParaRPr lang="ru-RU" sz="24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предмети на трупі та в безпосередній близькості від нього;</a:t>
            </a:r>
            <a:endParaRPr lang="ru-RU" sz="24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одяг та взуття трупа;</a:t>
            </a:r>
            <a:endParaRPr lang="ru-RU" sz="24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загальні відомості про труп;</a:t>
            </a:r>
            <a:endParaRPr lang="ru-RU" sz="24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наявність та вираженість трупних змін;</a:t>
            </a:r>
            <a:endParaRPr lang="ru-RU" sz="24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особливості окремих частин тіла трупа та їх ушкодження;</a:t>
            </a:r>
            <a:endParaRPr lang="ru-RU" sz="24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400" dirty="0">
                <a:cs typeface="Times New Roman" pitchFamily="18" charset="0"/>
              </a:rPr>
              <a:t>- ложе трупа.</a:t>
            </a:r>
            <a:r>
              <a:rPr lang="ru-RU" sz="2400" dirty="0">
                <a:cs typeface="Times New Roman" pitchFamily="18" charset="0"/>
              </a:rPr>
              <a:t> </a:t>
            </a:r>
          </a:p>
        </p:txBody>
      </p:sp>
      <p:pic>
        <p:nvPicPr>
          <p:cNvPr id="2" name="Audio Recording 18 апр. 2022 г., 17:59:20" descr="Audio Recording 18 апр. 2022 г., 17:59:20">
            <a:hlinkClick r:id="" action="ppaction://media"/>
            <a:extLst>
              <a:ext uri="{FF2B5EF4-FFF2-40B4-BE49-F238E27FC236}">
                <a16:creationId xmlns:a16="http://schemas.microsoft.com/office/drawing/2014/main" id="{EA696F47-06CE-469A-9ACB-01414C27B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3740AF9-A70E-F7EA-0FED-276D35AB86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sz="2400" dirty="0">
                <a:solidFill>
                  <a:srgbClr val="1F1A17"/>
                </a:solidFill>
                <a:cs typeface="Times New Roman" pitchFamily="18" charset="0"/>
              </a:rPr>
              <a:t>Серед питань, що розв’язуються судово-медичною експертизою, можуть бути такі:</a:t>
            </a:r>
            <a:br>
              <a:rPr lang="ru-RU" sz="2400" dirty="0">
                <a:cs typeface="Times New Roman" pitchFamily="18" charset="0"/>
              </a:rPr>
            </a:br>
            <a:endParaRPr lang="ru-RU" sz="2400" dirty="0">
              <a:cs typeface="Times New Roman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4E291E1F-4717-BF06-3DB3-3C146551CB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uk-UA" altLang="ru-UA">
              <a:solidFill>
                <a:srgbClr val="1F1A17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uk-UA" altLang="ru-UA" sz="2400">
              <a:solidFill>
                <a:srgbClr val="1F1A17"/>
              </a:solidFill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причина смерті, час її настання;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характер та послідовність ушкоджень;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чи міг постраждалий сам нанести собі ушкодження; </a:t>
            </a:r>
            <a:endParaRPr lang="uk-UA" altLang="ru-UA" sz="2400">
              <a:solidFill>
                <a:srgbClr val="1F1A17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прижиттєвість або посмертність ушкоджень трупа; </a:t>
            </a:r>
            <a:endParaRPr lang="ru-RU" altLang="ru-UA" sz="2400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18 апр. 2022 г., 18:01:47" descr="Audio Recording 18 апр. 2022 г., 18:01:47">
            <a:hlinkClick r:id="" action="ppaction://media"/>
            <a:extLst>
              <a:ext uri="{FF2B5EF4-FFF2-40B4-BE49-F238E27FC236}">
                <a16:creationId xmlns:a16="http://schemas.microsoft.com/office/drawing/2014/main" id="{CD6CA6ED-8DBB-1F0A-192D-BFAEC9A92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47EFDB8-E4A6-E832-FCC1-47B4D0B944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dirty="0">
                <a:solidFill>
                  <a:srgbClr val="1F1A17"/>
                </a:solidFill>
              </a:rPr>
              <a:t>При розслідуванні вбивств</a:t>
            </a:r>
            <a:r>
              <a:rPr lang="uk-UA" dirty="0">
                <a:solidFill>
                  <a:srgbClr val="1F1A17"/>
                </a:solidFill>
                <a:cs typeface="Times New Roman" pitchFamily="18" charset="0"/>
              </a:rPr>
              <a:t> можуть бути висунуті такі слідчі версії</a:t>
            </a:r>
            <a:endParaRPr lang="ru-RU" dirty="0">
              <a:solidFill>
                <a:srgbClr val="1F1A17"/>
              </a:solidFill>
              <a:cs typeface="Times New Roman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BA76178-EA09-2064-756D-D468383274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46326" y="2205038"/>
            <a:ext cx="7521575" cy="2474912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uk-UA" altLang="ru-UA">
                <a:solidFill>
                  <a:srgbClr val="1F1A17"/>
                </a:solidFill>
                <a:cs typeface="Times New Roman" panose="02020603050405020304" pitchFamily="18" charset="0"/>
              </a:rPr>
              <a:t>а</a:t>
            </a: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) смерть є наслідком убивства;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б) смерть є наслідком самогубства;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в) смерть є наслідком нещасного випадку; </a:t>
            </a:r>
            <a:endParaRPr lang="ru-RU" altLang="ru-UA" sz="2400"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uk-UA" altLang="ru-UA" sz="2400">
                <a:solidFill>
                  <a:srgbClr val="1F1A17"/>
                </a:solidFill>
                <a:cs typeface="Times New Roman" panose="02020603050405020304" pitchFamily="18" charset="0"/>
              </a:rPr>
              <a:t>г) природна смерть. </a:t>
            </a:r>
            <a:endParaRPr lang="ru-RU" altLang="ru-UA" sz="2400">
              <a:solidFill>
                <a:srgbClr val="1F1A17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Audio Recording 18 апр. 2022 г., 18:02:44" descr="Audio Recording 18 апр. 2022 г., 18:02:44">
            <a:hlinkClick r:id="" action="ppaction://media"/>
            <a:extLst>
              <a:ext uri="{FF2B5EF4-FFF2-40B4-BE49-F238E27FC236}">
                <a16:creationId xmlns:a16="http://schemas.microsoft.com/office/drawing/2014/main" id="{F9B205AC-EBE9-463A-3647-7CE7431062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64EAA8C-7A2B-8D19-7993-8BE30E2600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46326" y="365126"/>
            <a:ext cx="7521575" cy="1768475"/>
          </a:xfrm>
        </p:spPr>
        <p:txBody>
          <a:bodyPr/>
          <a:lstStyle/>
          <a:p>
            <a:pPr>
              <a:defRPr/>
            </a:pPr>
            <a:r>
              <a:rPr lang="uk-UA" sz="3200" dirty="0">
                <a:solidFill>
                  <a:srgbClr val="1F1A17"/>
                </a:solidFill>
                <a:cs typeface="Times New Roman" pitchFamily="18" charset="0"/>
              </a:rPr>
              <a:t>Розчленув</a:t>
            </a:r>
            <a:r>
              <a:rPr lang="uk-UA" sz="3200" dirty="0">
                <a:solidFill>
                  <a:srgbClr val="1F1A17"/>
                </a:solidFill>
              </a:rPr>
              <a:t>ан</a:t>
            </a:r>
            <a:r>
              <a:rPr lang="uk-UA" sz="3200" dirty="0">
                <a:solidFill>
                  <a:srgbClr val="1F1A17"/>
                </a:solidFill>
                <a:cs typeface="Times New Roman" pitchFamily="18" charset="0"/>
              </a:rPr>
              <a:t>ня трупу вбивця здійснює, як правило, у 2-х випадків:</a:t>
            </a:r>
            <a:br>
              <a:rPr lang="ru-RU" sz="3200" dirty="0">
                <a:cs typeface="Times New Roman" pitchFamily="18" charset="0"/>
              </a:rPr>
            </a:br>
            <a:endParaRPr lang="ru-RU" sz="3200" dirty="0">
              <a:cs typeface="Times New Roman" pitchFamily="18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DB4AFBA-D4AD-AB46-4DB1-5142A5F850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46326" y="2349500"/>
            <a:ext cx="7521575" cy="2330450"/>
          </a:xfrm>
        </p:spPr>
        <p:txBody>
          <a:bodyPr/>
          <a:lstStyle/>
          <a:p>
            <a:pPr algn="just"/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1) коли він прагне приховати особу жертви і ускладнити її ідентифікацію, оскільки з останньою знаходився у близьких, родинних, службових та інших стосунках;</a:t>
            </a:r>
            <a:endParaRPr lang="ru-RU" altLang="ru-UA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dirty="0">
                <a:solidFill>
                  <a:srgbClr val="1F1A17"/>
                </a:solidFill>
              </a:rPr>
              <a:t>2) </a:t>
            </a:r>
            <a:r>
              <a:rPr lang="uk-UA" altLang="ru-UA" dirty="0">
                <a:solidFill>
                  <a:srgbClr val="1F1A17"/>
                </a:solidFill>
                <a:cs typeface="Times New Roman" panose="02020603050405020304" pitchFamily="18" charset="0"/>
              </a:rPr>
              <a:t>коли вбивство вчинено у приміщенні (квартира, офіс), з  якого без розчленування неможливо непомітно винести (перемістити) труп.</a:t>
            </a:r>
            <a:r>
              <a:rPr lang="ru-RU" altLang="ru-UA" dirty="0"/>
              <a:t> </a:t>
            </a:r>
          </a:p>
        </p:txBody>
      </p:sp>
      <p:pic>
        <p:nvPicPr>
          <p:cNvPr id="2" name="Audio Recording 18 апр. 2022 г., 18:07:16" descr="Audio Recording 18 апр. 2022 г., 18:07:16">
            <a:hlinkClick r:id="" action="ppaction://media"/>
            <a:extLst>
              <a:ext uri="{FF2B5EF4-FFF2-40B4-BE49-F238E27FC236}">
                <a16:creationId xmlns:a16="http://schemas.microsoft.com/office/drawing/2014/main" id="{1CA338DB-62D1-AF9B-1425-E04BA19037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BAF60-5F89-3E36-C8D0-87FC5963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altLang="ru-UA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План</a:t>
            </a:r>
            <a:br>
              <a:rPr lang="ru-RU" altLang="ru-UA" b="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743427-EF19-65A8-D37D-78B380B61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altLang="ru-UA" b="0" dirty="0"/>
          </a:p>
          <a:p>
            <a:pPr>
              <a:buFont typeface="Wingdings" pitchFamily="2" charset="2"/>
              <a:buNone/>
            </a:pPr>
            <a:r>
              <a:rPr lang="uk-UA" altLang="ru-UA" b="0" dirty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  Криміналістична характеристика вбивств.</a:t>
            </a:r>
            <a:endParaRPr lang="ru-RU" alt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 Обставини, що підлягають </a:t>
            </a:r>
            <a:r>
              <a:rPr lang="en-US" alt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ясуванню</a:t>
            </a: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3.     Початковий етап розслідування злочинів.</a:t>
            </a:r>
            <a:endParaRPr lang="ru-RU" alt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4.     Особливості розслідування</a:t>
            </a:r>
            <a:r>
              <a:rPr lang="ru-RU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 видів убивств.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65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99A4437-1138-43D6-9EC3-BDB9A3905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uk-UA" sz="3200" dirty="0">
                <a:solidFill>
                  <a:srgbClr val="1F1A17"/>
                </a:solidFill>
                <a:cs typeface="Times New Roman" pitchFamily="18" charset="0"/>
              </a:rPr>
              <a:t>Підготовчі дії </a:t>
            </a:r>
            <a:r>
              <a:rPr lang="uk-UA" sz="3200" dirty="0">
                <a:solidFill>
                  <a:srgbClr val="1F1A17"/>
                </a:solidFill>
              </a:rPr>
              <a:t>при розчленуванні трупу </a:t>
            </a:r>
            <a:r>
              <a:rPr lang="uk-UA" sz="3200" dirty="0">
                <a:solidFill>
                  <a:srgbClr val="1F1A17"/>
                </a:solidFill>
                <a:cs typeface="Times New Roman" pitchFamily="18" charset="0"/>
              </a:rPr>
              <a:t>можуть включати:</a:t>
            </a:r>
            <a:br>
              <a:rPr lang="ru-RU" sz="3200" dirty="0">
                <a:cs typeface="Times New Roman" pitchFamily="18" charset="0"/>
              </a:rPr>
            </a:br>
            <a:endParaRPr lang="ru-RU" sz="3200" dirty="0">
              <a:cs typeface="Times New Roman" pitchFamily="18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EF7F05F-AECE-A719-B409-A5BE34E399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algn="just">
              <a:defRPr/>
            </a:pPr>
            <a:r>
              <a:rPr lang="uk-UA" i="1" dirty="0"/>
              <a:t>1</a:t>
            </a:r>
            <a:r>
              <a:rPr lang="uk-UA" sz="2000" i="1" dirty="0">
                <a:latin typeface="Times New Roman CYR" charset="-52"/>
                <a:cs typeface="Times New Roman" pitchFamily="18" charset="0"/>
              </a:rPr>
              <a:t>) вибір жертви;</a:t>
            </a:r>
            <a:endParaRPr lang="ru-RU" sz="2000" i="1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2) обрання способів і знарядь вбивства (розчленовування);</a:t>
            </a:r>
            <a:endParaRPr lang="ru-RU" sz="2000" i="1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3) уточнення часу і умов, які сприяють прихованню;</a:t>
            </a:r>
            <a:endParaRPr lang="ru-RU" sz="2000" i="1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4) визначення місця, де передбачається убити і розчленувати жертву;</a:t>
            </a:r>
            <a:endParaRPr lang="ru-RU" sz="2000" i="1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5) вибір відповідних способів здійснення, розчленовування трупа, приховання;</a:t>
            </a: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6) вивчення медичною, юридичною і іншої спеціальної літератури у випадках, якщо спосіб розчленовування або приховання якимсь чином пов'язаний із спеціальними пізнаннями в тій або іншій області;</a:t>
            </a:r>
            <a:endParaRPr lang="ru-RU" sz="2000" i="1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7) вибір співучасників злочину; </a:t>
            </a:r>
            <a:endParaRPr lang="ru-RU" sz="2000" i="1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i="1" dirty="0">
                <a:latin typeface="Times New Roman CYR" charset="-52"/>
                <a:cs typeface="Times New Roman" pitchFamily="18" charset="0"/>
              </a:rPr>
              <a:t>8) пошуки шляхів знайомства з майбутньою жертвою.</a:t>
            </a:r>
            <a:r>
              <a:rPr lang="uk-UA" sz="2000" dirty="0">
                <a:latin typeface="Times New Roman CYR" charset="-52"/>
                <a:cs typeface="Times New Roman" pitchFamily="18" charset="0"/>
              </a:rPr>
              <a:t> </a:t>
            </a:r>
            <a:endParaRPr lang="ru-RU" sz="2000" dirty="0">
              <a:latin typeface="Times New Roman CYR" charset="-52"/>
              <a:cs typeface="Times New Roman" pitchFamily="18" charset="0"/>
            </a:endParaRPr>
          </a:p>
        </p:txBody>
      </p:sp>
      <p:pic>
        <p:nvPicPr>
          <p:cNvPr id="4" name="Audio Recording 18 апр. 2022 г., 18:08:17" descr="Audio Recording 18 апр. 2022 г., 18:08:17">
            <a:hlinkClick r:id="" action="ppaction://media"/>
            <a:extLst>
              <a:ext uri="{FF2B5EF4-FFF2-40B4-BE49-F238E27FC236}">
                <a16:creationId xmlns:a16="http://schemas.microsoft.com/office/drawing/2014/main" id="{3676037B-1E13-93AB-F419-60D420A096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31EE7C7-937C-7B4E-ABB6-F2B2F83E0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dirty="0">
                <a:latin typeface="Times New Roman CYR" charset="-52"/>
                <a:cs typeface="Times New Roman" pitchFamily="18" charset="0"/>
              </a:rPr>
              <a:t>Розрізняють такі форми розчленування:</a:t>
            </a:r>
            <a:br>
              <a:rPr lang="ru-RU" dirty="0">
                <a:cs typeface="Times New Roman" pitchFamily="18" charset="0"/>
              </a:rPr>
            </a:br>
            <a:endParaRPr lang="ru-RU" dirty="0">
              <a:cs typeface="Times New Roman" pitchFamily="18" charset="0"/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63E1E7E-FDEC-20AD-160A-71F5579787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just">
              <a:defRPr/>
            </a:pPr>
            <a:r>
              <a:rPr lang="uk-UA" dirty="0">
                <a:latin typeface="Times New Roman CYR" charset="-52"/>
                <a:cs typeface="Times New Roman" pitchFamily="18" charset="0"/>
              </a:rPr>
              <a:t>1. </a:t>
            </a:r>
            <a:r>
              <a:rPr lang="uk-UA" sz="2000" dirty="0">
                <a:latin typeface="Times New Roman CYR" charset="-52"/>
                <a:cs typeface="Times New Roman" pitchFamily="18" charset="0"/>
              </a:rPr>
              <a:t>Проста форма розчленовування. Проводиться злочинцем з метою полегшення транспортування і подальшого приховання трупа. До цієї форми відноситься і розчленовування трупа без знівечення, оскільки для вбивці байдуже встановлення особи убитого.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latin typeface="Times New Roman CYR" charset="-52"/>
                <a:cs typeface="Times New Roman" pitchFamily="18" charset="0"/>
              </a:rPr>
              <a:t>2. Знівечення. Основна мета розчленовування у формі знівечення полягає в створенні перешкоди для встановлення особи убитого.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latin typeface="Times New Roman CYR" charset="-52"/>
                <a:cs typeface="Times New Roman" pitchFamily="18" charset="0"/>
              </a:rPr>
              <a:t>3. Комбінація простої форми і знівечення. При цьому відмінною рисою цієї форми є дві мети - перешкода ідентифікації особи за частинами трупа і полегшення транспортування і приховання трупа.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latin typeface="Times New Roman CYR" charset="-52"/>
                <a:cs typeface="Times New Roman" pitchFamily="18" charset="0"/>
              </a:rPr>
              <a:t>4. Розчленовування з використанням транспортних засобів.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latin typeface="Times New Roman CYR" charset="-52"/>
                <a:cs typeface="Times New Roman" pitchFamily="18" charset="0"/>
              </a:rPr>
              <a:t>5. Розчленовування із застосуванням вибухових пристроїв і речовин.</a:t>
            </a:r>
            <a:endParaRPr lang="ru-RU" sz="2000" dirty="0">
              <a:cs typeface="Times New Roman" pitchFamily="18" charset="0"/>
            </a:endParaRPr>
          </a:p>
          <a:p>
            <a:pPr>
              <a:defRPr/>
            </a:pPr>
            <a:endParaRPr lang="ru-RU" sz="2000" dirty="0"/>
          </a:p>
        </p:txBody>
      </p:sp>
      <p:pic>
        <p:nvPicPr>
          <p:cNvPr id="3" name="Audio Recording 18 апр. 2022 г., 18:14:20" descr="Audio Recording 18 апр. 2022 г., 18:14:20">
            <a:hlinkClick r:id="" action="ppaction://media"/>
            <a:extLst>
              <a:ext uri="{FF2B5EF4-FFF2-40B4-BE49-F238E27FC236}">
                <a16:creationId xmlns:a16="http://schemas.microsoft.com/office/drawing/2014/main" id="{67280574-77C4-3406-BA9A-592571F83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564C820-C83B-DD4F-C7B5-E2F955C0FF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Дії, пов'язані із прихованням трупа (його частин):</a:t>
            </a:r>
            <a:br>
              <a:rPr lang="uk-UA" dirty="0"/>
            </a:br>
            <a:endParaRPr lang="ru-RU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4C5F8B3-A392-93E1-FA6A-3283D299F3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знівечення трупа: знищення особливих прикмет (родимок, і ін.), зрізання шкіри з пальців рук;</a:t>
            </a:r>
            <a:endParaRPr lang="ru-RU" dirty="0"/>
          </a:p>
          <a:p>
            <a:r>
              <a:rPr lang="uk-UA" dirty="0"/>
              <a:t>знищення трупа (частин) шляхом спалювання, розчинення за допомогою кислот, </a:t>
            </a:r>
            <a:r>
              <a:rPr lang="uk-UA" dirty="0" err="1"/>
              <a:t>розварювання</a:t>
            </a:r>
            <a:r>
              <a:rPr lang="uk-UA" dirty="0"/>
              <a:t> з додаванням хімічних речовин;</a:t>
            </a:r>
            <a:endParaRPr lang="ru-RU" dirty="0"/>
          </a:p>
          <a:p>
            <a:r>
              <a:rPr lang="uk-UA" dirty="0"/>
              <a:t>упаковка частин трупа;</a:t>
            </a:r>
            <a:endParaRPr lang="ru-RU" dirty="0"/>
          </a:p>
          <a:p>
            <a:r>
              <a:rPr lang="uk-UA" dirty="0"/>
              <a:t>способи транспортування трупа;</a:t>
            </a:r>
            <a:endParaRPr lang="ru-RU" dirty="0"/>
          </a:p>
          <a:p>
            <a:r>
              <a:rPr lang="uk-UA" dirty="0"/>
              <a:t>приховання частин трупа шляхом закопування, втоплення тощо.</a:t>
            </a:r>
            <a:endParaRPr lang="ru-RU" dirty="0"/>
          </a:p>
        </p:txBody>
      </p:sp>
      <p:pic>
        <p:nvPicPr>
          <p:cNvPr id="2" name="Audio Recording 18 апр. 2022 г., 18:15:24" descr="Audio Recording 18 апр. 2022 г., 18:15:24">
            <a:hlinkClick r:id="" action="ppaction://media"/>
            <a:extLst>
              <a:ext uri="{FF2B5EF4-FFF2-40B4-BE49-F238E27FC236}">
                <a16:creationId xmlns:a16="http://schemas.microsoft.com/office/drawing/2014/main" id="{144385E1-5239-4C85-374C-F1029233E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45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A7E9A4D-8FC1-9FB5-35D4-4D2B9E1B06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46326" y="365126"/>
            <a:ext cx="7521575" cy="11922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3200" dirty="0">
                <a:latin typeface="Times New Roman CYR" charset="-52"/>
                <a:cs typeface="Times New Roman" pitchFamily="18" charset="0"/>
              </a:rPr>
              <a:t>Дії злочинців із приховання знарядь і способів розчлен</a:t>
            </a:r>
            <a:r>
              <a:rPr lang="uk-UA" sz="3200" dirty="0">
                <a:latin typeface="Times New Roman CYR" charset="-52"/>
              </a:rPr>
              <a:t>ув</a:t>
            </a:r>
            <a:r>
              <a:rPr lang="uk-UA" sz="3200" dirty="0">
                <a:latin typeface="Times New Roman CYR" charset="-52"/>
                <a:cs typeface="Times New Roman" pitchFamily="18" charset="0"/>
              </a:rPr>
              <a:t>ання трупа:</a:t>
            </a:r>
            <a:br>
              <a:rPr lang="ru-RU" sz="3200" dirty="0">
                <a:cs typeface="Times New Roman" pitchFamily="18" charset="0"/>
              </a:rPr>
            </a:br>
            <a:endParaRPr lang="ru-RU" sz="3200" dirty="0">
              <a:cs typeface="Times New Roman" pitchFamily="18" charset="0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D2A0A45-6341-7E69-CD9B-9AC31F71C9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46326" y="1628776"/>
            <a:ext cx="7521575" cy="3051175"/>
          </a:xfrm>
        </p:spPr>
        <p:txBody>
          <a:bodyPr rtlCol="0">
            <a:normAutofit fontScale="92500" lnSpcReduction="20000"/>
          </a:bodyPr>
          <a:lstStyle/>
          <a:p>
            <a:pPr algn="just">
              <a:buNone/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- знищення знарядь вбивства (розчленовування);</a:t>
            </a:r>
            <a:endParaRPr lang="ru-RU" sz="28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- заховання знарядь вбивства і розчленовування;</a:t>
            </a:r>
            <a:endParaRPr lang="ru-RU" sz="28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- заховання інформації, пов'язаної із злочином;</a:t>
            </a:r>
            <a:endParaRPr lang="ru-RU" sz="28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- знищення всіх джерел матеріальної інформації про подію злочину;</a:t>
            </a:r>
            <a:endParaRPr lang="ru-RU" sz="2800" dirty="0"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- маскування (зміна вигляду, особливостей і ознак окремих слідів і їх стану).</a:t>
            </a:r>
            <a:endParaRPr lang="ru-RU" sz="2800" dirty="0">
              <a:latin typeface="Times New Roman CYR" charset="-52"/>
              <a:cs typeface="Times New Roman" pitchFamily="18" charset="0"/>
            </a:endParaRPr>
          </a:p>
        </p:txBody>
      </p:sp>
      <p:pic>
        <p:nvPicPr>
          <p:cNvPr id="2" name="Audio Recording 18 апр. 2022 г., 18:16:43" descr="Audio Recording 18 апр. 2022 г., 18:16:43">
            <a:hlinkClick r:id="" action="ppaction://media"/>
            <a:extLst>
              <a:ext uri="{FF2B5EF4-FFF2-40B4-BE49-F238E27FC236}">
                <a16:creationId xmlns:a16="http://schemas.microsoft.com/office/drawing/2014/main" id="{D9997E75-878C-7828-6FE9-7932136BAC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48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3FB783B-AE90-D8B4-9690-7818684B49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1089" y="404814"/>
            <a:ext cx="7521575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dirty="0">
                <a:latin typeface="Times New Roman CYR" charset="-52"/>
              </a:rPr>
              <a:t>Т</a:t>
            </a:r>
            <a:r>
              <a:rPr lang="uk-UA" dirty="0">
                <a:latin typeface="Times New Roman CYR" charset="-52"/>
                <a:cs typeface="Times New Roman" pitchFamily="18" charset="0"/>
              </a:rPr>
              <a:t>ипові об'єкти, на яких можуть бути залишені сліди</a:t>
            </a:r>
            <a:endParaRPr lang="ru-RU" dirty="0">
              <a:latin typeface="Times New Roman CYR" charset="-52"/>
              <a:cs typeface="Times New Roman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09047A5-4E51-DACD-F376-4CDE24CDA8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46326" y="1412876"/>
            <a:ext cx="7521575" cy="3267075"/>
          </a:xfrm>
          <a:ln>
            <a:solidFill>
              <a:schemeClr val="folHlink"/>
            </a:solidFill>
            <a:miter lim="800000"/>
            <a:headEnd/>
            <a:tailEnd/>
          </a:ln>
        </p:spPr>
        <p:txBody>
          <a:bodyPr rtlCol="0">
            <a:normAutofit fontScale="85000" lnSpcReduction="20000"/>
          </a:bodyPr>
          <a:lstStyle/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1) виявлені частини трупа;</a:t>
            </a: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2) місце їх виявлення і прилегла територія (типовим є те, що розкид частин трупа не буває дуже широким);</a:t>
            </a: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3) злочинець, в разі його встановлення;</a:t>
            </a: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4) місце вбивства (розчленовування);</a:t>
            </a: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5) знаряддя вбивства;</a:t>
            </a: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6) пакувальні матеріали;</a:t>
            </a: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800" dirty="0">
                <a:latin typeface="Times New Roman CYR" charset="-52"/>
                <a:cs typeface="Times New Roman" pitchFamily="18" charset="0"/>
              </a:rPr>
              <a:t>7) зміни в обстановці, де сталася подія злочину.</a:t>
            </a:r>
            <a:endParaRPr lang="ru-RU" sz="2800" dirty="0">
              <a:cs typeface="Times New Roman" pitchFamily="18" charset="0"/>
            </a:endParaRPr>
          </a:p>
          <a:p>
            <a:pPr>
              <a:defRPr/>
            </a:pPr>
            <a:endParaRPr lang="ru-RU" sz="2800" dirty="0"/>
          </a:p>
        </p:txBody>
      </p:sp>
      <p:pic>
        <p:nvPicPr>
          <p:cNvPr id="2" name="Audio Recording 18 апр. 2022 г., 18:19:39" descr="Audio Recording 18 апр. 2022 г., 18:19:39">
            <a:hlinkClick r:id="" action="ppaction://media"/>
            <a:extLst>
              <a:ext uri="{FF2B5EF4-FFF2-40B4-BE49-F238E27FC236}">
                <a16:creationId xmlns:a16="http://schemas.microsoft.com/office/drawing/2014/main" id="{6E53C282-21B8-2C52-58A2-E942E698F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60986-20C9-003E-0888-08FEC25AB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Особа злочинця</a:t>
            </a:r>
            <a:r>
              <a:rPr lang="ru-UA" dirty="0"/>
              <a:t> 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CD0C4-E748-3B65-6129-F89E5FEF8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антигромадський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умисні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особи, що виросли в так званих неблагополучних сім’ях;</a:t>
            </a:r>
          </a:p>
          <a:p>
            <a:pPr>
              <a:buFontTx/>
              <a:buChar char="-"/>
            </a:pPr>
            <a:r>
              <a:rPr lang="ru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злочинці, що вчинили вбивство на емоційному ґрунті унаслідок особливих складних обставин особистого життя, трагічних, родинно-побутових конфліктів;</a:t>
            </a:r>
          </a:p>
          <a:p>
            <a:pPr algn="just">
              <a:buFontTx/>
              <a:buChar char="-"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неповноцінні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особи.</a:t>
            </a:r>
            <a:endParaRPr lang="ru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ru-RU" dirty="0"/>
          </a:p>
        </p:txBody>
      </p:sp>
      <p:pic>
        <p:nvPicPr>
          <p:cNvPr id="6" name="Audio Recording 18 апр. 2022 г., 18:34:10" descr="Audio Recording 18 апр. 2022 г., 18:34:10">
            <a:hlinkClick r:id="" action="ppaction://media"/>
            <a:extLst>
              <a:ext uri="{FF2B5EF4-FFF2-40B4-BE49-F238E27FC236}">
                <a16:creationId xmlns:a16="http://schemas.microsoft.com/office/drawing/2014/main" id="{0EE9B302-30A2-B52D-75BA-AFE63378C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3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7001F-9A95-C4DB-3942-27BDE74B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Першочергові слідчі дії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7B59B6-24CB-EFFF-6BED-9226182E4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огляд місця події та частин розчленованого трупа;</a:t>
            </a: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ризначення судово-медичної експертизи;</a:t>
            </a:r>
          </a:p>
          <a:p>
            <a:pPr>
              <a:buFontTx/>
              <a:buChar char="-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пред’явлення частин тіла для впізнання;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опит;</a:t>
            </a:r>
          </a:p>
          <a:p>
            <a:pPr>
              <a:buFontTx/>
              <a:buChar char="-"/>
            </a:pP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обшук</a:t>
            </a:r>
          </a:p>
        </p:txBody>
      </p:sp>
      <p:pic>
        <p:nvPicPr>
          <p:cNvPr id="4" name="Audio Recording 18 апр. 2022 г., 18:41:19" descr="Audio Recording 18 апр. 2022 г., 18:41:19">
            <a:hlinkClick r:id="" action="ppaction://media"/>
            <a:extLst>
              <a:ext uri="{FF2B5EF4-FFF2-40B4-BE49-F238E27FC236}">
                <a16:creationId xmlns:a16="http://schemas.microsoft.com/office/drawing/2014/main" id="{B92F19E2-5358-0E4D-07BB-1030330D0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2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751C1-9070-72D9-B981-A6A78E73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Криміналістична характеристика Вбивства за відсутності трупа потерпілого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252323-C4D7-ED44-B3D0-F85A4527D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ru-UA" dirty="0"/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посіб вчинення;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посіб приховання;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</a:t>
            </a:r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лідова картина»;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ас, місце, обстановка;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злочинця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потерпілого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UA" dirty="0"/>
          </a:p>
        </p:txBody>
      </p:sp>
      <p:pic>
        <p:nvPicPr>
          <p:cNvPr id="4" name="Audio Recording 18 апр. 2022 г., 18:53:42" descr="Audio Recording 18 апр. 2022 г., 18:53:42">
            <a:hlinkClick r:id="" action="ppaction://media"/>
            <a:extLst>
              <a:ext uri="{FF2B5EF4-FFF2-40B4-BE49-F238E27FC236}">
                <a16:creationId xmlns:a16="http://schemas.microsoft.com/office/drawing/2014/main" id="{4D084B15-A90D-89B4-DBF6-C260271BF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0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B5FAE-D7F7-7BA3-B486-E1AEE072F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Типові слідчі версії щодо місця вчинення злочину: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BEE892-DF25-EAC2-DE06-E6A2C3195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 здійснений  за місцем проживання потерпілого;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місцем мешкання родичів або близьких йому осіб;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робочому місці потерпілого;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іншому місці.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Audio Recording 18 апр. 2022 г., 18:58:45" descr="Audio Recording 18 апр. 2022 г., 18:58:45">
            <a:hlinkClick r:id="" action="ppaction://media"/>
            <a:extLst>
              <a:ext uri="{FF2B5EF4-FFF2-40B4-BE49-F238E27FC236}">
                <a16:creationId xmlns:a16="http://schemas.microsoft.com/office/drawing/2014/main" id="{7388D2F8-881E-EFDD-DD6D-489534238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6B89D-20A4-953F-8AB4-39DCED391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9" y="332657"/>
            <a:ext cx="7521575" cy="549275"/>
          </a:xfrm>
        </p:spPr>
        <p:txBody>
          <a:bodyPr>
            <a:normAutofit fontScale="90000"/>
          </a:bodyPr>
          <a:lstStyle/>
          <a:p>
            <a:r>
              <a:rPr lang="uk-UA" dirty="0"/>
              <a:t>Типові слідчі версії щодо способу приховання вчинення злочину: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D530CB-9907-A183-6744-6CAF55223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- поховання на території присадибної ділянки шляхом закопування в землю, заливки бетоном, приміщення до вигрібної ями, </a:t>
            </a:r>
            <a:r>
              <a:rPr lang="ru-RU" dirty="0" err="1"/>
              <a:t>замуровання</a:t>
            </a:r>
            <a:r>
              <a:rPr lang="uk-UA" dirty="0"/>
              <a:t> в стіну і ін.;</a:t>
            </a:r>
            <a:endParaRPr lang="ru-UA" dirty="0"/>
          </a:p>
          <a:p>
            <a:r>
              <a:rPr lang="uk-UA" dirty="0"/>
              <a:t>- поховання поза територією будинку або присадибної ділянки, в полі, лісі, болоті, річці, покинутій шахті, кар'єрі тощо;</a:t>
            </a:r>
            <a:endParaRPr lang="ru-UA" dirty="0"/>
          </a:p>
          <a:p>
            <a:r>
              <a:rPr lang="uk-UA" dirty="0"/>
              <a:t>- заховання трупа шляхом розчинення його в кислоті, знищення, спалювання, поміщення розчленованих частин в труп іншої особи.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18 апр. 2022 г., 18:59:44" descr="Audio Recording 18 апр. 2022 г., 18:59:44">
            <a:hlinkClick r:id="" action="ppaction://media"/>
            <a:extLst>
              <a:ext uri="{FF2B5EF4-FFF2-40B4-BE49-F238E27FC236}">
                <a16:creationId xmlns:a16="http://schemas.microsoft.com/office/drawing/2014/main" id="{C4CFD3E3-A7C0-F079-5AA6-6B99B2A9F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30228-20A8-0140-043B-43ADD04C2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9E6938-804F-B948-691E-06E2C735C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Кол. авт.: В.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 82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А. Журавель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За ред. проф. В.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4-е вид., </a:t>
            </a:r>
            <a:b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доп. Х.: Право, 2008. 464 с.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наук.-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[В.Ю.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В.О. Коновалова, В.А. Журавель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.]; за ред. В.Ю.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Одіссеи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2009. 960 с. </a:t>
            </a:r>
          </a:p>
          <a:p>
            <a:pPr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Борисенко І. В. 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розчленуванням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трупа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Х. Право, 2021. 720 с.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https://pravo-izdat.com.ua/index.php?route=product/product/download&amp;product_id=4289&amp;download_id=1341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Булулуков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Ю.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вбивств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трупа Х., 1997. </a:t>
            </a:r>
          </a:p>
          <a:p>
            <a:pPr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92795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3FC28-5D33-D019-0A26-91ADCBB82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Типові слідчі версії відносно особи злочинця: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3F6970-AB3E-7FD5-D283-5B1EE7E26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000" dirty="0"/>
              <a:t>злочин здійснений родичами або близькими потерпілому особами;</a:t>
            </a:r>
            <a:endParaRPr lang="ru-UA" sz="2000" dirty="0"/>
          </a:p>
          <a:p>
            <a:r>
              <a:rPr lang="uk-UA" sz="2000" dirty="0"/>
              <a:t>злочин здійснений особами, з якими потерпілий мав ділові, дружні або інші стосунки;</a:t>
            </a:r>
            <a:endParaRPr lang="ru-UA" sz="2000" dirty="0"/>
          </a:p>
          <a:p>
            <a:r>
              <a:rPr lang="uk-UA" sz="2000" dirty="0"/>
              <a:t>злочин здійснений знайомою особою, що проживає з потерпілим на одній вулиці, в одному селі, в будинку, розташованому неподалеку;</a:t>
            </a:r>
            <a:endParaRPr lang="ru-UA" sz="2000" dirty="0"/>
          </a:p>
          <a:p>
            <a:r>
              <a:rPr lang="uk-UA" sz="2000" dirty="0"/>
              <a:t>злочин здійснений сторонньою особою. </a:t>
            </a:r>
            <a:endParaRPr lang="ru-UA" sz="2000" dirty="0"/>
          </a:p>
        </p:txBody>
      </p:sp>
      <p:pic>
        <p:nvPicPr>
          <p:cNvPr id="4" name="Audio Recording 18 апр. 2022 г., 19:01:59" descr="Audio Recording 18 апр. 2022 г., 19:01:59">
            <a:hlinkClick r:id="" action="ppaction://media"/>
            <a:extLst>
              <a:ext uri="{FF2B5EF4-FFF2-40B4-BE49-F238E27FC236}">
                <a16:creationId xmlns:a16="http://schemas.microsoft.com/office/drawing/2014/main" id="{06168017-92AF-7AB4-AFBD-2504E8674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6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D41AF-0EE0-526F-5300-509C114C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Першочергові слідчі дії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D0002F-E26C-628D-92D1-6AEB407F4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z="2000" dirty="0"/>
              <a:t>д</a:t>
            </a:r>
            <a:r>
              <a:rPr lang="ru-UA" sz="2000" dirty="0"/>
              <a:t>опит заявника;</a:t>
            </a:r>
          </a:p>
          <a:p>
            <a:pPr>
              <a:buFontTx/>
              <a:buChar char="-"/>
            </a:pPr>
            <a:r>
              <a:rPr lang="ru-UA" sz="2000" dirty="0"/>
              <a:t>допит свідків;</a:t>
            </a:r>
          </a:p>
          <a:p>
            <a:pPr>
              <a:buFontTx/>
              <a:buChar char="-"/>
            </a:pPr>
            <a:r>
              <a:rPr lang="ru-UA" sz="2000" dirty="0"/>
              <a:t>огляд можливого місця події;</a:t>
            </a:r>
          </a:p>
          <a:p>
            <a:pPr>
              <a:buFontTx/>
              <a:buChar char="-"/>
            </a:pPr>
            <a:r>
              <a:rPr lang="ru-RU" sz="2000" dirty="0"/>
              <a:t>р</a:t>
            </a:r>
            <a:r>
              <a:rPr lang="ru-UA" sz="2000" dirty="0"/>
              <a:t>озшук безвісті зниклої особи</a:t>
            </a:r>
          </a:p>
        </p:txBody>
      </p:sp>
      <p:pic>
        <p:nvPicPr>
          <p:cNvPr id="4" name="Audio Recording 18 апр. 2022 г., 19:04:58" descr="Audio Recording 18 апр. 2022 г., 19:04:58">
            <a:hlinkClick r:id="" action="ppaction://media"/>
            <a:extLst>
              <a:ext uri="{FF2B5EF4-FFF2-40B4-BE49-F238E27FC236}">
                <a16:creationId xmlns:a16="http://schemas.microsoft.com/office/drawing/2014/main" id="{E5D20323-55A6-1E87-80FD-40DEE14284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5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4CB74BD-B687-795E-51D1-5F507ABD09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uk-UA" dirty="0"/>
              <a:t>Криміналістична характеристика вбивств</a:t>
            </a:r>
            <a:endParaRPr lang="ru-RU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F3649A7-A5F7-87D8-2996-42B714B6C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спосіб вчинення;</a:t>
            </a:r>
            <a:endParaRPr lang="ru-RU" altLang="ru-UA" sz="2800" i="1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спосіб приховання;</a:t>
            </a:r>
            <a:endParaRPr lang="ru-RU" altLang="ru-UA" sz="2800" i="1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«</a:t>
            </a:r>
            <a:r>
              <a:rPr lang="uk-UA" altLang="ru-UA" sz="2800" i="1" dirty="0" err="1">
                <a:solidFill>
                  <a:srgbClr val="000000"/>
                </a:solidFill>
                <a:cs typeface="Arial" panose="020B0604020202020204" pitchFamily="34" charset="0"/>
              </a:rPr>
              <a:t>слідова</a:t>
            </a:r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 картина»;</a:t>
            </a:r>
            <a:endParaRPr lang="ru-RU" altLang="ru-UA" sz="2800" i="1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місце, час та обстановка;</a:t>
            </a:r>
            <a:endParaRPr lang="ru-RU" altLang="ru-UA" sz="2800" i="1" dirty="0">
              <a:cs typeface="Times New Roman" panose="02020603050405020304" pitchFamily="18" charset="0"/>
            </a:endParaRPr>
          </a:p>
          <a:p>
            <a:pPr algn="just"/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особа злочинця;</a:t>
            </a:r>
            <a:endParaRPr lang="uk-UA" altLang="ru-UA" sz="2800" i="1" dirty="0">
              <a:solidFill>
                <a:srgbClr val="000000"/>
              </a:solidFill>
            </a:endParaRPr>
          </a:p>
          <a:p>
            <a:pPr algn="just"/>
            <a:r>
              <a:rPr lang="uk-UA" altLang="ru-UA" sz="2800" i="1" dirty="0">
                <a:solidFill>
                  <a:srgbClr val="000000"/>
                </a:solidFill>
                <a:cs typeface="Arial" panose="020B0604020202020204" pitchFamily="34" charset="0"/>
              </a:rPr>
              <a:t>особа потерпілого.</a:t>
            </a:r>
            <a:r>
              <a:rPr lang="ru-RU" altLang="ru-UA" i="1" dirty="0"/>
              <a:t> </a:t>
            </a:r>
          </a:p>
        </p:txBody>
      </p:sp>
      <p:pic>
        <p:nvPicPr>
          <p:cNvPr id="2" name="Audio Recording 18 апр. 2022 г., 17:18:17" descr="Audio Recording 18 апр. 2022 г., 17:18:17">
            <a:hlinkClick r:id="" action="ppaction://media"/>
            <a:extLst>
              <a:ext uri="{FF2B5EF4-FFF2-40B4-BE49-F238E27FC236}">
                <a16:creationId xmlns:a16="http://schemas.microsoft.com/office/drawing/2014/main" id="{0886E9A6-8BD7-4A6D-0FA5-3F5DB6844A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5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84E4E-509D-ABD8-3875-982E27B43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0000"/>
                </a:solidFill>
                <a:cs typeface="Times New Roman" pitchFamily="18" charset="0"/>
              </a:rPr>
              <a:t>способами вчинення є </a:t>
            </a:r>
            <a:r>
              <a:rPr lang="uk-UA" dirty="0">
                <a:solidFill>
                  <a:schemeClr val="tx1"/>
                </a:solidFill>
              </a:rPr>
              <a:t>застосування</a:t>
            </a:r>
            <a:r>
              <a:rPr lang="uk-UA" dirty="0"/>
              <a:t> </a:t>
            </a:r>
            <a:r>
              <a:rPr lang="uk-UA" dirty="0">
                <a:solidFill>
                  <a:srgbClr val="000000"/>
                </a:solidFill>
                <a:cs typeface="Times New Roman" pitchFamily="18" charset="0"/>
              </a:rPr>
              <a:t>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36C35D-1F7D-59BD-B22A-96414AF31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вогнепальної і холодної зброї;</a:t>
            </a:r>
            <a:endParaRPr lang="ru-UA" dirty="0"/>
          </a:p>
          <a:p>
            <a:pPr lvl="0"/>
            <a:r>
              <a:rPr lang="uk-UA" dirty="0"/>
              <a:t>вибухівки;</a:t>
            </a:r>
            <a:endParaRPr lang="ru-UA" dirty="0"/>
          </a:p>
          <a:p>
            <a:pPr lvl="0"/>
            <a:r>
              <a:rPr lang="uk-UA" dirty="0" err="1"/>
              <a:t>отруючих</a:t>
            </a:r>
            <a:r>
              <a:rPr lang="uk-UA" dirty="0"/>
              <a:t> речовин;</a:t>
            </a:r>
            <a:endParaRPr lang="ru-UA" dirty="0"/>
          </a:p>
          <a:p>
            <a:pPr lvl="0"/>
            <a:r>
              <a:rPr lang="uk-UA" dirty="0"/>
              <a:t>удушення або утоплення;</a:t>
            </a:r>
            <a:endParaRPr lang="ru-UA" dirty="0"/>
          </a:p>
          <a:p>
            <a:pPr lvl="0"/>
            <a:r>
              <a:rPr lang="uk-UA" dirty="0"/>
              <a:t>дії високої температури чи джерел підвищеної небезпек;</a:t>
            </a:r>
            <a:endParaRPr lang="ru-UA" dirty="0"/>
          </a:p>
          <a:p>
            <a:r>
              <a:rPr lang="uk-UA" dirty="0"/>
              <a:t>скидання з висоти та ін. </a:t>
            </a:r>
            <a:endParaRPr lang="ru-UA" dirty="0"/>
          </a:p>
        </p:txBody>
      </p:sp>
      <p:pic>
        <p:nvPicPr>
          <p:cNvPr id="4" name="Audio Recording 18 апр. 2022 г., 17:19:48" descr="Audio Recording 18 апр. 2022 г., 17:19:48">
            <a:hlinkClick r:id="" action="ppaction://media"/>
            <a:extLst>
              <a:ext uri="{FF2B5EF4-FFF2-40B4-BE49-F238E27FC236}">
                <a16:creationId xmlns:a16="http://schemas.microsoft.com/office/drawing/2014/main" id="{476BAABC-D466-6FC2-09C3-6A25214E1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2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4F6DC70-DC3C-738F-CD63-EB86CFC478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dirty="0">
                <a:solidFill>
                  <a:srgbClr val="000000"/>
                </a:solidFill>
                <a:cs typeface="Times New Roman" pitchFamily="18" charset="0"/>
              </a:rPr>
              <a:t>способами приховання є:</a:t>
            </a:r>
            <a:endParaRPr lang="ru-RU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85C7FCD-2691-C485-C434-5178136911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altLang="ru-UA" sz="2000">
                <a:solidFill>
                  <a:srgbClr val="000000"/>
                </a:solidFill>
                <a:cs typeface="Times New Roman" panose="02020603050405020304" pitchFamily="18" charset="0"/>
              </a:rPr>
              <a:t>знищення слідів злочину; </a:t>
            </a:r>
            <a:endParaRPr lang="uk-UA" altLang="ru-UA" sz="200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altLang="ru-UA" sz="2000">
                <a:solidFill>
                  <a:srgbClr val="000000"/>
                </a:solidFill>
                <a:cs typeface="Times New Roman" panose="02020603050405020304" pitchFamily="18" charset="0"/>
              </a:rPr>
              <a:t>приховання чи знищення знарядь і засобів; </a:t>
            </a:r>
            <a:endParaRPr lang="uk-UA" altLang="ru-UA" sz="200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altLang="ru-UA" sz="2000">
                <a:solidFill>
                  <a:srgbClr val="000000"/>
                </a:solidFill>
                <a:cs typeface="Times New Roman" panose="02020603050405020304" pitchFamily="18" charset="0"/>
              </a:rPr>
              <a:t>інсценування вбивства під нещасний випадок чи самогубство;</a:t>
            </a:r>
            <a:endParaRPr lang="uk-UA" altLang="ru-UA" sz="200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altLang="ru-UA" sz="2000">
                <a:solidFill>
                  <a:srgbClr val="000000"/>
                </a:solidFill>
                <a:cs typeface="Times New Roman" panose="02020603050405020304" pitchFamily="18" charset="0"/>
              </a:rPr>
              <a:t>знищення трупа (спалювання, утопления, розчленування,  закопування);</a:t>
            </a:r>
            <a:endParaRPr lang="uk-UA" altLang="ru-UA" sz="2000"/>
          </a:p>
          <a:p>
            <a:pPr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altLang="ru-UA" sz="2000">
                <a:solidFill>
                  <a:srgbClr val="000000"/>
                </a:solidFill>
                <a:cs typeface="Times New Roman" panose="02020603050405020304" pitchFamily="18" charset="0"/>
              </a:rPr>
              <a:t>спотворення трупа з метою приховання особи потерпілого. </a:t>
            </a:r>
            <a:endParaRPr lang="ru-RU" altLang="ru-UA" sz="2000"/>
          </a:p>
        </p:txBody>
      </p:sp>
      <p:pic>
        <p:nvPicPr>
          <p:cNvPr id="2" name="Audio Recording 18 апр. 2022 г., 17:21:38" descr="Audio Recording 18 апр. 2022 г., 17:21:38">
            <a:hlinkClick r:id="" action="ppaction://media"/>
            <a:extLst>
              <a:ext uri="{FF2B5EF4-FFF2-40B4-BE49-F238E27FC236}">
                <a16:creationId xmlns:a16="http://schemas.microsoft.com/office/drawing/2014/main" id="{AA094A18-4A92-BEB0-EBC7-D2C871504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2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19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433C301-B738-DCCD-1EED-BE963FC4F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uk-UA" dirty="0">
                <a:solidFill>
                  <a:srgbClr val="000000"/>
                </a:solidFill>
                <a:cs typeface="Times New Roman" pitchFamily="18" charset="0"/>
              </a:rPr>
              <a:t>ознаки інсценування нещасного випадку, самогубства чи природньої смерті</a:t>
            </a:r>
            <a:endParaRPr lang="ru-RU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0791A39-2E03-EE0E-89CA-7A4019433D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79651" y="1484314"/>
            <a:ext cx="7521575" cy="3411537"/>
          </a:xfrm>
        </p:spPr>
        <p:txBody>
          <a:bodyPr rtlCol="0">
            <a:normAutofit fontScale="77500" lnSpcReduction="20000"/>
          </a:bodyPr>
          <a:lstStyle/>
          <a:p>
            <a:pPr algn="just">
              <a:buNone/>
              <a:defRPr/>
            </a:pPr>
            <a:endParaRPr lang="ru-RU" sz="28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- </a:t>
            </a:r>
            <a:r>
              <a:rPr lang="uk-UA" sz="2400" dirty="0">
                <a:solidFill>
                  <a:srgbClr val="000000"/>
                </a:solidFill>
              </a:rPr>
              <a:t>н</a:t>
            </a: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еможливість вчинення потерпілим дій, на які вказує винний;</a:t>
            </a:r>
            <a:endParaRPr lang="ru-RU" sz="24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- наявність слідів боротьби на місці події та самооборони на одежі трупу;</a:t>
            </a:r>
            <a:endParaRPr lang="ru-RU" sz="24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- невідповідність пози трупу характеру ушкоджень;</a:t>
            </a:r>
            <a:endParaRPr lang="ru-RU" sz="24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- відсутність знарядь, якими могла бути причинена смерть або допоміжних засобів, без котрих неможливо здійснити самогубство;</a:t>
            </a:r>
            <a:endParaRPr lang="ru-RU" sz="24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- виявлення фальсифікованої «</a:t>
            </a:r>
            <a:r>
              <a:rPr lang="uk-UA" sz="2400" dirty="0" err="1">
                <a:solidFill>
                  <a:srgbClr val="000000"/>
                </a:solidFill>
                <a:cs typeface="Times New Roman" pitchFamily="18" charset="0"/>
              </a:rPr>
              <a:t>предсмертної</a:t>
            </a:r>
            <a:r>
              <a:rPr lang="uk-UA" sz="2400" dirty="0">
                <a:solidFill>
                  <a:srgbClr val="000000"/>
                </a:solidFill>
                <a:cs typeface="Times New Roman" pitchFamily="18" charset="0"/>
              </a:rPr>
              <a:t>» записки тощо.</a:t>
            </a:r>
            <a:endParaRPr lang="ru-RU" sz="24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" name="Audio Recording 18 апр. 2022 г., 17:22:43" descr="Audio Recording 18 апр. 2022 г., 17:22:43">
            <a:hlinkClick r:id="" action="ppaction://media"/>
            <a:extLst>
              <a:ext uri="{FF2B5EF4-FFF2-40B4-BE49-F238E27FC236}">
                <a16:creationId xmlns:a16="http://schemas.microsoft.com/office/drawing/2014/main" id="{F69CE219-545B-BB0D-B52A-388C31997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0DD445C-A995-579C-8AA1-E529539FAB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uk-UA" dirty="0">
                <a:solidFill>
                  <a:schemeClr val="accent3"/>
                </a:solidFill>
                <a:cs typeface="Times New Roman" pitchFamily="18" charset="0"/>
              </a:rPr>
              <a:t>ознаки інсценування</a:t>
            </a:r>
            <a:r>
              <a:rPr lang="ru-RU" dirty="0">
                <a:solidFill>
                  <a:schemeClr val="accent3"/>
                </a:solidFill>
              </a:rPr>
              <a:t> </a:t>
            </a:r>
            <a:r>
              <a:rPr lang="uk-UA" dirty="0">
                <a:solidFill>
                  <a:schemeClr val="accent3"/>
                </a:solidFill>
              </a:rPr>
              <a:t>повішання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EE23BFD-8340-7802-B783-4E878035F6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 rtlCol="0">
            <a:normAutofit lnSpcReduction="10000"/>
          </a:bodyPr>
          <a:lstStyle/>
          <a:p>
            <a:pPr algn="just">
              <a:defRPr/>
            </a:pPr>
            <a:r>
              <a:rPr lang="uk-UA" sz="2000" dirty="0">
                <a:solidFill>
                  <a:srgbClr val="FFFF66"/>
                </a:solidFill>
                <a:cs typeface="Times New Roman" pitchFamily="18" charset="0"/>
              </a:rPr>
              <a:t>-</a:t>
            </a:r>
            <a:r>
              <a:rPr lang="uk-UA" sz="2000" dirty="0">
                <a:solidFill>
                  <a:srgbClr val="FFFF66"/>
                </a:solidFill>
              </a:rPr>
              <a:t> </a:t>
            </a:r>
            <a:r>
              <a:rPr lang="uk-UA" sz="2000" dirty="0">
                <a:cs typeface="Times New Roman" pitchFamily="18" charset="0"/>
              </a:rPr>
              <a:t>відсутність предмету, який би міг слугувати потерпілому опорою у випадках, коли відстань від зашморгу до підлоги (землі) перевищує зріст загиблого;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- невідповідність брудної мотузки з чистими руками загиблого і навпаки;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-</a:t>
            </a:r>
            <a:r>
              <a:rPr lang="uk-UA" sz="2000" dirty="0"/>
              <a:t> </a:t>
            </a:r>
            <a:r>
              <a:rPr lang="uk-UA" sz="2000" dirty="0">
                <a:cs typeface="Times New Roman" pitchFamily="18" charset="0"/>
              </a:rPr>
              <a:t>наявність крім </a:t>
            </a:r>
            <a:r>
              <a:rPr lang="uk-UA" sz="2000" dirty="0" err="1">
                <a:cs typeface="Times New Roman" pitchFamily="18" charset="0"/>
              </a:rPr>
              <a:t>кососходящої</a:t>
            </a:r>
            <a:r>
              <a:rPr lang="uk-UA" sz="2000" dirty="0">
                <a:cs typeface="Times New Roman" pitchFamily="18" charset="0"/>
              </a:rPr>
              <a:t> странгуляційної борозни, </a:t>
            </a:r>
            <a:r>
              <a:rPr lang="uk-UA" sz="2000" dirty="0" err="1">
                <a:cs typeface="Times New Roman" pitchFamily="18" charset="0"/>
              </a:rPr>
              <a:t>другої-</a:t>
            </a:r>
            <a:r>
              <a:rPr lang="uk-UA" sz="2000" dirty="0">
                <a:cs typeface="Times New Roman" pitchFamily="18" charset="0"/>
              </a:rPr>
              <a:t> горизонтально замкнутої;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- наявність на шиї, обличчі трупу ушкоджень, які виникли від </a:t>
            </a:r>
            <a:r>
              <a:rPr lang="uk-UA" sz="2000" dirty="0" err="1">
                <a:cs typeface="Times New Roman" pitchFamily="18" charset="0"/>
              </a:rPr>
              <a:t>здавлення</a:t>
            </a:r>
            <a:r>
              <a:rPr lang="uk-UA" sz="2000" dirty="0">
                <a:cs typeface="Times New Roman" pitchFamily="18" charset="0"/>
              </a:rPr>
              <a:t> руками;</a:t>
            </a:r>
            <a:endParaRPr lang="ru-RU" sz="2000" dirty="0">
              <a:cs typeface="Times New Roman" pitchFamily="18" charset="0"/>
            </a:endParaRPr>
          </a:p>
          <a:p>
            <a:pPr algn="just">
              <a:defRPr/>
            </a:pPr>
            <a:r>
              <a:rPr lang="uk-UA" sz="2000" dirty="0">
                <a:cs typeface="Times New Roman" pitchFamily="18" charset="0"/>
              </a:rPr>
              <a:t>-</a:t>
            </a:r>
            <a:r>
              <a:rPr lang="uk-UA" sz="2000" dirty="0"/>
              <a:t> </a:t>
            </a:r>
            <a:r>
              <a:rPr lang="uk-UA" sz="2000" dirty="0">
                <a:cs typeface="Times New Roman" pitchFamily="18" charset="0"/>
              </a:rPr>
              <a:t>невідповідність потоків крові на тілі позі трупу, невідповідність розмірів, </a:t>
            </a:r>
            <a:r>
              <a:rPr lang="uk-UA" sz="2000" dirty="0" err="1">
                <a:cs typeface="Times New Roman" pitchFamily="18" charset="0"/>
              </a:rPr>
              <a:t>пятен</a:t>
            </a:r>
            <a:r>
              <a:rPr lang="uk-UA" sz="2000" dirty="0">
                <a:cs typeface="Times New Roman" pitchFamily="18" charset="0"/>
              </a:rPr>
              <a:t> крові висоті падіння, глибині проникнення.</a:t>
            </a:r>
            <a:endParaRPr lang="ru-RU" sz="2000" dirty="0">
              <a:cs typeface="Times New Roman" pitchFamily="18" charset="0"/>
            </a:endParaRPr>
          </a:p>
        </p:txBody>
      </p:sp>
      <p:pic>
        <p:nvPicPr>
          <p:cNvPr id="2" name="Audio Recording 18 апр. 2022 г., 17:24:01" descr="Audio Recording 18 апр. 2022 г., 17:24:01">
            <a:hlinkClick r:id="" action="ppaction://media"/>
            <a:extLst>
              <a:ext uri="{FF2B5EF4-FFF2-40B4-BE49-F238E27FC236}">
                <a16:creationId xmlns:a16="http://schemas.microsoft.com/office/drawing/2014/main" id="{091B91D0-6F42-B5AD-89E5-469F906FE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2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5A137-3C3C-F974-354B-F0D304F4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F118FD-266A-C173-D003-A380E0C60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Слідову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картину» утворюють обставини і сліди події злочину. Виявлення їх, аналіз, встановлення причинних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дозволяють побудувати картину події, сформувати уявні або дійсні моделі злочину, механізм його вчинення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udio Recording 18 апр. 2022 г., 17:40:59" descr="Audio Recording 18 апр. 2022 г., 17:40:59">
            <a:hlinkClick r:id="" action="ppaction://media"/>
            <a:extLst>
              <a:ext uri="{FF2B5EF4-FFF2-40B4-BE49-F238E27FC236}">
                <a16:creationId xmlns:a16="http://schemas.microsoft.com/office/drawing/2014/main" id="{3518E608-7095-8289-9B4C-F7B79E9D9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6</TotalTime>
  <Words>1721</Words>
  <Application>Microsoft Macintosh PowerPoint</Application>
  <PresentationFormat>Широкоэкранный</PresentationFormat>
  <Paragraphs>173</Paragraphs>
  <Slides>31</Slides>
  <Notes>6</Notes>
  <HiddenSlides>0</HiddenSlides>
  <MMClips>29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Times New Roman</vt:lpstr>
      <vt:lpstr>Times New Roman CYR</vt:lpstr>
      <vt:lpstr>Trebuchet MS</vt:lpstr>
      <vt:lpstr>Wingdings</vt:lpstr>
      <vt:lpstr>Wingdings 3</vt:lpstr>
      <vt:lpstr>Аспект</vt:lpstr>
      <vt:lpstr>    Методика розслідування вбивств</vt:lpstr>
      <vt:lpstr>План </vt:lpstr>
      <vt:lpstr>Література</vt:lpstr>
      <vt:lpstr>Криміналістична характеристика вбивств</vt:lpstr>
      <vt:lpstr>способами вчинення є застосування :</vt:lpstr>
      <vt:lpstr>способами приховання є:</vt:lpstr>
      <vt:lpstr>ознаки інсценування нещасного випадку, самогубства чи природньої смерті</vt:lpstr>
      <vt:lpstr>ознаки інсценування повішання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Обставинами, що підлягають  з ясуванню є встановлення:  </vt:lpstr>
      <vt:lpstr>До першочергових слідчих дій належать</vt:lpstr>
      <vt:lpstr>При огляді трупа в протоколі зазначаються</vt:lpstr>
      <vt:lpstr>Серед питань, що розв’язуються судово-медичною експертизою, можуть бути такі: </vt:lpstr>
      <vt:lpstr>При розслідуванні вбивств можуть бути висунуті такі слідчі версії</vt:lpstr>
      <vt:lpstr>Розчленування трупу вбивця здійснює, як правило, у 2-х випадків: </vt:lpstr>
      <vt:lpstr>Підготовчі дії при розчленуванні трупу можуть включати: </vt:lpstr>
      <vt:lpstr>Розрізняють такі форми розчленування: </vt:lpstr>
      <vt:lpstr>Дії, пов'язані із прихованням трупа (його частин): </vt:lpstr>
      <vt:lpstr>Дії злочинців із приховання знарядь і способів розчленування трупа: </vt:lpstr>
      <vt:lpstr>Типові об'єкти, на яких можуть бути залишені сліди</vt:lpstr>
      <vt:lpstr>Особа злочинця : </vt:lpstr>
      <vt:lpstr>Першочергові слідчі дії</vt:lpstr>
      <vt:lpstr>Криміналістична характеристика Вбивства за відсутності трупа потерпілого </vt:lpstr>
      <vt:lpstr>Типові слідчі версії щодо місця вчинення злочину:</vt:lpstr>
      <vt:lpstr>Типові слідчі версії щодо способу приховання вчинення злочину:</vt:lpstr>
      <vt:lpstr>Типові слідчі версії відносно особи злочинця:</vt:lpstr>
      <vt:lpstr>Першочергові слідчі дії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Методика розслідування вбивств</dc:title>
  <dc:creator>Microsoft Office User</dc:creator>
  <cp:lastModifiedBy>Microsoft Office User</cp:lastModifiedBy>
  <cp:revision>1</cp:revision>
  <dcterms:created xsi:type="dcterms:W3CDTF">2022-04-18T17:31:31Z</dcterms:created>
  <dcterms:modified xsi:type="dcterms:W3CDTF">2022-04-18T17:38:06Z</dcterms:modified>
</cp:coreProperties>
</file>