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76" r:id="rId5"/>
    <p:sldId id="27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4" r:id="rId17"/>
    <p:sldId id="280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79"/>
  </p:normalViewPr>
  <p:slideViewPr>
    <p:cSldViewPr>
      <p:cViewPr varScale="1">
        <p:scale>
          <a:sx n="104" d="100"/>
          <a:sy n="104" d="100"/>
        </p:scale>
        <p:origin x="6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5F310A4-1B01-47A8-8BBE-84D00252C6F1}" type="datetimeFigureOut">
              <a:rPr lang="ru-RU" smtClean="0"/>
              <a:t>19.04.2022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ECA8E21-6FF6-4385-A2E1-E782F8737B04}" type="slidenum">
              <a:rPr lang="uk-UA" smtClean="0"/>
              <a:t>‹#›</a:t>
            </a:fld>
            <a:endParaRPr lang="uk-UA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5.rada.gov.ua/laws/show/4038-12" TargetMode="External"/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akon3.rada.gov.ua/laws/show/z1431-11" TargetMode="External"/><Relationship Id="rId5" Type="http://schemas.openxmlformats.org/officeDocument/2006/relationships/hyperlink" Target="http://zakon3.rada.gov.ua/laws/show/z0705-98" TargetMode="External"/><Relationship Id="rId4" Type="http://schemas.openxmlformats.org/officeDocument/2006/relationships/hyperlink" Target="http://zakon3.rada.gov.ua/laws/show/710-96-%D0%B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uk-UA" b="1" dirty="0"/>
            </a:br>
            <a:br>
              <a:rPr lang="ru-RU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b="1" dirty="0"/>
              <a:t>ОСНОВИ ПІДГОТОВКИ, ПРИЗНАЧЕННЯ ТА ПРОВЕДЕННЯ СУДОВОЇ ЕКСПЕРТИЗИ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експертизи — це ті обставини, які можуть бути з’ясовані в процесі експертного дослідження, та фактичні дані, що встановлюються на основі спеціальних знань і дослідження матеріалів справи.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udio Recording 19 апр. 2022 г., 19:28:42" descr="Audio Recording 19 апр. 2022 г., 19:28:42">
            <a:hlinkClick r:id="" action="ppaction://media"/>
            <a:extLst>
              <a:ext uri="{FF2B5EF4-FFF2-40B4-BE49-F238E27FC236}">
                <a16:creationId xmlns:a16="http://schemas.microsoft.com/office/drawing/2014/main" id="{7ADA89A4-33AB-6618-8986-AABC298FE9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sz="3600" dirty="0"/>
              <a:t>Питання експерту повинні відповідати таким основним вимогам:</a:t>
            </a:r>
            <a:br>
              <a:rPr lang="ru-UA" sz="3600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dirty="0"/>
              <a:t>1) не виходити за межі спеціальних знань експерта і не мати правового характеру;</a:t>
            </a:r>
          </a:p>
          <a:p>
            <a:r>
              <a:rPr lang="ru-UA" dirty="0"/>
              <a:t>2) бути визначеними, конкретними та короткими;</a:t>
            </a:r>
          </a:p>
          <a:p>
            <a:r>
              <a:rPr lang="ru-UA" dirty="0"/>
              <a:t>3) мати логічну послідовність;</a:t>
            </a:r>
          </a:p>
          <a:p>
            <a:r>
              <a:rPr lang="ru-UA" dirty="0"/>
              <a:t>4) характеризуватися повнотою та мати комплексний характер.</a:t>
            </a:r>
          </a:p>
          <a:p>
            <a:endParaRPr lang="uk-UA" i="1" dirty="0"/>
          </a:p>
        </p:txBody>
      </p:sp>
      <p:pic>
        <p:nvPicPr>
          <p:cNvPr id="4" name="Audio Recording 19 апр. 2022 г., 19:29:57" descr="Audio Recording 19 апр. 2022 г., 19:29:57">
            <a:hlinkClick r:id="" action="ppaction://media"/>
            <a:extLst>
              <a:ext uri="{FF2B5EF4-FFF2-40B4-BE49-F238E27FC236}">
                <a16:creationId xmlns:a16="http://schemas.microsoft.com/office/drawing/2014/main" id="{EF6E1A49-7E88-D051-470E-5E6D09C54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Вибір експертної установи здійснюється з урахуванням виду експертизи, об’єктів дослідження та характеру питань, які підлягають вирішенню</a:t>
            </a:r>
            <a:r>
              <a:rPr lang="ru-UA" i="1" dirty="0"/>
              <a:t>. </a:t>
            </a:r>
            <a:endParaRPr lang="uk-UA" i="1" dirty="0"/>
          </a:p>
          <a:p>
            <a:endParaRPr lang="uk-UA" dirty="0"/>
          </a:p>
        </p:txBody>
      </p:sp>
      <p:pic>
        <p:nvPicPr>
          <p:cNvPr id="5" name="Audio Recording 19 апр. 2022 г., 19:35:54" descr="Audio Recording 19 апр. 2022 г., 19:35:54">
            <a:hlinkClick r:id="" action="ppaction://media"/>
            <a:extLst>
              <a:ext uri="{FF2B5EF4-FFF2-40B4-BE49-F238E27FC236}">
                <a16:creationId xmlns:a16="http://schemas.microsoft.com/office/drawing/2014/main" id="{6442056A-72CE-C6BD-8435-09D0755734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154230"/>
          </a:xfrm>
        </p:spPr>
        <p:txBody>
          <a:bodyPr>
            <a:normAutofit/>
          </a:bodyPr>
          <a:lstStyle/>
          <a:p>
            <a:r>
              <a:rPr lang="ru-UA" dirty="0"/>
              <a:t>До експертної установи (експерту) надаються: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071810"/>
            <a:ext cx="7498080" cy="3176590"/>
          </a:xfrm>
        </p:spPr>
        <p:txBody>
          <a:bodyPr>
            <a:normAutofit fontScale="85000" lnSpcReduction="10000"/>
          </a:bodyPr>
          <a:lstStyle/>
          <a:p>
            <a:r>
              <a:rPr lang="ru-UA" dirty="0"/>
              <a:t>документ про призначення експертизи (залучення експерта), </a:t>
            </a:r>
          </a:p>
          <a:p>
            <a:r>
              <a:rPr lang="ru-UA" dirty="0"/>
              <a:t>об'єкти, </a:t>
            </a:r>
          </a:p>
          <a:p>
            <a:r>
              <a:rPr lang="ru-UA" dirty="0"/>
              <a:t>зразки для порівняльного дослідження</a:t>
            </a:r>
          </a:p>
          <a:p>
            <a:r>
              <a:rPr lang="ru-UA" dirty="0"/>
              <a:t>матеріали справи (протоколи оглядів з додатками, протоколи вилучення речових доказів тощо) - за клопотанням експерта, .</a:t>
            </a:r>
          </a:p>
          <a:p>
            <a:endParaRPr lang="uk-UA" dirty="0"/>
          </a:p>
        </p:txBody>
      </p:sp>
      <p:pic>
        <p:nvPicPr>
          <p:cNvPr id="4" name="Audio Recording 19 апр. 2022 г., 19:47:30" descr="Audio Recording 19 апр. 2022 г., 19:47:30">
            <a:hlinkClick r:id="" action="ppaction://media"/>
            <a:extLst>
              <a:ext uri="{FF2B5EF4-FFF2-40B4-BE49-F238E27FC236}">
                <a16:creationId xmlns:a16="http://schemas.microsoft.com/office/drawing/2014/main" id="{DF3E9D40-C9B8-D46F-7B6A-905613BE24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UA" i="1" dirty="0"/>
              <a:t>Експертне дослідження — це процес дослідження об’єктів, що надані на експертизу. </a:t>
            </a:r>
            <a:endParaRPr lang="uk-UA" i="1" dirty="0"/>
          </a:p>
        </p:txBody>
      </p:sp>
      <p:pic>
        <p:nvPicPr>
          <p:cNvPr id="4" name="Audio Recording 19 апр. 2022 г., 19:53:07" descr="Audio Recording 19 апр. 2022 г., 19:53:07">
            <a:hlinkClick r:id="" action="ppaction://media"/>
            <a:extLst>
              <a:ext uri="{FF2B5EF4-FFF2-40B4-BE49-F238E27FC236}">
                <a16:creationId xmlns:a16="http://schemas.microsoft.com/office/drawing/2014/main" id="{53CBB483-146E-34B1-63C7-120AC711C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i="1" dirty="0"/>
          </a:p>
          <a:p>
            <a:pPr marL="82296" indent="0">
              <a:buNone/>
            </a:pPr>
            <a:r>
              <a:rPr lang="uk-UA" b="1" i="1" dirty="0"/>
              <a:t>Строк    проведення    експертизи</a:t>
            </a:r>
            <a:r>
              <a:rPr lang="uk-UA" i="1" dirty="0"/>
              <a:t>   </a:t>
            </a:r>
            <a:r>
              <a:rPr lang="ru-UA" i="1" dirty="0"/>
              <a:t>встановлюється керівником експертної установи (або заступником керівника чи керівником структурного підрозділу) і не повинен перевищувати 90 календарних днів</a:t>
            </a:r>
            <a:endParaRPr lang="uk-UA" dirty="0"/>
          </a:p>
          <a:p>
            <a:endParaRPr lang="uk-UA" dirty="0"/>
          </a:p>
        </p:txBody>
      </p:sp>
      <p:pic>
        <p:nvPicPr>
          <p:cNvPr id="4" name="Audio Recording 19 апр. 2022 г., 19:55:52" descr="Audio Recording 19 апр. 2022 г., 19:55:52">
            <a:hlinkClick r:id="" action="ppaction://media"/>
            <a:extLst>
              <a:ext uri="{FF2B5EF4-FFF2-40B4-BE49-F238E27FC236}">
                <a16:creationId xmlns:a16="http://schemas.microsoft.com/office/drawing/2014/main" id="{479EDF6E-BCC0-2B6C-9354-A80DA8B31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 експерта</a:t>
            </a: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докладний опис проведених експертом досліджень та зроблені за їх результатами висновки, обґрунтовані відповіді на запитання, поставлені особою, яка залучила експерта, або слідчим суддею чи судом, що доручив проведення експертизи</a:t>
            </a:r>
          </a:p>
          <a:p>
            <a:endParaRPr lang="uk-UA" dirty="0"/>
          </a:p>
        </p:txBody>
      </p:sp>
      <p:pic>
        <p:nvPicPr>
          <p:cNvPr id="4" name="Audio Recording 19 апр. 2022 г., 20:07:55" descr="Audio Recording 19 апр. 2022 г., 20:07:55">
            <a:hlinkClick r:id="" action="ppaction://media"/>
            <a:extLst>
              <a:ext uri="{FF2B5EF4-FFF2-40B4-BE49-F238E27FC236}">
                <a16:creationId xmlns:a16="http://schemas.microsoft.com/office/drawing/2014/main" id="{1D2989DD-5121-B880-7992-54833A6891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B5DD70-D42E-DC3D-60B6-5B59C31D0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85C086-AE14-F81C-9D6C-EA2828A83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 експерта</a:t>
            </a: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 процесуальний документ, в якому викладаються підстави проведення експертизи, хід та результати експертного дослідження.</a:t>
            </a:r>
          </a:p>
          <a:p>
            <a:pPr marL="82296" indent="0">
              <a:buNone/>
            </a:pPr>
            <a:endParaRPr lang="ru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Висновок експерта є джерелом судових доказів і складається з трьох частин: вступної, дослідної та заключної.</a:t>
            </a:r>
          </a:p>
          <a:p>
            <a:endParaRPr lang="ru-UA" dirty="0"/>
          </a:p>
        </p:txBody>
      </p:sp>
      <p:pic>
        <p:nvPicPr>
          <p:cNvPr id="4" name="Audio Recording 19 апр. 2022 г., 20:16:47" descr="Audio Recording 19 апр. 2022 г., 20:16:47">
            <a:hlinkClick r:id="" action="ppaction://media"/>
            <a:extLst>
              <a:ext uri="{FF2B5EF4-FFF2-40B4-BE49-F238E27FC236}">
                <a16:creationId xmlns:a16="http://schemas.microsoft.com/office/drawing/2014/main" id="{D7EF99E9-1D60-79AA-8C9C-D8098A92C7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3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403C7-AC21-971F-28E0-03916E2F1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sz="3600" dirty="0"/>
              <a:t>Оцінка висновку експерта є складною розумовою діяльністю, яка включає:</a:t>
            </a:r>
            <a:br>
              <a:rPr lang="ru-UA" sz="36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50F65F-C2CF-B96A-F47D-D13A1A5AB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UA" dirty="0"/>
              <a:t>аналіз дотримання процесуального порядку призначення та проведення судової експертизи;</a:t>
            </a:r>
          </a:p>
          <a:p>
            <a:r>
              <a:rPr lang="ru-UA" dirty="0"/>
              <a:t>визначення відповідності висновку експерта завданню;</a:t>
            </a:r>
          </a:p>
          <a:p>
            <a:r>
              <a:rPr lang="ru-UA" dirty="0"/>
              <a:t>встановлення повноти та наукової обґрунтованості висновку експерта;</a:t>
            </a:r>
          </a:p>
          <a:p>
            <a:r>
              <a:rPr lang="ru-UA" dirty="0"/>
              <a:t>визначення відповідності висновку експерта іншим зібраним у справі доказам;</a:t>
            </a:r>
          </a:p>
          <a:p>
            <a:r>
              <a:rPr lang="ru-UA" dirty="0"/>
              <a:t>перевірку віднесення до справи даних, що містяться у висновку.</a:t>
            </a:r>
          </a:p>
          <a:p>
            <a:endParaRPr lang="ru-UA" dirty="0"/>
          </a:p>
        </p:txBody>
      </p:sp>
      <p:pic>
        <p:nvPicPr>
          <p:cNvPr id="4" name="Audio Recording 19 апр. 2022 г., 20:19:07" descr="Audio Recording 19 апр. 2022 г., 20:19:07">
            <a:hlinkClick r:id="" action="ppaction://media"/>
            <a:extLst>
              <a:ext uri="{FF2B5EF4-FFF2-40B4-BE49-F238E27FC236}">
                <a16:creationId xmlns:a16="http://schemas.microsoft.com/office/drawing/2014/main" id="{3592C722-AC9F-EA3C-52E4-CDFFB0464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/>
              <a:t>ПЛАН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/>
              <a:t>1. Підстави проведення судової експертизи</a:t>
            </a:r>
          </a:p>
          <a:p>
            <a:pPr lvl="0"/>
            <a:r>
              <a:rPr lang="uk-UA" b="1" dirty="0"/>
              <a:t>2. Підготовка до проведення судової експертизи</a:t>
            </a:r>
            <a:endParaRPr lang="ru-UA" dirty="0"/>
          </a:p>
          <a:p>
            <a:pPr lvl="0"/>
            <a:r>
              <a:rPr lang="uk-UA" b="1" dirty="0"/>
              <a:t>3. Основи призначення та проведення судової експертизи</a:t>
            </a:r>
            <a:endParaRPr lang="ru-UA" dirty="0"/>
          </a:p>
          <a:p>
            <a:r>
              <a:rPr lang="uk-UA" b="1" dirty="0"/>
              <a:t>4. Строки проведення судової експертизи</a:t>
            </a:r>
          </a:p>
          <a:p>
            <a:r>
              <a:rPr lang="uk-UA" b="1" dirty="0"/>
              <a:t>5. Висновок експерта</a:t>
            </a:r>
            <a:endParaRPr lang="ru-UA" dirty="0"/>
          </a:p>
          <a:p>
            <a:r>
              <a:rPr lang="uk-UA" b="1" dirty="0"/>
              <a:t>6. </a:t>
            </a:r>
            <a:r>
              <a:rPr lang="ru-UA" b="1" dirty="0"/>
              <a:t>Оцінка та використання висновку експерта у кримінальному процесі</a:t>
            </a:r>
            <a:endParaRPr lang="ru-UA" dirty="0"/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9DE8B-94BA-2F4A-62AB-7A6732DAC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Література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9CBB1A-8901-EE0A-5702-0B4705F72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Кримінальний процесуальний кодекс України від 13.04.2012 № 4651-VI. URL: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https://zakon.rada.gov.ua/laws/show/4651-17#Text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України «Про судову експертизу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25.02.1994 р. № 4038- ХІІ. URL: 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/laws/show/4038-12#Text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Постанова Кабінету Міністрів України від 01.07.1996 № 710 "Про затвердження Інструкції про порядок і розміри компенсації (відшкодування) витрат та виплати винагороди особам, що викликаються до органів досудового розслідування, прокуратури, суду або до органів, у провадженні яких перебувають справи про адміністративні правопорушення, та виплати державним спеціалізованим установам судової експертизи за виконання їх працівниками функцій експертів і спеціалістів»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/laws/show/710-96-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Наказ Міністерства юстиції України від 08.10.1998 № 53/5 "Про затвердження Інструкції про призначення та проведення судових експертиз та експертних досліджень та Науково-методичних рекомендацій з питань підготовки та призначення судових експертиз та експертних досліджень"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URL: 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/laws/show/z0705-98#Text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Наказ Міністерства юстиції України від 12.12.2011 № 3505/5 "Про затвердження Інструкції про особливості здійснення судово-експертної діяльності атестованими судовими експертами, що не працюють у державних спеціалізованих експертних установах»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/laws/show/z1431-11#Text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513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11236-85AC-FFB6-8D17-FF83440C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sz="3100" dirty="0"/>
              <a:t>Слідчий або прокурор зобов’язані забезпечити проведення експертизи щодо:</a:t>
            </a:r>
            <a:br>
              <a:rPr lang="ru-UA" sz="31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6D9F83-9E51-E781-5209-94F03F198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UA" dirty="0"/>
              <a:t>встановлення причин смерті;</a:t>
            </a:r>
          </a:p>
          <a:p>
            <a:r>
              <a:rPr lang="ru-UA" dirty="0"/>
              <a:t>встановлення тяжкості та характеру тілесних ушкоджень;</a:t>
            </a:r>
          </a:p>
          <a:p>
            <a:r>
              <a:rPr lang="ru-UA" dirty="0"/>
              <a:t>визначення психічного стану підозрюваного за наявності відомостей, які викликають сумнів щодо його осудності, обмеженої осудності;</a:t>
            </a:r>
          </a:p>
          <a:p>
            <a:r>
              <a:rPr lang="ru-UA" dirty="0"/>
              <a:t>встановлення віку особи, якщо це необхідно для вирішення питання про можливість притягнення її до кримінальної відповідальності, а іншим способом неможливо отримати ці відомості;</a:t>
            </a:r>
          </a:p>
          <a:p>
            <a:r>
              <a:rPr lang="ru-UA" dirty="0"/>
              <a:t>визначення розміру матеріальних збитків, якщо потерпілий не може їх визначити та не надав документ, що підтверджує розмір такої шкоди, розміру шкоди немайнового характеру, шкоди довкіллю, заподіяного кримінальним правопорушенням.</a:t>
            </a:r>
          </a:p>
          <a:p>
            <a:endParaRPr lang="ru-UA" dirty="0"/>
          </a:p>
        </p:txBody>
      </p:sp>
      <p:pic>
        <p:nvPicPr>
          <p:cNvPr id="4" name="Audio Recording 19 апр. 2022 г., 18:51:48" descr="Audio Recording 19 апр. 2022 г., 18:51:48">
            <a:hlinkClick r:id="" action="ppaction://media"/>
            <a:extLst>
              <a:ext uri="{FF2B5EF4-FFF2-40B4-BE49-F238E27FC236}">
                <a16:creationId xmlns:a16="http://schemas.microsoft.com/office/drawing/2014/main" id="{70B666C5-0D9F-37FC-7614-6217AB494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0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2B9E9-896B-DBED-1A2D-94252E98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15988E-1848-2C34-10B9-6F4DD6417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 залучається у разі наявності підстав для проведення експертизи за дорученням сторони кримінального провадження.</a:t>
            </a:r>
          </a:p>
          <a:p>
            <a:endParaRPr lang="ru-UA" dirty="0"/>
          </a:p>
        </p:txBody>
      </p:sp>
      <p:pic>
        <p:nvPicPr>
          <p:cNvPr id="4" name="Audio Recording 19 апр. 2022 г., 19:09:28" descr="Audio Recording 19 апр. 2022 г., 19:09:28">
            <a:hlinkClick r:id="" action="ppaction://media"/>
            <a:extLst>
              <a:ext uri="{FF2B5EF4-FFF2-40B4-BE49-F238E27FC236}">
                <a16:creationId xmlns:a16="http://schemas.microsoft.com/office/drawing/2014/main" id="{FBE04AD1-7C3C-8505-6270-B2B88F714D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8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dirty="0">
                <a:effectLst/>
              </a:rPr>
              <a:t>Процес підготовки експертизи: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збирання необхідних матеріалів;</a:t>
            </a:r>
            <a:endParaRPr lang="ru-RU" dirty="0"/>
          </a:p>
          <a:p>
            <a:r>
              <a:rPr lang="uk-UA" dirty="0"/>
              <a:t>вибір моменту призначення експертизи;</a:t>
            </a:r>
            <a:endParaRPr lang="ru-RU" dirty="0"/>
          </a:p>
          <a:p>
            <a:r>
              <a:rPr lang="uk-UA" dirty="0"/>
              <a:t>визначення предмета судової експертизи;</a:t>
            </a:r>
            <a:endParaRPr lang="ru-RU" dirty="0"/>
          </a:p>
          <a:p>
            <a:r>
              <a:rPr lang="uk-UA" dirty="0"/>
              <a:t>формулювання запитань експерту;</a:t>
            </a:r>
            <a:endParaRPr lang="ru-RU" dirty="0"/>
          </a:p>
          <a:p>
            <a:r>
              <a:rPr lang="uk-UA" dirty="0"/>
              <a:t>вибір експертної установи або експерта.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9 апр. 2022 г., 19:11:06" descr="Audio Recording 19 апр. 2022 г., 19:11:06">
            <a:hlinkClick r:id="" action="ppaction://media"/>
            <a:extLst>
              <a:ext uri="{FF2B5EF4-FFF2-40B4-BE49-F238E27FC236}">
                <a16:creationId xmlns:a16="http://schemas.microsoft.com/office/drawing/2014/main" id="{86B20D11-A252-8233-3B68-DC1F2EE0A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зразками для експертного дослідження слід розуміти матеріальні об’єкти, що надаються експерту для порівняння з об’єктами, які ідентифікуються або діагностуються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udio Recording 19 апр. 2022 г., 19:17:22" descr="Audio Recording 19 апр. 2022 г., 19:17:22">
            <a:hlinkClick r:id="" action="ppaction://media"/>
            <a:extLst>
              <a:ext uri="{FF2B5EF4-FFF2-40B4-BE49-F238E27FC236}">
                <a16:creationId xmlns:a16="http://schemas.microsoft.com/office/drawing/2014/main" id="{DE240CFB-B04C-8EB1-96A8-CAC8A3AE1E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dirty="0">
                <a:effectLst/>
              </a:rPr>
              <a:t>За способом отримання зразки поділяються на дві групи: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Вільні зразки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виключають можливість будь-якого умисного викривлення ознак досліджуваного об’єкта.</a:t>
            </a:r>
          </a:p>
          <a:p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 зразки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це зразки, що спеціально отримані для проведення цієї конкретної експертизи.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udio Recording 19 апр. 2022 г., 19:19:50" descr="Audio Recording 19 апр. 2022 г., 19:19:50">
            <a:hlinkClick r:id="" action="ppaction://media"/>
            <a:extLst>
              <a:ext uri="{FF2B5EF4-FFF2-40B4-BE49-F238E27FC236}">
                <a16:creationId xmlns:a16="http://schemas.microsoft.com/office/drawing/2014/main" id="{078B69B1-ADFF-B0FC-817D-9011E8621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UA" sz="3200" b="1" dirty="0"/>
              <a:t>При призначенні експертизи слід враховувати:</a:t>
            </a:r>
            <a:br>
              <a:rPr lang="ru-UA" sz="3200" dirty="0"/>
            </a:b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dirty="0"/>
              <a:t>властивості та стан об’єктів експертного дослідження;</a:t>
            </a:r>
          </a:p>
          <a:p>
            <a:r>
              <a:rPr lang="ru-UA" dirty="0"/>
              <a:t>необхідність та можливість отримання порівняльних зразків;</a:t>
            </a:r>
          </a:p>
          <a:p>
            <a:r>
              <a:rPr lang="ru-UA" dirty="0"/>
              <a:t>особливості експертного дослідження (складність, наявність відповідних методик, час проведення тощо);</a:t>
            </a:r>
          </a:p>
          <a:p>
            <a:r>
              <a:rPr lang="ru-UA" dirty="0"/>
              <a:t>слідчу ситуацію.</a:t>
            </a:r>
          </a:p>
          <a:p>
            <a:endParaRPr lang="uk-UA" i="1" dirty="0"/>
          </a:p>
        </p:txBody>
      </p:sp>
      <p:pic>
        <p:nvPicPr>
          <p:cNvPr id="4" name="Audio Recording 19 апр. 2022 г., 19:27:18" descr="Audio Recording 19 апр. 2022 г., 19:27:18">
            <a:hlinkClick r:id="" action="ppaction://media"/>
            <a:extLst>
              <a:ext uri="{FF2B5EF4-FFF2-40B4-BE49-F238E27FC236}">
                <a16:creationId xmlns:a16="http://schemas.microsoft.com/office/drawing/2014/main" id="{708BA8F0-09B3-0CCA-292B-532989349D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359</TotalTime>
  <Words>852</Words>
  <Application>Microsoft Macintosh PowerPoint</Application>
  <PresentationFormat>Экран (4:3)</PresentationFormat>
  <Paragraphs>62</Paragraphs>
  <Slides>18</Slides>
  <Notes>0</Notes>
  <HiddenSlides>0</HiddenSlides>
  <MMClips>15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  </vt:lpstr>
      <vt:lpstr>ПЛАН </vt:lpstr>
      <vt:lpstr>Література</vt:lpstr>
      <vt:lpstr>Слідчий або прокурор зобов’язані забезпечити проведення експертизи щодо: </vt:lpstr>
      <vt:lpstr>Презентация PowerPoint</vt:lpstr>
      <vt:lpstr>Процес підготовки експертизи:</vt:lpstr>
      <vt:lpstr>Презентация PowerPoint</vt:lpstr>
      <vt:lpstr>За способом отримання зразки поділяються на дві групи: </vt:lpstr>
      <vt:lpstr>При призначенні експертизи слід враховувати: </vt:lpstr>
      <vt:lpstr>Презентация PowerPoint</vt:lpstr>
      <vt:lpstr>Питання експерту повинні відповідати таким основним вимогам: </vt:lpstr>
      <vt:lpstr>Презентация PowerPoint</vt:lpstr>
      <vt:lpstr>До експертної установи (експерту) надаються: </vt:lpstr>
      <vt:lpstr>Презентация PowerPoint</vt:lpstr>
      <vt:lpstr>Презентация PowerPoint</vt:lpstr>
      <vt:lpstr>Презентация PowerPoint</vt:lpstr>
      <vt:lpstr>Презентация PowerPoint</vt:lpstr>
      <vt:lpstr>Оцінка висновку експерта є складною розумовою діяльністю, яка включає: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ПРИЗНАЧЕННЯ ТА ПРОВЕДЕННЯ СУДОВИХ ЕКСПЕРТИЗ </dc:title>
  <dc:creator>Admin</dc:creator>
  <cp:lastModifiedBy>Microsoft Office User</cp:lastModifiedBy>
  <cp:revision>9</cp:revision>
  <dcterms:created xsi:type="dcterms:W3CDTF">2021-02-16T05:56:51Z</dcterms:created>
  <dcterms:modified xsi:type="dcterms:W3CDTF">2022-04-19T18:19:52Z</dcterms:modified>
</cp:coreProperties>
</file>