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72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4" r:id="rId19"/>
    <p:sldId id="271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75"/>
  </p:normalViewPr>
  <p:slideViewPr>
    <p:cSldViewPr snapToGrid="0" snapToObjects="1">
      <p:cViewPr varScale="1">
        <p:scale>
          <a:sx n="110" d="100"/>
          <a:sy n="110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E70D2-DC2D-264A-8DC7-2AF033E13723}" type="datetimeFigureOut">
              <a:rPr lang="ru-UA" smtClean="0"/>
              <a:t>23.04.2022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CBF05-0F50-E246-9102-6081185A99D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52311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>
            <a:extLst>
              <a:ext uri="{FF2B5EF4-FFF2-40B4-BE49-F238E27FC236}">
                <a16:creationId xmlns:a16="http://schemas.microsoft.com/office/drawing/2014/main" id="{C4A774DB-6E94-A9CB-AE1E-379B08AE35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Заметки 2">
            <a:extLst>
              <a:ext uri="{FF2B5EF4-FFF2-40B4-BE49-F238E27FC236}">
                <a16:creationId xmlns:a16="http://schemas.microsoft.com/office/drawing/2014/main" id="{6E7F7979-4C3F-CF60-4921-BD20C592D5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UA"/>
          </a:p>
        </p:txBody>
      </p:sp>
      <p:sp>
        <p:nvSpPr>
          <p:cNvPr id="15363" name="Номер слайда 3">
            <a:extLst>
              <a:ext uri="{FF2B5EF4-FFF2-40B4-BE49-F238E27FC236}">
                <a16:creationId xmlns:a16="http://schemas.microsoft.com/office/drawing/2014/main" id="{85A396AC-66C4-BDB7-36AF-7938EFC4CA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F1FAAF2-21F5-F34A-A376-FE22316EFE9F}" type="slidenum">
              <a:rPr lang="ru-RU" altLang="ru-UA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</a:t>
            </a:fld>
            <a:endParaRPr lang="ru-RU" altLang="ru-UA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653C68-7B92-E434-1E9E-D3674EA351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4248FB2-6275-787F-63F1-32DE570A84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uk-UA" altLang="ru-UA" sz="2800" b="1" i="1" dirty="0">
                <a:solidFill>
                  <a:srgbClr val="1F1A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 ПІДПАЛІВ ТА ІНШИХ ЗЛОЧИНІВ, ПОВ’ЯЗАНИХ ІЗ ВИНИКНЕННЯМ ПОЖЕЖ</a:t>
            </a:r>
            <a:endParaRPr lang="ru-RU" altLang="ru-UA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285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DA1B9A4A-0067-72EE-135E-319842D678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  </a:t>
            </a:r>
            <a:r>
              <a:rPr lang="uk-UA" altLang="ru-UA" i="1">
                <a:solidFill>
                  <a:srgbClr val="1F1A17"/>
                </a:solidFill>
                <a:cs typeface="Times New Roman" panose="02020603050405020304" pitchFamily="18" charset="0"/>
              </a:rPr>
              <a:t>Способи вчинення підпалів</a:t>
            </a: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:</a:t>
            </a:r>
            <a:endParaRPr lang="ru-RU" altLang="ru-UA">
              <a:cs typeface="Times New Roman" panose="02020603050405020304" pitchFamily="18" charset="0"/>
            </a:endParaRP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D51B6089-6461-069C-7684-A1DF653358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-</a:t>
            </a:r>
            <a:r>
              <a:rPr lang="uk-UA" altLang="ru-UA" sz="2400">
                <a:solidFill>
                  <a:srgbClr val="1F1A17"/>
                </a:solidFill>
              </a:rPr>
              <a:t> </a:t>
            </a: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за допомогою спеціально підготовленої пальної суміші;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- допомогою спеціально-підготовлених технічних засобів та приладів, а інколи вибухівки, бойових гранат;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-  з використанням спеціально утворених умов, які розраховані на спалах від зовнішнього джерела вогню;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-</a:t>
            </a:r>
            <a:r>
              <a:rPr lang="uk-UA" altLang="ru-UA" sz="2400">
                <a:solidFill>
                  <a:srgbClr val="1F1A17"/>
                </a:solidFill>
              </a:rPr>
              <a:t> </a:t>
            </a: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шляхом утворення умов, що сприя</a:t>
            </a:r>
            <a:r>
              <a:rPr lang="uk-UA" altLang="ru-UA" sz="2400">
                <a:solidFill>
                  <a:srgbClr val="1F1A17"/>
                </a:solidFill>
              </a:rPr>
              <a:t>ю</a:t>
            </a: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ть самозайманню будь-яких мат</a:t>
            </a:r>
            <a:r>
              <a:rPr lang="uk-UA" altLang="ru-UA" sz="2400">
                <a:solidFill>
                  <a:srgbClr val="1F1A17"/>
                </a:solidFill>
              </a:rPr>
              <a:t>е</a:t>
            </a: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ріалів чи речовин.</a:t>
            </a:r>
            <a:endParaRPr lang="ru-RU" altLang="ru-UA" sz="2400">
              <a:solidFill>
                <a:srgbClr val="1F1A17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Audio Recording 23 апр. 2022 г., 16:20:17" descr="Audio Recording 23 апр. 2022 г., 16:20:17">
            <a:hlinkClick r:id="" action="ppaction://media"/>
            <a:extLst>
              <a:ext uri="{FF2B5EF4-FFF2-40B4-BE49-F238E27FC236}">
                <a16:creationId xmlns:a16="http://schemas.microsoft.com/office/drawing/2014/main" id="{93BF5FE9-1259-8962-A38E-4F425FDF39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546D59A4-475D-D7D0-1DE4-390D20ED20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UA" sz="3200">
              <a:cs typeface="Times New Roman" panose="02020603050405020304" pitchFamily="18" charset="0"/>
            </a:endParaRP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3FE00E37-E77C-5111-2844-BB922AD5F74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333625" y="2214564"/>
            <a:ext cx="3900488" cy="3881437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uk-UA" altLang="ru-UA" sz="2400" dirty="0">
                <a:solidFill>
                  <a:srgbClr val="1F1A17"/>
                </a:solidFill>
                <a:cs typeface="Times New Roman" panose="02020603050405020304" pitchFamily="18" charset="0"/>
              </a:rPr>
              <a:t>До основних </a:t>
            </a:r>
            <a:r>
              <a:rPr lang="uk-UA" altLang="ru-UA" sz="2400" i="1" dirty="0">
                <a:solidFill>
                  <a:srgbClr val="1F1A17"/>
                </a:solidFill>
                <a:cs typeface="Times New Roman" panose="02020603050405020304" pitchFamily="18" charset="0"/>
              </a:rPr>
              <a:t>способів приховування</a:t>
            </a:r>
            <a:r>
              <a:rPr lang="uk-UA" altLang="ru-UA" sz="2400" dirty="0">
                <a:solidFill>
                  <a:srgbClr val="1F1A17"/>
                </a:solidFill>
                <a:cs typeface="Times New Roman" panose="02020603050405020304" pitchFamily="18" charset="0"/>
              </a:rPr>
              <a:t> підпалів належать: </a:t>
            </a:r>
            <a:endParaRPr lang="uk-UA" altLang="ru-UA" sz="2400" dirty="0">
              <a:solidFill>
                <a:srgbClr val="1F1A17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uk-UA" altLang="ru-UA" sz="2400" dirty="0">
                <a:solidFill>
                  <a:srgbClr val="1F1A17"/>
                </a:solidFill>
                <a:cs typeface="Times New Roman" panose="02020603050405020304" pitchFamily="18" charset="0"/>
              </a:rPr>
              <a:t>1.</a:t>
            </a:r>
            <a:r>
              <a:rPr lang="uk-UA" altLang="ru-UA" sz="2400" dirty="0">
                <a:solidFill>
                  <a:srgbClr val="1F1A17"/>
                </a:solidFill>
              </a:rPr>
              <a:t> </a:t>
            </a:r>
            <a:r>
              <a:rPr lang="uk-UA" altLang="ru-UA" sz="2400" dirty="0">
                <a:solidFill>
                  <a:srgbClr val="1F1A17"/>
                </a:solidFill>
                <a:cs typeface="Times New Roman" panose="02020603050405020304" pitchFamily="18" charset="0"/>
              </a:rPr>
              <a:t>знищення слідів злочину чи речових доказів</a:t>
            </a:r>
            <a:r>
              <a:rPr lang="uk-UA" altLang="ru-UA" sz="2400" dirty="0">
                <a:solidFill>
                  <a:srgbClr val="1F1A17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UA" sz="2400" dirty="0">
                <a:cs typeface="Times New Roman" panose="02020603050405020304" pitchFamily="18" charset="0"/>
              </a:rPr>
              <a:t>2. </a:t>
            </a:r>
            <a:r>
              <a:rPr lang="uk-UA" altLang="ru-UA" sz="2400" dirty="0">
                <a:solidFill>
                  <a:srgbClr val="1F1A17"/>
                </a:solidFill>
                <a:cs typeface="Times New Roman" panose="02020603050405020304" pitchFamily="18" charset="0"/>
              </a:rPr>
              <a:t>інсценування обстановки, що вказує на випадкове виникнення пожежі.</a:t>
            </a:r>
            <a:endParaRPr lang="ru-RU" altLang="ru-UA" sz="2400" dirty="0">
              <a:cs typeface="Times New Roman" panose="02020603050405020304" pitchFamily="18" charset="0"/>
            </a:endParaRP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8AE24A76-F5F3-992B-08BB-0B889DE16B9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391275" y="2214564"/>
            <a:ext cx="3900488" cy="3881437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uk-UA" altLang="ru-UA" sz="2400" i="1">
                <a:solidFill>
                  <a:srgbClr val="1F1A17"/>
                </a:solidFill>
                <a:cs typeface="Times New Roman" panose="02020603050405020304" pitchFamily="18" charset="0"/>
              </a:rPr>
              <a:t>Способами  приховування пожежі</a:t>
            </a: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 внаслідок порушення встановлених законодавством вимог пожежної безпеки такі: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eaLnBrk="1" hangingPunct="1"/>
            <a:r>
              <a:rPr lang="uk-UA" altLang="ru-UA" sz="2400" i="1">
                <a:solidFill>
                  <a:srgbClr val="1F1A17"/>
                </a:solidFill>
                <a:cs typeface="Times New Roman" panose="02020603050405020304" pitchFamily="18" charset="0"/>
              </a:rPr>
              <a:t>1       </a:t>
            </a: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маскування слідів </a:t>
            </a:r>
            <a:r>
              <a:rPr lang="uk-UA" altLang="ru-UA" sz="2400">
                <a:solidFill>
                  <a:srgbClr val="1F1A17"/>
                </a:solidFill>
              </a:rPr>
              <a:t>;</a:t>
            </a: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eaLnBrk="1" hangingPunct="1"/>
            <a:r>
              <a:rPr lang="uk-UA" altLang="ru-UA" sz="2400" i="1">
                <a:solidFill>
                  <a:srgbClr val="1F1A17"/>
                </a:solidFill>
                <a:cs typeface="Times New Roman" panose="02020603050405020304" pitchFamily="18" charset="0"/>
              </a:rPr>
              <a:t>2       </a:t>
            </a: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інсценування підпалу.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eaLnBrk="1" hangingPunct="1"/>
            <a:endParaRPr lang="ru-RU" altLang="ru-UA" sz="2400"/>
          </a:p>
          <a:p>
            <a:pPr eaLnBrk="1" hangingPunct="1"/>
            <a:endParaRPr lang="ru-RU" altLang="ru-UA" sz="2400"/>
          </a:p>
        </p:txBody>
      </p:sp>
      <p:pic>
        <p:nvPicPr>
          <p:cNvPr id="2" name="Audio Recording 23 апр. 2022 г., 16:22:56" descr="Audio Recording 23 апр. 2022 г., 16:22:56">
            <a:hlinkClick r:id="" action="ppaction://media"/>
            <a:extLst>
              <a:ext uri="{FF2B5EF4-FFF2-40B4-BE49-F238E27FC236}">
                <a16:creationId xmlns:a16="http://schemas.microsoft.com/office/drawing/2014/main" id="{DD617F39-4A52-5201-BDA5-E194CE608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678729D7-8D97-37EB-C135-819BDF9476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1981200"/>
            <a:ext cx="7772400" cy="4038600"/>
          </a:xfrm>
        </p:spPr>
        <p:txBody>
          <a:bodyPr/>
          <a:lstStyle/>
          <a:p>
            <a:pPr eaLnBrk="1" hangingPunct="1"/>
            <a:r>
              <a:rPr lang="uk-UA" altLang="ru-UA" b="1">
                <a:solidFill>
                  <a:srgbClr val="1F1A17"/>
                </a:solidFill>
                <a:cs typeface="Times New Roman" panose="02020603050405020304" pitchFamily="18" charset="0"/>
              </a:rPr>
              <a:t>Об</a:t>
            </a:r>
            <a:r>
              <a:rPr lang="uk-UA" altLang="ru-UA" b="1">
                <a:solidFill>
                  <a:srgbClr val="1F1A17"/>
                </a:solidFill>
              </a:rPr>
              <a:t> </a:t>
            </a:r>
            <a:r>
              <a:rPr lang="uk-UA" altLang="ru-UA" b="1">
                <a:solidFill>
                  <a:srgbClr val="1F1A17"/>
                </a:solidFill>
                <a:cs typeface="Times New Roman" panose="02020603050405020304" pitchFamily="18" charset="0"/>
              </a:rPr>
              <a:t>єкт (предмет) посягання</a:t>
            </a: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 – матеріальні цінності, що дозволяють встановити характер, особливості, розмір майна, що постраждало або знищено в результаті пожежі. </a:t>
            </a:r>
            <a:br>
              <a:rPr lang="ru-RU" altLang="ru-UA">
                <a:cs typeface="Times New Roman" panose="02020603050405020304" pitchFamily="18" charset="0"/>
              </a:rPr>
            </a:br>
            <a:endParaRPr lang="ru-RU" altLang="ru-UA">
              <a:cs typeface="Times New Roman" panose="02020603050405020304" pitchFamily="18" charset="0"/>
            </a:endParaRPr>
          </a:p>
        </p:txBody>
      </p:sp>
      <p:pic>
        <p:nvPicPr>
          <p:cNvPr id="2" name="Audio Recording 23 апр. 2022 г., 16:23:11" descr="Audio Recording 23 апр. 2022 г., 16:23:11">
            <a:hlinkClick r:id="" action="ppaction://media"/>
            <a:extLst>
              <a:ext uri="{FF2B5EF4-FFF2-40B4-BE49-F238E27FC236}">
                <a16:creationId xmlns:a16="http://schemas.microsoft.com/office/drawing/2014/main" id="{5FC044BF-CCCD-9A0E-9CA1-73CA06DDE9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0C0E9A5A-0795-D2CC-26D9-941CE0BA5B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Відомості про обєкт (предмет) посягання надають можливість:</a:t>
            </a:r>
            <a:endParaRPr lang="ru-RU" altLang="ru-UA">
              <a:cs typeface="Times New Roman" panose="02020603050405020304" pitchFamily="18" charset="0"/>
            </a:endParaRP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07292D14-A3CB-39FC-A804-D249207395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а) встановити спосіб злочину;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б) розпізнати інсценування;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в) зясувати мотив злочину.</a:t>
            </a:r>
            <a:endParaRPr lang="ru-RU" altLang="ru-UA">
              <a:cs typeface="Times New Roman" panose="02020603050405020304" pitchFamily="18" charset="0"/>
            </a:endParaRPr>
          </a:p>
          <a:p>
            <a:pPr eaLnBrk="1" hangingPunct="1"/>
            <a:endParaRPr lang="ru-RU" altLang="ru-UA"/>
          </a:p>
        </p:txBody>
      </p:sp>
      <p:pic>
        <p:nvPicPr>
          <p:cNvPr id="2" name="Audio Recording 23 апр. 2022 г., 16:23:32" descr="Audio Recording 23 апр. 2022 г., 16:23:32">
            <a:hlinkClick r:id="" action="ppaction://media"/>
            <a:extLst>
              <a:ext uri="{FF2B5EF4-FFF2-40B4-BE49-F238E27FC236}">
                <a16:creationId xmlns:a16="http://schemas.microsoft.com/office/drawing/2014/main" id="{1F30760E-84E3-E180-9914-30EB0FCD58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290F013E-702B-093B-65A4-65DD615854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Найбільш </a:t>
            </a:r>
            <a:r>
              <a:rPr lang="uk-UA" altLang="ru-UA" b="1">
                <a:solidFill>
                  <a:srgbClr val="1F1A17"/>
                </a:solidFill>
                <a:cs typeface="Times New Roman" panose="02020603050405020304" pitchFamily="18" charset="0"/>
              </a:rPr>
              <a:t>типовими матеріальними слідами</a:t>
            </a: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 та речовими доказами є:</a:t>
            </a:r>
            <a:endParaRPr lang="ru-RU" altLang="ru-UA">
              <a:cs typeface="Times New Roman" panose="02020603050405020304" pitchFamily="18" charset="0"/>
            </a:endParaRP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A9FFF083-D47A-6F7A-1303-7C2E4DED93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1) сліди дії полум’я (попіл, залишки матеріалів, що не згоріли, сліди плавлення і пальних речовин, сліди деформації), 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800">
                <a:cs typeface="Times New Roman" panose="02020603050405020304" pitchFamily="18" charset="0"/>
              </a:rPr>
              <a:t>2)    </a:t>
            </a:r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сліди дії окремих осіб (сліди взуття, рук, знарядь злому, транспортних засобів тощо). 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800">
                <a:cs typeface="Times New Roman" panose="02020603050405020304" pitchFamily="18" charset="0"/>
              </a:rPr>
              <a:t>3)  </a:t>
            </a:r>
            <a:r>
              <a:rPr lang="uk-UA" altLang="ru-UA" sz="2800"/>
              <a:t>с</a:t>
            </a:r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ліди та речові докази, що вказують на спосіб підпалу (залишки сирників, свічок, пляшок з під легкозаймистих речовин, а інколи часток одягу і документів самого підпалювача).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UA" sz="2800"/>
          </a:p>
        </p:txBody>
      </p:sp>
      <p:pic>
        <p:nvPicPr>
          <p:cNvPr id="2" name="Audio Recording 23 апр. 2022 г., 16:28:47" descr="Audio Recording 23 апр. 2022 г., 16:28:47">
            <a:hlinkClick r:id="" action="ppaction://media"/>
            <a:extLst>
              <a:ext uri="{FF2B5EF4-FFF2-40B4-BE49-F238E27FC236}">
                <a16:creationId xmlns:a16="http://schemas.microsoft.com/office/drawing/2014/main" id="{6280E1B6-CDF4-B5F1-8A80-92141E740E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6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0D93DD1A-5A8E-2CC9-DC7D-C6CFD9F015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Підпалювачів можна поділити на такі групи:</a:t>
            </a:r>
            <a:endParaRPr lang="ru-RU" altLang="ru-UA">
              <a:cs typeface="Times New Roman" panose="02020603050405020304" pitchFamily="18" charset="0"/>
            </a:endParaRP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07EB7FA2-3A0D-571D-3A0C-AAE42534F3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uk-UA" altLang="ru-UA" sz="2000" dirty="0">
                <a:solidFill>
                  <a:srgbClr val="010000"/>
                </a:solidFill>
                <a:cs typeface="Times New Roman" panose="02020603050405020304" pitchFamily="18" charset="0"/>
              </a:rPr>
              <a:t>1)     особи, що знаходяться в конфліктних стосунках з потерпілим або з адміністрацією підприємства, установи, організації;</a:t>
            </a:r>
            <a:endParaRPr lang="ru-RU" altLang="ru-UA" sz="2000" dirty="0">
              <a:solidFill>
                <a:srgbClr val="010000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000" dirty="0">
                <a:solidFill>
                  <a:srgbClr val="010000"/>
                </a:solidFill>
                <a:cs typeface="Times New Roman" panose="02020603050405020304" pitchFamily="18" charset="0"/>
              </a:rPr>
              <a:t>2)     особи, які намагаються отримати матеріальну вигоду (страховку, покращення житлових умов тощо);</a:t>
            </a:r>
            <a:endParaRPr lang="ru-RU" altLang="ru-UA" sz="2000" dirty="0">
              <a:solidFill>
                <a:srgbClr val="010000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000" dirty="0">
                <a:solidFill>
                  <a:srgbClr val="010000"/>
                </a:solidFill>
                <a:cs typeface="Times New Roman" panose="02020603050405020304" pitchFamily="18" charset="0"/>
              </a:rPr>
              <a:t>3)     особи з психічними розладами (</a:t>
            </a:r>
            <a:r>
              <a:rPr lang="uk-UA" altLang="ru-UA" sz="2000" dirty="0" err="1">
                <a:solidFill>
                  <a:srgbClr val="010000"/>
                </a:solidFill>
                <a:cs typeface="Times New Roman" panose="02020603050405020304" pitchFamily="18" charset="0"/>
              </a:rPr>
              <a:t>піромани</a:t>
            </a:r>
            <a:r>
              <a:rPr lang="uk-UA" altLang="ru-UA" sz="2000" dirty="0">
                <a:solidFill>
                  <a:srgbClr val="010000"/>
                </a:solidFill>
                <a:cs typeface="Times New Roman" panose="02020603050405020304" pitchFamily="18" charset="0"/>
              </a:rPr>
              <a:t>);</a:t>
            </a:r>
            <a:endParaRPr lang="ru-RU" altLang="ru-UA" sz="2000" dirty="0">
              <a:solidFill>
                <a:srgbClr val="010000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000" dirty="0">
                <a:solidFill>
                  <a:srgbClr val="010000"/>
                </a:solidFill>
                <a:cs typeface="Times New Roman" panose="02020603050405020304" pitchFamily="18" charset="0"/>
              </a:rPr>
              <a:t>4)     особи, що діють з хуліганських мотивів;</a:t>
            </a:r>
            <a:endParaRPr lang="ru-RU" altLang="ru-UA" sz="2000" dirty="0">
              <a:solidFill>
                <a:srgbClr val="010000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000" dirty="0">
                <a:solidFill>
                  <a:srgbClr val="010000"/>
                </a:solidFill>
                <a:cs typeface="Times New Roman" panose="02020603050405020304" pitchFamily="18" charset="0"/>
              </a:rPr>
              <a:t>5)     особи, що вчиняють в такий спосіб вбивство, замах на вбивство, вимагання;</a:t>
            </a:r>
            <a:endParaRPr lang="ru-RU" altLang="ru-UA" sz="2000" dirty="0">
              <a:solidFill>
                <a:srgbClr val="010000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000" dirty="0">
                <a:solidFill>
                  <a:srgbClr val="010000"/>
                </a:solidFill>
                <a:cs typeface="Times New Roman" panose="02020603050405020304" pitchFamily="18" charset="0"/>
              </a:rPr>
              <a:t>6)     особи, що вчиняють підпал з метою приховування раніше вчиненого злочину.</a:t>
            </a:r>
            <a:endParaRPr lang="ru-RU" altLang="ru-UA" sz="2000" dirty="0">
              <a:solidFill>
                <a:srgbClr val="01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Audio Recording 23 апр. 2022 г., 16:31:50" descr="Audio Recording 23 апр. 2022 г., 16:31:50">
            <a:hlinkClick r:id="" action="ppaction://media"/>
            <a:extLst>
              <a:ext uri="{FF2B5EF4-FFF2-40B4-BE49-F238E27FC236}">
                <a16:creationId xmlns:a16="http://schemas.microsoft.com/office/drawing/2014/main" id="{BD61BFC4-0843-2B4B-4DC0-804B48DC28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48BB000D-9377-AFE4-3BCC-B6FDCBAEF8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Обставини, що підлягають з’ясуванню у справах про </a:t>
            </a:r>
            <a:r>
              <a:rPr lang="uk-UA" altLang="ru-UA">
                <a:solidFill>
                  <a:srgbClr val="1F1A17"/>
                </a:solidFill>
              </a:rPr>
              <a:t>підпали:</a:t>
            </a:r>
            <a:endParaRPr lang="ru-RU" altLang="ru-UA">
              <a:solidFill>
                <a:srgbClr val="1F1A17"/>
              </a:solidFill>
            </a:endParaRP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FB43517C-84B5-98FC-FB56-F1FE86ED0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1) спосіб вчинення і використані засоби;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2) об’єкти;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3) винну особу;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4) співучасників;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5) мотиви і мету злочину;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6) чи не було вчинено якого-небудь іншого злочину;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7) наслідки;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8) матеріальну шкоду;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9) причини та умови, що сприяли вчиненню цього злочину.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UA" sz="2400"/>
          </a:p>
        </p:txBody>
      </p:sp>
      <p:pic>
        <p:nvPicPr>
          <p:cNvPr id="2" name="Audio Recording 23 апр. 2022 г., 16:33:39" descr="Audio Recording 23 апр. 2022 г., 16:33:39">
            <a:hlinkClick r:id="" action="ppaction://media"/>
            <a:extLst>
              <a:ext uri="{FF2B5EF4-FFF2-40B4-BE49-F238E27FC236}">
                <a16:creationId xmlns:a16="http://schemas.microsoft.com/office/drawing/2014/main" id="{2D835151-85D2-244D-EF8B-F163BB123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C92102A9-5A66-09B5-2F5C-BAB0A85FBB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uk-UA" altLang="ru-UA" sz="2800" i="1">
                <a:solidFill>
                  <a:srgbClr val="1F1A17"/>
                </a:solidFill>
              </a:rPr>
              <a:t>О</a:t>
            </a:r>
            <a:r>
              <a:rPr lang="uk-UA" altLang="ru-UA" sz="2800" i="1">
                <a:solidFill>
                  <a:srgbClr val="1F1A17"/>
                </a:solidFill>
                <a:cs typeface="Times New Roman" panose="02020603050405020304" pitchFamily="18" charset="0"/>
              </a:rPr>
              <a:t>бставинами, що підлягають з’ясуванню </a:t>
            </a:r>
            <a:r>
              <a:rPr lang="uk-UA" altLang="ru-UA" sz="2800" i="1">
                <a:solidFill>
                  <a:srgbClr val="1F1A17"/>
                </a:solidFill>
              </a:rPr>
              <a:t>у</a:t>
            </a:r>
            <a:r>
              <a:rPr lang="uk-UA" altLang="ru-UA" sz="2800" i="1">
                <a:solidFill>
                  <a:srgbClr val="1F1A17"/>
                </a:solidFill>
                <a:cs typeface="Times New Roman" panose="02020603050405020304" pitchFamily="18" charset="0"/>
              </a:rPr>
              <a:t> справах про порушення встановлених законодавством вимог пожежної безпеки</a:t>
            </a:r>
            <a:r>
              <a:rPr lang="uk-UA" altLang="ru-UA" sz="2800" i="1">
                <a:solidFill>
                  <a:srgbClr val="1F1A17"/>
                </a:solidFill>
              </a:rPr>
              <a:t> є :</a:t>
            </a:r>
            <a:endParaRPr lang="ru-RU" altLang="ru-UA" sz="2800" i="1">
              <a:solidFill>
                <a:srgbClr val="1F1A17"/>
              </a:solidFill>
            </a:endParaRP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D016B287-9195-A0E4-B4A9-9767806E3E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1) які вимоги пожежної безпеки порушені (не дотримані), в яких діях це виявилось;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2) причини порушення;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3) причинний зв’язок між діями і виникненням пожежі;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4) винна особа;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5) наслідки (заподіяння значних матеріальних збитків, шкоди здоров’ю людей тощо);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6) причини та умови, що сприяли виникненню пожежі.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eaLnBrk="1" hangingPunct="1"/>
            <a:endParaRPr lang="ru-RU" altLang="ru-UA" sz="2400"/>
          </a:p>
        </p:txBody>
      </p:sp>
      <p:pic>
        <p:nvPicPr>
          <p:cNvPr id="2" name="Audio Recording 23 апр. 2022 г., 16:34:15" descr="Audio Recording 23 апр. 2022 г., 16:34:15">
            <a:hlinkClick r:id="" action="ppaction://media"/>
            <a:extLst>
              <a:ext uri="{FF2B5EF4-FFF2-40B4-BE49-F238E27FC236}">
                <a16:creationId xmlns:a16="http://schemas.microsoft.com/office/drawing/2014/main" id="{A1AAD222-4F86-C9E3-29B8-475DC4A586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6B9C5-E130-B7D5-1237-B94FBF4B1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052736"/>
            <a:ext cx="7378700" cy="699864"/>
          </a:xfrm>
        </p:spPr>
        <p:txBody>
          <a:bodyPr>
            <a:normAutofit fontScale="90000"/>
          </a:bodyPr>
          <a:lstStyle/>
          <a:p>
            <a:r>
              <a:rPr lang="uk-UA" sz="2400" i="1" dirty="0"/>
              <a:t>Типові слідчі ситуації</a:t>
            </a:r>
            <a:r>
              <a:rPr lang="uk-UA" sz="2400" dirty="0"/>
              <a:t> на початковому етапі розслідування підпалів і порушень встановлених законодавством вимог пожежної безпеки: </a:t>
            </a:r>
            <a:br>
              <a:rPr lang="ru-UA" sz="24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A9257D-FDA6-D00E-220C-B70642C39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а) є дані про подію злочину та спосіб його вчинення, особа злочинця невідома; </a:t>
            </a:r>
            <a:endParaRPr lang="ru-UA" dirty="0"/>
          </a:p>
          <a:p>
            <a:r>
              <a:rPr lang="uk-UA" dirty="0"/>
              <a:t>б) є дані про подію злочину, проте спосіб його вчинення і особа злочинця невідомі. 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23 апр. 2022 г., 16:39:46" descr="Audio Recording 23 апр. 2022 г., 16:39:46">
            <a:hlinkClick r:id="" action="ppaction://media"/>
            <a:extLst>
              <a:ext uri="{FF2B5EF4-FFF2-40B4-BE49-F238E27FC236}">
                <a16:creationId xmlns:a16="http://schemas.microsoft.com/office/drawing/2014/main" id="{CED25B75-A6AB-1E95-A055-0F607201CD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7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38953D5B-B3FF-1ED9-6ADB-EA6A23AAE7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uk-UA" altLang="ru-UA" sz="4000">
                <a:solidFill>
                  <a:srgbClr val="1F1A17"/>
                </a:solidFill>
                <a:cs typeface="Times New Roman" panose="02020603050405020304" pitchFamily="18" charset="0"/>
              </a:rPr>
              <a:t>Першочергові слідчі дії при розслідуванні пожеж:</a:t>
            </a: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 </a:t>
            </a:r>
            <a:endParaRPr lang="ru-RU" altLang="ru-UA">
              <a:cs typeface="Times New Roman" panose="02020603050405020304" pitchFamily="18" charset="0"/>
            </a:endParaRP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04311D7D-219C-F43B-7F79-E3CD3F2249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а) огляд місця події; </a:t>
            </a:r>
            <a:endParaRPr lang="ru-RU" altLang="ru-UA">
              <a:cs typeface="Times New Roman" panose="02020603050405020304" pitchFamily="18" charset="0"/>
            </a:endParaRPr>
          </a:p>
          <a:p>
            <a:pPr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б) призначення пожежно-технічної, судово-медичної, криміналістичної експертиз; 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в) обшуки у підозрюваних осіб; 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г) освідування; </a:t>
            </a:r>
            <a:endParaRPr lang="ru-RU" altLang="ru-UA">
              <a:solidFill>
                <a:srgbClr val="1F1A17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Audio Recording 23 апр. 2022 г., 16:42:15" descr="Audio Recording 23 апр. 2022 г., 16:42:15">
            <a:hlinkClick r:id="" action="ppaction://media"/>
            <a:extLst>
              <a:ext uri="{FF2B5EF4-FFF2-40B4-BE49-F238E27FC236}">
                <a16:creationId xmlns:a16="http://schemas.microsoft.com/office/drawing/2014/main" id="{134FE266-2CD5-FA42-FB1D-2E06618DA2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CC305508-A336-E915-6297-11431651C4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uk-UA" altLang="ru-UA" sz="2400" dirty="0">
                <a:cs typeface="Times New Roman" panose="02020603050405020304" pitchFamily="18" charset="0"/>
              </a:rPr>
              <a:t>1.     </a:t>
            </a:r>
            <a:r>
              <a:rPr lang="uk-UA" altLang="ru-UA" sz="2400" dirty="0">
                <a:solidFill>
                  <a:srgbClr val="010000"/>
                </a:solidFill>
                <a:cs typeface="Times New Roman" panose="02020603050405020304" pitchFamily="18" charset="0"/>
              </a:rPr>
              <a:t>Криміналістична характеристика підпалів та інших злочинів, пов’язаних із виникненням пожеж </a:t>
            </a:r>
            <a:endParaRPr lang="ru-RU" altLang="ru-UA" sz="2400" dirty="0">
              <a:solidFill>
                <a:srgbClr val="010000"/>
              </a:solidFill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 dirty="0">
                <a:solidFill>
                  <a:srgbClr val="010000"/>
                </a:solidFill>
                <a:cs typeface="Times New Roman" panose="02020603050405020304" pitchFamily="18" charset="0"/>
              </a:rPr>
              <a:t>2.     Початковий етап розслідування підпалів та інших злочинів, пов’язаних із виникненням пожеж.</a:t>
            </a:r>
            <a:endParaRPr lang="ru-RU" altLang="ru-UA" sz="2400" dirty="0">
              <a:solidFill>
                <a:srgbClr val="010000"/>
              </a:solidFill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400" dirty="0">
                <a:solidFill>
                  <a:srgbClr val="010000"/>
                </a:solidFill>
                <a:cs typeface="Times New Roman" panose="02020603050405020304" pitchFamily="18" charset="0"/>
              </a:rPr>
              <a:t>3.     Наступний етап розслідування.</a:t>
            </a:r>
            <a:endParaRPr lang="ru-RU" altLang="ru-UA" sz="2400" dirty="0">
              <a:solidFill>
                <a:srgbClr val="010000"/>
              </a:solidFill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altLang="ru-UA" sz="2400" dirty="0">
                <a:solidFill>
                  <a:srgbClr val="010000"/>
                </a:solidFill>
              </a:rPr>
              <a:t>     4. </a:t>
            </a:r>
            <a:r>
              <a:rPr lang="uk-UA" altLang="ru-UA" sz="2400" dirty="0">
                <a:solidFill>
                  <a:srgbClr val="010000"/>
                </a:solidFill>
                <a:cs typeface="Times New Roman" panose="02020603050405020304" pitchFamily="18" charset="0"/>
              </a:rPr>
              <a:t>Профілактичні дії слідчого при розслідуванні пожеж</a:t>
            </a:r>
            <a:endParaRPr lang="ru-RU" altLang="ru-UA" sz="2400" dirty="0">
              <a:solidFill>
                <a:srgbClr val="010000"/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16875F5-DBB2-00C8-4AE0-0D1E303CE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altLang="ru-UA" b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План </a:t>
            </a:r>
            <a:br>
              <a:rPr lang="uk-UA" altLang="ru-UA" b="1" u="sng" dirty="0">
                <a:solidFill>
                  <a:srgbClr val="000000"/>
                </a:solidFill>
              </a:rPr>
            </a:br>
            <a:endParaRPr lang="ru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41692-8502-1924-BB22-897E50343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124744"/>
            <a:ext cx="7378700" cy="627856"/>
          </a:xfrm>
        </p:spPr>
        <p:txBody>
          <a:bodyPr>
            <a:normAutofit fontScale="90000"/>
          </a:bodyPr>
          <a:lstStyle/>
          <a:p>
            <a:r>
              <a:rPr lang="uk-UA" dirty="0"/>
              <a:t>Під час огляду місця події з’ясовується: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CB2FB1-747D-5A88-5D01-7B5689E46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UA" dirty="0"/>
          </a:p>
          <a:p>
            <a:r>
              <a:rPr lang="uk-UA" sz="2000" dirty="0"/>
              <a:t>1) вогнище пожежі; </a:t>
            </a:r>
            <a:endParaRPr lang="ru-UA" sz="2000" dirty="0"/>
          </a:p>
          <a:p>
            <a:r>
              <a:rPr lang="uk-UA" sz="2000" dirty="0"/>
              <a:t>2) обставини, що сприяли поширенню вогню; </a:t>
            </a:r>
            <a:endParaRPr lang="ru-UA" sz="2000" dirty="0"/>
          </a:p>
          <a:p>
            <a:r>
              <a:rPr lang="uk-UA" sz="2000" dirty="0"/>
              <a:t>3) час виникнення пожежі; </a:t>
            </a:r>
            <a:endParaRPr lang="ru-UA" sz="2000" dirty="0"/>
          </a:p>
          <a:p>
            <a:r>
              <a:rPr lang="uk-UA" sz="2000" dirty="0"/>
              <a:t>4) її причини; </a:t>
            </a:r>
            <a:endParaRPr lang="ru-UA" sz="2000" dirty="0"/>
          </a:p>
          <a:p>
            <a:r>
              <a:rPr lang="uk-UA" sz="2000" dirty="0"/>
              <a:t>5) засоби підпалу; </a:t>
            </a:r>
            <a:endParaRPr lang="ru-UA" sz="2000" dirty="0"/>
          </a:p>
          <a:p>
            <a:r>
              <a:rPr lang="uk-UA" sz="2000" dirty="0"/>
              <a:t>6) винних; </a:t>
            </a:r>
            <a:endParaRPr lang="ru-UA" sz="2000" dirty="0"/>
          </a:p>
          <a:p>
            <a:r>
              <a:rPr lang="uk-UA" sz="2000" dirty="0"/>
              <a:t>7) стан протипожежних засобів та заходів; </a:t>
            </a:r>
            <a:endParaRPr lang="ru-UA" sz="2000" dirty="0"/>
          </a:p>
          <a:p>
            <a:r>
              <a:rPr lang="uk-UA" sz="2000" dirty="0"/>
              <a:t>8) характер і розміри заподіяних збитків. </a:t>
            </a:r>
            <a:endParaRPr lang="ru-UA" sz="2000" dirty="0"/>
          </a:p>
          <a:p>
            <a:endParaRPr lang="ru-UA" dirty="0"/>
          </a:p>
        </p:txBody>
      </p:sp>
      <p:pic>
        <p:nvPicPr>
          <p:cNvPr id="4" name="Audio Recording 23 апр. 2022 г., 16:45:20" descr="Audio Recording 23 апр. 2022 г., 16:45:20">
            <a:hlinkClick r:id="" action="ppaction://media"/>
            <a:extLst>
              <a:ext uri="{FF2B5EF4-FFF2-40B4-BE49-F238E27FC236}">
                <a16:creationId xmlns:a16="http://schemas.microsoft.com/office/drawing/2014/main" id="{D6533393-A4D0-8E33-2323-AC191C6CAC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2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0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99BE4-134C-AFD7-9F6A-B54F5AF69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762000"/>
            <a:ext cx="7378700" cy="1143000"/>
          </a:xfrm>
        </p:spPr>
        <p:txBody>
          <a:bodyPr>
            <a:normAutofit fontScale="90000"/>
          </a:bodyPr>
          <a:lstStyle/>
          <a:p>
            <a:r>
              <a:rPr lang="ru-UA" dirty="0"/>
              <a:t>При допиті</a:t>
            </a:r>
            <a:br>
              <a:rPr lang="ru-UA" dirty="0"/>
            </a:br>
            <a:r>
              <a:rPr lang="uk-UA" dirty="0"/>
              <a:t>потерпілих доцільно з’ясувати : 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9080D5-6459-8F50-DB3B-493FC910D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а) </a:t>
            </a:r>
            <a:r>
              <a:rPr lang="uk-UA" i="1" dirty="0"/>
              <a:t>що відносяться до моменту виникнення пожежі та передували їй;</a:t>
            </a:r>
          </a:p>
          <a:p>
            <a:r>
              <a:rPr lang="uk-UA" dirty="0"/>
              <a:t>б) </a:t>
            </a:r>
            <a:r>
              <a:rPr lang="uk-UA" i="1" dirty="0"/>
              <a:t>що є підставою для встановлення причини пожежі;</a:t>
            </a:r>
          </a:p>
          <a:p>
            <a:r>
              <a:rPr lang="uk-UA" dirty="0"/>
              <a:t>в) </a:t>
            </a:r>
            <a:r>
              <a:rPr lang="uk-UA" i="1" dirty="0"/>
              <a:t>що вказує на особу, винну в підпалі або порушенні протипожежних правил</a:t>
            </a:r>
            <a:r>
              <a:rPr lang="uk-UA" dirty="0">
                <a:effectLst/>
              </a:rPr>
              <a:t>.</a:t>
            </a:r>
            <a:r>
              <a:rPr lang="uk-UA" dirty="0"/>
              <a:t> </a:t>
            </a:r>
            <a:endParaRPr lang="ru-UA" dirty="0"/>
          </a:p>
        </p:txBody>
      </p:sp>
      <p:pic>
        <p:nvPicPr>
          <p:cNvPr id="4" name="Audio Recording 23 апр. 2022 г., 16:49:49" descr="Audio Recording 23 апр. 2022 г., 16:49:49">
            <a:hlinkClick r:id="" action="ppaction://media"/>
            <a:extLst>
              <a:ext uri="{FF2B5EF4-FFF2-40B4-BE49-F238E27FC236}">
                <a16:creationId xmlns:a16="http://schemas.microsoft.com/office/drawing/2014/main" id="{79689737-59B0-6407-0A01-01301B92E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2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B005F-EC9A-1C6C-4933-750171DF4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 допомогою </a:t>
            </a:r>
            <a:r>
              <a:rPr lang="uk-UA" dirty="0" err="1"/>
              <a:t>пожежо</a:t>
            </a:r>
            <a:r>
              <a:rPr lang="uk-UA" dirty="0"/>
              <a:t>-технічної експертизи з’ясовуються: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CD1344-DA03-949A-9A11-DDC25765E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sz="1600" dirty="0"/>
              <a:t>1) джерело виникнення вогню і шляхи його поширення; </a:t>
            </a:r>
            <a:endParaRPr lang="ru-UA" sz="1600" dirty="0"/>
          </a:p>
          <a:p>
            <a:r>
              <a:rPr lang="uk-UA" sz="1600" dirty="0"/>
              <a:t>2) технічні причини пожежі; </a:t>
            </a:r>
            <a:endParaRPr lang="ru-UA" sz="1600" dirty="0"/>
          </a:p>
          <a:p>
            <a:r>
              <a:rPr lang="uk-UA" sz="1600" dirty="0"/>
              <a:t>3) несправність протипожежної техніки і причини її виникнення; </a:t>
            </a:r>
            <a:endParaRPr lang="ru-UA" sz="1600" dirty="0"/>
          </a:p>
          <a:p>
            <a:r>
              <a:rPr lang="uk-UA" sz="1600" dirty="0"/>
              <a:t>4) чи можливе загоряння певної речовини з тих чи інших причин (від іскри, недопалка); </a:t>
            </a:r>
            <a:endParaRPr lang="ru-UA" sz="1600" dirty="0"/>
          </a:p>
          <a:p>
            <a:r>
              <a:rPr lang="uk-UA" sz="1600" dirty="0"/>
              <a:t>5) чи можливе самозаймання певної речовини залежно від конкретних умов; </a:t>
            </a:r>
            <a:endParaRPr lang="ru-UA" sz="1600" dirty="0"/>
          </a:p>
          <a:p>
            <a:r>
              <a:rPr lang="uk-UA" sz="1600" dirty="0"/>
              <a:t>6) чи не було короткого замикання; </a:t>
            </a:r>
            <a:endParaRPr lang="ru-UA" sz="1600" dirty="0"/>
          </a:p>
          <a:p>
            <a:r>
              <a:rPr lang="uk-UA" sz="1600" dirty="0"/>
              <a:t>7) чи правильно змонтовані та експлуатувались опалювальні та освітлювальні прилади; </a:t>
            </a:r>
            <a:endParaRPr lang="ru-UA" sz="1600" dirty="0"/>
          </a:p>
          <a:p>
            <a:r>
              <a:rPr lang="uk-UA" sz="1600" dirty="0"/>
              <a:t>8) чи можливе спалахування певного матеріалу від вказаного джерела з відомої відстані; </a:t>
            </a:r>
            <a:endParaRPr lang="ru-UA" sz="1600" dirty="0"/>
          </a:p>
          <a:p>
            <a:r>
              <a:rPr lang="uk-UA" sz="1600" dirty="0"/>
              <a:t>9) які пожежонебезпечні властивості має та чи інша речовина; </a:t>
            </a:r>
            <a:endParaRPr lang="ru-UA" sz="1600" dirty="0"/>
          </a:p>
          <a:p>
            <a:r>
              <a:rPr lang="uk-UA" sz="1600" dirty="0"/>
              <a:t>10) чи всі заходи пожежної безпеки були дотримані при виконанні певних робіт; </a:t>
            </a:r>
            <a:endParaRPr lang="ru-UA" sz="1600" dirty="0"/>
          </a:p>
          <a:p>
            <a:r>
              <a:rPr lang="uk-UA" sz="1600" dirty="0"/>
              <a:t>11) причини, що сприяли виникненню і поширенню пожежі, та заходи щодо їх запобігання. </a:t>
            </a:r>
            <a:endParaRPr lang="ru-UA" sz="1600" dirty="0"/>
          </a:p>
        </p:txBody>
      </p:sp>
      <p:pic>
        <p:nvPicPr>
          <p:cNvPr id="4" name="Audio Recording 23 апр. 2022 г., 16:51:54" descr="Audio Recording 23 апр. 2022 г., 16:51:54">
            <a:hlinkClick r:id="" action="ppaction://media"/>
            <a:extLst>
              <a:ext uri="{FF2B5EF4-FFF2-40B4-BE49-F238E27FC236}">
                <a16:creationId xmlns:a16="http://schemas.microsoft.com/office/drawing/2014/main" id="{C8167D8A-42A9-41CF-B51E-1F12F90A05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72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E81DD-4E40-1006-9A4C-3C106C8E7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200" i="1" dirty="0"/>
              <a:t>Питання, що ставляться на вирішення судово-хімічної експертизи </a:t>
            </a:r>
            <a:r>
              <a:rPr lang="uk-UA" sz="3200" dirty="0"/>
              <a:t>: </a:t>
            </a:r>
            <a:br>
              <a:rPr lang="ru-UA" sz="3200" dirty="0"/>
            </a:br>
            <a:endParaRPr lang="ru-UA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5D3BA7-E3FC-8044-3366-193FD899A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sz="2000" dirty="0"/>
              <a:t>1) чи не містять попіл, зола та обвуглені залишки домішок пального; </a:t>
            </a:r>
            <a:endParaRPr lang="ru-UA" sz="2000" dirty="0"/>
          </a:p>
          <a:p>
            <a:r>
              <a:rPr lang="uk-UA" sz="2000" dirty="0"/>
              <a:t>2) чи немає на предметах, вилучених з місця пожежі, слідів пальних речовин; </a:t>
            </a:r>
            <a:endParaRPr lang="ru-UA" sz="2000" dirty="0"/>
          </a:p>
          <a:p>
            <a:r>
              <a:rPr lang="uk-UA" sz="2000" dirty="0"/>
              <a:t>3) що є речовиною спаленого предмета за даними дослідження золи чи обвуглених залишків; </a:t>
            </a:r>
            <a:endParaRPr lang="ru-UA" sz="2000" dirty="0"/>
          </a:p>
          <a:p>
            <a:r>
              <a:rPr lang="uk-UA" sz="2000" dirty="0"/>
              <a:t>4) що є вмістом вогнища пожежі; </a:t>
            </a:r>
            <a:endParaRPr lang="ru-UA" sz="2000" dirty="0"/>
          </a:p>
          <a:p>
            <a:r>
              <a:rPr lang="uk-UA" sz="2000" dirty="0"/>
              <a:t>5) чи могло виникнути самозаймання речовини, що знаходилася на місці пожежі, та при яких умовах; </a:t>
            </a:r>
            <a:endParaRPr lang="ru-UA" sz="2000" dirty="0"/>
          </a:p>
          <a:p>
            <a:r>
              <a:rPr lang="uk-UA" sz="2000" dirty="0"/>
              <a:t>6) чи схожа речовина, виявлена на місці пожежі (пальні матеріали), на речовину, вилучену під час обшуку в підозрюваного. </a:t>
            </a:r>
            <a:endParaRPr lang="ru-UA" sz="2000" dirty="0"/>
          </a:p>
          <a:p>
            <a:endParaRPr lang="ru-UA" dirty="0"/>
          </a:p>
        </p:txBody>
      </p:sp>
      <p:pic>
        <p:nvPicPr>
          <p:cNvPr id="4" name="Audio Recording 23 апр. 2022 г., 16:57:05" descr="Audio Recording 23 апр. 2022 г., 16:57:05">
            <a:hlinkClick r:id="" action="ppaction://media"/>
            <a:extLst>
              <a:ext uri="{FF2B5EF4-FFF2-40B4-BE49-F238E27FC236}">
                <a16:creationId xmlns:a16="http://schemas.microsoft.com/office/drawing/2014/main" id="{B05CD426-188F-92AC-79FE-0A9473D984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8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29DC3E-066A-0BB5-B1E2-55D552E1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/>
              <a:t>Типові слідчі ситуації </a:t>
            </a:r>
            <a:r>
              <a:rPr lang="uk-UA" dirty="0"/>
              <a:t>на наступному етапі розслідування: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A04A6B-5945-3C5A-44C6-8292FFFBD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uk-UA" sz="2800" dirty="0"/>
              <a:t>Пожежа виникла внаслідок підпалу чи порушення встановлених законодавством вимог пожежної безпеки певною особою. 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uk-UA" sz="2800" dirty="0"/>
              <a:t>З’ясовані обстановка і механізм розвитку пожежі після її виявлення, викликані нею шкідливі наслідки, але не встановлені обставини виникнення пожежі, її вогнище, безпосередня причина, а також причетні до неї особи. </a:t>
            </a:r>
            <a:endParaRPr lang="ru-UA" sz="2800" dirty="0"/>
          </a:p>
          <a:p>
            <a:pPr marL="514350" indent="-514350">
              <a:buAutoNum type="arabicPeriod"/>
            </a:pPr>
            <a:endParaRPr lang="ru-UA" sz="3600" dirty="0"/>
          </a:p>
          <a:p>
            <a:endParaRPr lang="ru-UA" dirty="0"/>
          </a:p>
        </p:txBody>
      </p:sp>
      <p:pic>
        <p:nvPicPr>
          <p:cNvPr id="4" name="Audio Recording 23 апр. 2022 г., 17:08:15" descr="Audio Recording 23 апр. 2022 г., 17:08:15">
            <a:hlinkClick r:id="" action="ppaction://media"/>
            <a:extLst>
              <a:ext uri="{FF2B5EF4-FFF2-40B4-BE49-F238E27FC236}">
                <a16:creationId xmlns:a16="http://schemas.microsoft.com/office/drawing/2014/main" id="{F823AF05-2965-2E36-D875-C287CD3D3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2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59EA6-2D32-35BD-AEC3-8BF0D2B56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Типові версії про причини пожеж: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873C3F-1C08-3E61-6ADB-CFE3AD59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1) недотримання вимог пожежної безпеки; </a:t>
            </a:r>
            <a:endParaRPr lang="ru-UA" dirty="0"/>
          </a:p>
          <a:p>
            <a:r>
              <a:rPr lang="uk-UA" dirty="0"/>
              <a:t>2) підпал (мотиви його можуть бути конкретизовані — через помсту, з метою приховання іншого злочину тощо); </a:t>
            </a:r>
            <a:endParaRPr lang="ru-UA" dirty="0"/>
          </a:p>
          <a:p>
            <a:r>
              <a:rPr lang="uk-UA" dirty="0"/>
              <a:t>3) самозаймання речовин чи матеріалів внаслідок неправильного їх зберігання; </a:t>
            </a:r>
            <a:endParaRPr lang="ru-UA" dirty="0"/>
          </a:p>
          <a:p>
            <a:r>
              <a:rPr lang="uk-UA" dirty="0"/>
              <a:t>4) стихійні явища (удар блискавки та ін.). 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23 апр. 2022 г., 17:11:31" descr="Audio Recording 23 апр. 2022 г., 17:11:31">
            <a:hlinkClick r:id="" action="ppaction://media"/>
            <a:extLst>
              <a:ext uri="{FF2B5EF4-FFF2-40B4-BE49-F238E27FC236}">
                <a16:creationId xmlns:a16="http://schemas.microsoft.com/office/drawing/2014/main" id="{73738C08-286F-BA44-00D2-6604F45F5D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2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25798-7C68-07DB-7AE3-13C0725E2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Причинами, що сприяють виникненню пожеж</a:t>
            </a:r>
            <a:r>
              <a:rPr lang="ru-UA" dirty="0">
                <a:effectLst/>
              </a:rPr>
              <a:t> 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D866EC-0939-13F8-5907-4A1AD207C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800" dirty="0"/>
              <a:t>недотримання адміністрацією вказівок державного пожежного нагляду,</a:t>
            </a:r>
          </a:p>
          <a:p>
            <a:r>
              <a:rPr lang="uk-UA" sz="2800" dirty="0" err="1"/>
              <a:t>неусунення</a:t>
            </a:r>
            <a:r>
              <a:rPr lang="uk-UA" sz="2800" dirty="0"/>
              <a:t> виявлених внаслідок перевірки недоліків і </a:t>
            </a:r>
            <a:r>
              <a:rPr lang="uk-UA" sz="2800" dirty="0" err="1"/>
              <a:t>несправностей</a:t>
            </a:r>
            <a:r>
              <a:rPr lang="uk-UA" sz="2800" dirty="0"/>
              <a:t>,</a:t>
            </a:r>
          </a:p>
          <a:p>
            <a:r>
              <a:rPr lang="uk-UA" sz="2800" dirty="0"/>
              <a:t>необережне поводження з вогнем,</a:t>
            </a:r>
          </a:p>
          <a:p>
            <a:r>
              <a:rPr lang="uk-UA" sz="2800" dirty="0"/>
              <a:t>порушення правил зберігання паливно-мастильних матеріалів, легкозаймистих та вибухонебезпечних речовин.</a:t>
            </a:r>
            <a:r>
              <a:rPr lang="ru-UA" sz="2800" dirty="0"/>
              <a:t> </a:t>
            </a:r>
          </a:p>
        </p:txBody>
      </p:sp>
      <p:pic>
        <p:nvPicPr>
          <p:cNvPr id="5" name="Audio Recording 23 апр. 2022 г., 17:13:41" descr="Audio Recording 23 апр. 2022 г., 17:13:41">
            <a:hlinkClick r:id="" action="ppaction://media"/>
            <a:extLst>
              <a:ext uri="{FF2B5EF4-FFF2-40B4-BE49-F238E27FC236}">
                <a16:creationId xmlns:a16="http://schemas.microsoft.com/office/drawing/2014/main" id="{095F1948-5AB3-FC83-715A-DE5390DFC1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9894" y="333845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7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>
            <a:extLst>
              <a:ext uri="{FF2B5EF4-FFF2-40B4-BE49-F238E27FC236}">
                <a16:creationId xmlns:a16="http://schemas.microsoft.com/office/drawing/2014/main" id="{C2F19ADF-874C-A691-F2F4-D10338F334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UA" altLang="ru-UA"/>
              <a:t>Література</a:t>
            </a:r>
          </a:p>
        </p:txBody>
      </p:sp>
      <p:sp>
        <p:nvSpPr>
          <p:cNvPr id="32770" name="Объект 2">
            <a:extLst>
              <a:ext uri="{FF2B5EF4-FFF2-40B4-BE49-F238E27FC236}">
                <a16:creationId xmlns:a16="http://schemas.microsoft.com/office/drawing/2014/main" id="{065E6DD5-0D73-761B-48BF-4511B94EC3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AutoNum type="arabicPeriod"/>
            </a:pPr>
            <a:r>
              <a:rPr lang="ru-RU" altLang="ru-UA">
                <a:cs typeface="Times New Roman" panose="02020603050405020304" pitchFamily="18" charset="0"/>
              </a:rPr>
              <a:t>Криміналістика: Підручник / Кол. авт.: В. Ю. Шепітько, В. О. Коно- К 82 валова, В. А. Журавель та ін. / За ред. проф. В. Ю. Шепітька. 4-е вид., </a:t>
            </a:r>
            <a:br>
              <a:rPr lang="ru-UA" altLang="ru-UA">
                <a:cs typeface="Times New Roman" panose="02020603050405020304" pitchFamily="18" charset="0"/>
              </a:rPr>
            </a:br>
            <a:r>
              <a:rPr lang="ru-RU" altLang="ru-UA">
                <a:cs typeface="Times New Roman" panose="02020603050405020304" pitchFamily="18" charset="0"/>
              </a:rPr>
              <a:t>перероб. і доп. Х.: Право, 2008. 464 с. </a:t>
            </a:r>
            <a:endParaRPr lang="ru-UA" altLang="ru-UA"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AutoNum type="arabicPeriod"/>
            </a:pPr>
            <a:r>
              <a:rPr lang="ru-RU" altLang="ru-UA">
                <a:cs typeface="Times New Roman" panose="02020603050405020304" pitchFamily="18" charset="0"/>
              </a:rPr>
              <a:t>Керівництво з розслідування злочинів: наук.-практ. посібник / [В.Ю. Шепітько, В.О. Коновалова, В.А. Журавель та ін.]; за ред. В.Ю. Шепітька. </a:t>
            </a:r>
            <a:r>
              <a:rPr lang="ru-UA" altLang="ru-UA">
                <a:cs typeface="Times New Roman" panose="02020603050405020304" pitchFamily="18" charset="0"/>
              </a:rPr>
              <a:t>X.: </a:t>
            </a:r>
            <a:r>
              <a:rPr lang="ru-RU" altLang="ru-UA">
                <a:cs typeface="Times New Roman" panose="02020603050405020304" pitchFamily="18" charset="0"/>
              </a:rPr>
              <a:t>Одіссей, 2009. 960 с.</a:t>
            </a:r>
          </a:p>
          <a:p>
            <a:pPr>
              <a:buFont typeface="Wingdings" pitchFamily="2" charset="2"/>
              <a:buAutoNum type="arabicPeriod"/>
            </a:pPr>
            <a:r>
              <a:rPr lang="ru-RU" altLang="ru-UA">
                <a:cs typeface="Times New Roman" panose="02020603050405020304" pitchFamily="18" charset="0"/>
              </a:rPr>
              <a:t>Колесніков В.В. Розслідування злочинів, пов'язаних з пожежами. Автореф. дис. на здобуття наук. ступ. к.ю.н.за спец.12.00.09. Х., 2004. 20 с.</a:t>
            </a:r>
          </a:p>
          <a:p>
            <a:pPr>
              <a:buFont typeface="Wingdings" pitchFamily="2" charset="2"/>
              <a:buAutoNum type="arabicPeriod"/>
            </a:pPr>
            <a:r>
              <a:rPr lang="ru-RU" altLang="ru-UA">
                <a:cs typeface="Times New Roman" panose="02020603050405020304" pitchFamily="18" charset="0"/>
              </a:rPr>
              <a:t> </a:t>
            </a:r>
            <a:r>
              <a:rPr lang="ru-RU" altLang="ru-UA"/>
              <a:t>Кіцелюк В.М. Розслідування порушень встановлених законодавством вимог пожежної безпеки : монографія. Надвірна : Надвірнянська друкарня, 2018. 296 с. </a:t>
            </a:r>
          </a:p>
          <a:p>
            <a:pPr>
              <a:buFont typeface="Wingdings" pitchFamily="2" charset="2"/>
              <a:buAutoNum type="arabicPeriod"/>
            </a:pPr>
            <a:endParaRPr lang="ru-RU" altLang="ru-UA"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AutoNum type="arabicPeriod"/>
            </a:pPr>
            <a:endParaRPr lang="ru-RU" altLang="ru-UA">
              <a:cs typeface="Times New Roman" panose="02020603050405020304" pitchFamily="18" charset="0"/>
            </a:endParaRPr>
          </a:p>
          <a:p>
            <a:endParaRPr lang="ru-UA" altLang="ru-U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AC30656D-4ED7-830C-35BC-40C7C5C9A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Кримінальні пожежі можна поділити на 3 групи:</a:t>
            </a:r>
            <a:endParaRPr lang="ru-RU" altLang="ru-UA">
              <a:cs typeface="Times New Roman" panose="02020603050405020304" pitchFamily="18" charset="0"/>
            </a:endParaRP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CA734FAC-8810-25B6-BE3D-B28E378E6D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1)     пожежі, що виникають в результаті підпалу;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cs typeface="Times New Roman" panose="02020603050405020304" pitchFamily="18" charset="0"/>
              </a:rPr>
              <a:t>2)     </a:t>
            </a: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пожежі, що виникають в результаті вчинення вибуху</a:t>
            </a:r>
            <a:r>
              <a:rPr lang="uk-UA" altLang="ru-UA">
                <a:solidFill>
                  <a:srgbClr val="1F1A17"/>
                </a:solidFill>
              </a:rPr>
              <a:t>;</a:t>
            </a:r>
            <a:endParaRPr lang="ru-RU" altLang="ru-UA"/>
          </a:p>
          <a:p>
            <a:pPr algn="just" eaLnBrk="1" hangingPunct="1"/>
            <a:r>
              <a:rPr lang="uk-UA" altLang="ru-UA">
                <a:cs typeface="Times New Roman" panose="02020603050405020304" pitchFamily="18" charset="0"/>
              </a:rPr>
              <a:t>3)</a:t>
            </a:r>
            <a:r>
              <a:rPr lang="uk-UA" altLang="ru-UA"/>
              <a:t> </a:t>
            </a: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пожежі, що стали наслідком злочинних порушень правил пожежної безпеки.</a:t>
            </a:r>
            <a:endParaRPr lang="ru-RU" altLang="ru-UA">
              <a:cs typeface="Times New Roman" panose="02020603050405020304" pitchFamily="18" charset="0"/>
            </a:endParaRPr>
          </a:p>
          <a:p>
            <a:pPr eaLnBrk="1" hangingPunct="1"/>
            <a:endParaRPr lang="ru-RU" altLang="ru-UA"/>
          </a:p>
        </p:txBody>
      </p:sp>
      <p:pic>
        <p:nvPicPr>
          <p:cNvPr id="2" name="Audio Recording 23 апр. 2022 г., 15:42:17" descr="Audio Recording 23 апр. 2022 г., 15:42:17">
            <a:hlinkClick r:id="" action="ppaction://media"/>
            <a:extLst>
              <a:ext uri="{FF2B5EF4-FFF2-40B4-BE49-F238E27FC236}">
                <a16:creationId xmlns:a16="http://schemas.microsoft.com/office/drawing/2014/main" id="{06A04F87-7133-0403-527B-73B498F38D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0AC88EBF-D640-E98E-4144-A6BFEE35C5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Елементний склад криміналістичної характеристики включає: </a:t>
            </a:r>
            <a:br>
              <a:rPr lang="ru-RU" altLang="ru-UA" sz="2800">
                <a:cs typeface="Times New Roman" panose="02020603050405020304" pitchFamily="18" charset="0"/>
              </a:rPr>
            </a:br>
            <a:endParaRPr lang="ru-RU" altLang="ru-UA" sz="2800">
              <a:cs typeface="Times New Roman" panose="02020603050405020304" pitchFamily="18" charset="0"/>
            </a:endParaRP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B2721EF6-17A3-7487-FDA0-2524C7B030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а) обстановку пожежі; 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б) спосіб злочину;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в) предмет злочинного посягання;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г) “слідову” картину;</a:t>
            </a:r>
            <a:endParaRPr lang="uk-UA" altLang="ru-UA">
              <a:solidFill>
                <a:srgbClr val="1F1A17"/>
              </a:solidFill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д) особу злочинця.</a:t>
            </a:r>
            <a:endParaRPr lang="ru-RU" altLang="ru-UA">
              <a:solidFill>
                <a:srgbClr val="1F1A17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 </a:t>
            </a:r>
            <a:endParaRPr lang="ru-RU" altLang="ru-UA">
              <a:solidFill>
                <a:srgbClr val="1F1A17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Audio Recording 23 апр. 2022 г., 15:51:02" descr="Audio Recording 23 апр. 2022 г., 15:51:02">
            <a:hlinkClick r:id="" action="ppaction://media"/>
            <a:extLst>
              <a:ext uri="{FF2B5EF4-FFF2-40B4-BE49-F238E27FC236}">
                <a16:creationId xmlns:a16="http://schemas.microsoft.com/office/drawing/2014/main" id="{F3457830-5709-273D-0F52-4B1EDD346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85ECD931-BEC9-F84D-60B3-D0486EB3C0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 sz="3200">
                <a:solidFill>
                  <a:srgbClr val="1F1A17"/>
                </a:solidFill>
                <a:cs typeface="Times New Roman" panose="02020603050405020304" pitchFamily="18" charset="0"/>
              </a:rPr>
              <a:t>За </a:t>
            </a:r>
            <a:r>
              <a:rPr lang="uk-UA" altLang="ru-UA" sz="3200" i="1">
                <a:solidFill>
                  <a:srgbClr val="1F1A17"/>
                </a:solidFill>
                <a:cs typeface="Times New Roman" panose="02020603050405020304" pitchFamily="18" charset="0"/>
              </a:rPr>
              <a:t>місцем </a:t>
            </a:r>
            <a:r>
              <a:rPr lang="uk-UA" altLang="ru-UA" sz="3200">
                <a:solidFill>
                  <a:srgbClr val="1F1A17"/>
                </a:solidFill>
                <a:cs typeface="Times New Roman" panose="02020603050405020304" pitchFamily="18" charset="0"/>
              </a:rPr>
              <a:t>виникнення і розповсюдження виділяють такі пожежі:</a:t>
            </a:r>
            <a:endParaRPr lang="ru-RU" altLang="ru-UA" sz="3200">
              <a:cs typeface="Times New Roman" panose="02020603050405020304" pitchFamily="18" charset="0"/>
            </a:endParaRP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94C99445-CAE0-A0F4-BEFF-411B504698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а) у жилих приміщеннях;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б) на виробничіх підприємствах;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в) на складах та в торговельних приміщеннях;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г) у культурно-виробничіх установах;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д) на обєктах транспорту;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е) на обєктах с/г;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ж) лісові пожежі.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eaLnBrk="1" hangingPunct="1"/>
            <a:endParaRPr lang="ru-RU" altLang="ru-UA" sz="2800"/>
          </a:p>
        </p:txBody>
      </p:sp>
      <p:pic>
        <p:nvPicPr>
          <p:cNvPr id="2" name="Audio Recording 23 апр. 2022 г., 15:53:53" descr="Audio Recording 23 апр. 2022 г., 15:53:53">
            <a:hlinkClick r:id="" action="ppaction://media"/>
            <a:extLst>
              <a:ext uri="{FF2B5EF4-FFF2-40B4-BE49-F238E27FC236}">
                <a16:creationId xmlns:a16="http://schemas.microsoft.com/office/drawing/2014/main" id="{253AA104-E1DD-D5EB-D87C-9A50888D5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B7120157-A378-F770-5CDF-BAB7883312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 i="1">
                <a:solidFill>
                  <a:srgbClr val="1F1A17"/>
                </a:solidFill>
                <a:cs typeface="Times New Roman" panose="02020603050405020304" pitchFamily="18" charset="0"/>
              </a:rPr>
              <a:t>Механізм пожежі</a:t>
            </a: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 включає в себе декілька стадій:</a:t>
            </a:r>
            <a:endParaRPr lang="ru-RU" altLang="ru-UA">
              <a:cs typeface="Times New Roman" panose="02020603050405020304" pitchFamily="18" charset="0"/>
            </a:endParaRP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6FAF9B10-71C4-EF83-FCB5-47D8C70E49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001000" cy="41148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endParaRPr lang="uk-UA" altLang="ru-UA">
              <a:solidFill>
                <a:srgbClr val="1F1A17"/>
              </a:solidFill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1.     виникнення (осередок);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2.     розповсюдження (зона пожежі);</a:t>
            </a:r>
            <a:endParaRPr lang="ru-RU" altLang="ru-UA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3.     пожарище (епіцентр).</a:t>
            </a:r>
            <a:endParaRPr lang="ru-RU" altLang="ru-UA">
              <a:solidFill>
                <a:srgbClr val="1F1A17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Audio Recording 23 апр. 2022 г., 15:56:22" descr="Audio Recording 23 апр. 2022 г., 15:56:22">
            <a:hlinkClick r:id="" action="ppaction://media"/>
            <a:extLst>
              <a:ext uri="{FF2B5EF4-FFF2-40B4-BE49-F238E27FC236}">
                <a16:creationId xmlns:a16="http://schemas.microsoft.com/office/drawing/2014/main" id="{FDCA52BC-8485-CB95-D1AF-32477A3F20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351A39AE-66EE-6E75-42E0-8C81A6FD14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 sz="3200" i="1">
                <a:solidFill>
                  <a:srgbClr val="1F1A17"/>
                </a:solidFill>
                <a:cs typeface="Times New Roman" panose="02020603050405020304" pitchFamily="18" charset="0"/>
              </a:rPr>
              <a:t>До факторів, що істотно впливають на динаміку пожежі</a:t>
            </a:r>
            <a:r>
              <a:rPr lang="uk-UA" altLang="ru-UA" sz="3200">
                <a:solidFill>
                  <a:srgbClr val="1F1A17"/>
                </a:solidFill>
                <a:cs typeface="Times New Roman" panose="02020603050405020304" pitchFamily="18" charset="0"/>
              </a:rPr>
              <a:t> можна віднести:</a:t>
            </a:r>
            <a:endParaRPr lang="ru-RU" altLang="ru-UA" sz="3200">
              <a:cs typeface="Times New Roman" panose="02020603050405020304" pitchFamily="18" charset="0"/>
            </a:endParaRP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30BC0EEE-D484-F1A6-032C-1E3630AE0D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-</a:t>
            </a:r>
            <a:r>
              <a:rPr lang="uk-UA" altLang="ru-UA" sz="2800">
                <a:solidFill>
                  <a:srgbClr val="1F1A17"/>
                </a:solidFill>
              </a:rPr>
              <a:t> </a:t>
            </a:r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недотримання протипожежних розривів, тобто певної відстані між обєктами;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-</a:t>
            </a:r>
            <a:r>
              <a:rPr lang="uk-UA" altLang="ru-UA" sz="2800">
                <a:solidFill>
                  <a:srgbClr val="1F1A17"/>
                </a:solidFill>
              </a:rPr>
              <a:t> </a:t>
            </a:r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недотримання допустимості спільного збереження речовин;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-   відсутність герметичності у конструкціях;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-</a:t>
            </a:r>
            <a:r>
              <a:rPr lang="uk-UA" altLang="ru-UA" sz="2800">
                <a:solidFill>
                  <a:srgbClr val="1F1A17"/>
                </a:solidFill>
              </a:rPr>
              <a:t> </a:t>
            </a:r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відсутність вогнезахистної обробки матеріалів.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eaLnBrk="1" hangingPunct="1"/>
            <a:endParaRPr lang="ru-RU" altLang="ru-UA" sz="2800"/>
          </a:p>
        </p:txBody>
      </p:sp>
      <p:pic>
        <p:nvPicPr>
          <p:cNvPr id="2" name="Audio Recording 23 апр. 2022 г., 15:56:50" descr="Audio Recording 23 апр. 2022 г., 15:56:50">
            <a:hlinkClick r:id="" action="ppaction://media"/>
            <a:extLst>
              <a:ext uri="{FF2B5EF4-FFF2-40B4-BE49-F238E27FC236}">
                <a16:creationId xmlns:a16="http://schemas.microsoft.com/office/drawing/2014/main" id="{4C675A7A-2C96-FF1D-E90B-5FBECDE480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D31E970D-8D6D-A022-DB1A-58822781EE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UA" i="1">
                <a:solidFill>
                  <a:srgbClr val="1F1A17"/>
                </a:solidFill>
                <a:cs typeface="Times New Roman" panose="02020603050405020304" pitchFamily="18" charset="0"/>
              </a:rPr>
              <a:t>спосіб приготування</a:t>
            </a: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 до вчинення підпалу:</a:t>
            </a:r>
            <a:endParaRPr lang="ru-RU" altLang="ru-UA">
              <a:solidFill>
                <a:srgbClr val="1F1A17"/>
              </a:solidFill>
              <a:cs typeface="Times New Roman" panose="02020603050405020304" pitchFamily="18" charset="0"/>
            </a:endParaRP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6C5431BB-3294-F945-6E87-1272AAAF1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-</a:t>
            </a:r>
            <a:r>
              <a:rPr lang="uk-UA" altLang="ru-UA" sz="2800">
                <a:solidFill>
                  <a:srgbClr val="1F1A17"/>
                </a:solidFill>
              </a:rPr>
              <a:t> </a:t>
            </a:r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пошук інформації про обєкт (предмет) підпалу;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-  його вивчення;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-  розробка злочинного задуму;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-  підготовка технічних засобів і знарядь;</a:t>
            </a:r>
            <a:endParaRPr lang="ru-RU" altLang="ru-UA" sz="28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uk-UA" altLang="ru-UA" sz="2800">
                <a:solidFill>
                  <a:srgbClr val="1F1A17"/>
                </a:solidFill>
                <a:cs typeface="Times New Roman" panose="02020603050405020304" pitchFamily="18" charset="0"/>
              </a:rPr>
              <a:t>- ознайомлення з обстановкою майбутньої пожежі і створення умов для полегшання виникнення і розвитку горіння.</a:t>
            </a:r>
            <a:endParaRPr lang="ru-RU" altLang="ru-UA" sz="2800">
              <a:solidFill>
                <a:srgbClr val="1F1A17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Audio Recording 23 апр. 2022 г., 15:58:43" descr="Audio Recording 23 апр. 2022 г., 15:58:43">
            <a:hlinkClick r:id="" action="ppaction://media"/>
            <a:extLst>
              <a:ext uri="{FF2B5EF4-FFF2-40B4-BE49-F238E27FC236}">
                <a16:creationId xmlns:a16="http://schemas.microsoft.com/office/drawing/2014/main" id="{688FAC2C-AB06-C6E3-DF6A-4615FC2A4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2</TotalTime>
  <Words>1554</Words>
  <Application>Microsoft Macintosh PowerPoint</Application>
  <PresentationFormat>Широкоэкранный</PresentationFormat>
  <Paragraphs>146</Paragraphs>
  <Slides>26</Slides>
  <Notes>1</Notes>
  <HiddenSlides>0</HiddenSlides>
  <MMClips>23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РОЗСЛІДУВАННЯ ПІДПАЛІВ ТА ІНШИХ ЗЛОЧИНІВ, ПОВ’ЯЗАНИХ ІЗ ВИНИКНЕННЯМ ПОЖЕЖ</vt:lpstr>
      <vt:lpstr>План  </vt:lpstr>
      <vt:lpstr>Література</vt:lpstr>
      <vt:lpstr>Кримінальні пожежі можна поділити на 3 групи:</vt:lpstr>
      <vt:lpstr>Елементний склад криміналістичної характеристики включає:  </vt:lpstr>
      <vt:lpstr>За місцем виникнення і розповсюдження виділяють такі пожежі:</vt:lpstr>
      <vt:lpstr>Механізм пожежі включає в себе декілька стадій:</vt:lpstr>
      <vt:lpstr>До факторів, що істотно впливають на динаміку пожежі можна віднести:</vt:lpstr>
      <vt:lpstr>спосіб приготування до вчинення підпалу:</vt:lpstr>
      <vt:lpstr>  Способи вчинення підпалів:</vt:lpstr>
      <vt:lpstr>Презентация PowerPoint</vt:lpstr>
      <vt:lpstr>Об єкт (предмет) посягання – матеріальні цінності, що дозволяють встановити характер, особливості, розмір майна, що постраждало або знищено в результаті пожежі.  </vt:lpstr>
      <vt:lpstr>Відомості про обєкт (предмет) посягання надають можливість:</vt:lpstr>
      <vt:lpstr>Найбільш типовими матеріальними слідами та речовими доказами є:</vt:lpstr>
      <vt:lpstr>Підпалювачів можна поділити на такі групи:</vt:lpstr>
      <vt:lpstr>Обставини, що підлягають з’ясуванню у справах про підпали:</vt:lpstr>
      <vt:lpstr>Обставинами, що підлягають з’ясуванню у справах про порушення встановлених законодавством вимог пожежної безпеки є :</vt:lpstr>
      <vt:lpstr>Типові слідчі ситуації на початковому етапі розслідування підпалів і порушень встановлених законодавством вимог пожежної безпеки:  </vt:lpstr>
      <vt:lpstr>Першочергові слідчі дії при розслідуванні пожеж: </vt:lpstr>
      <vt:lpstr>Під час огляду місця події з’ясовується:  </vt:lpstr>
      <vt:lpstr>При допиті потерпілих доцільно з’ясувати : </vt:lpstr>
      <vt:lpstr>За допомогою пожежо-технічної експертизи з’ясовуються:  </vt:lpstr>
      <vt:lpstr>Питання, що ставляться на вирішення судово-хімічної експертизи :  </vt:lpstr>
      <vt:lpstr>Типові слідчі ситуації на наступному етапі розслідування:  </vt:lpstr>
      <vt:lpstr>Типові версії про причини пожеж:  </vt:lpstr>
      <vt:lpstr>Причинами, що сприяють виникненню пожеж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РОЗСЛІДУВАННЯ ПІДПАЛІВ ТА ІНШИХ ЗЛОЧИНІВ, ПОВ’ЯЗАНИХ ІЗ ВИНИКНЕННЯМ ПОЖЕЖ</dc:title>
  <dc:creator>Microsoft Office User</dc:creator>
  <cp:lastModifiedBy>Microsoft Office User</cp:lastModifiedBy>
  <cp:revision>1</cp:revision>
  <dcterms:created xsi:type="dcterms:W3CDTF">2022-04-23T15:21:30Z</dcterms:created>
  <dcterms:modified xsi:type="dcterms:W3CDTF">2022-04-23T15:24:11Z</dcterms:modified>
</cp:coreProperties>
</file>