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62" r:id="rId5"/>
    <p:sldId id="259" r:id="rId6"/>
    <p:sldId id="263" r:id="rId7"/>
    <p:sldId id="264" r:id="rId8"/>
    <p:sldId id="265" r:id="rId9"/>
    <p:sldId id="266" r:id="rId10"/>
    <p:sldId id="260" r:id="rId11"/>
    <p:sldId id="267" r:id="rId12"/>
    <p:sldId id="268" r:id="rId13"/>
    <p:sldId id="261" r:id="rId14"/>
    <p:sldId id="269" r:id="rId15"/>
    <p:sldId id="270" r:id="rId16"/>
    <p:sldId id="271" r:id="rId17"/>
    <p:sldId id="272" r:id="rId18"/>
    <p:sldId id="275" r:id="rId19"/>
    <p:sldId id="273" r:id="rId20"/>
    <p:sldId id="277" r:id="rId21"/>
    <p:sldId id="274" r:id="rId22"/>
    <p:sldId id="276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53"/>
    <p:restoredTop sz="95794"/>
  </p:normalViewPr>
  <p:slideViewPr>
    <p:cSldViewPr snapToGrid="0" snapToObjects="1">
      <p:cViewPr varScale="1">
        <p:scale>
          <a:sx n="90" d="100"/>
          <a:sy n="90" d="100"/>
        </p:scale>
        <p:origin x="232" y="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4/24/22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4/24/22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4/24/22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FB4CCB-5E85-D349-C8E8-ECE1AD3A10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2" y="2297609"/>
            <a:ext cx="8915399" cy="2262781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i="1" dirty="0">
                <a:latin typeface="Times New Roman" panose="02020603050405020304" pitchFamily="18" charset="0"/>
                <a:cs typeface="APPLE CHANCERY" panose="03020702040506060504" pitchFamily="66" charset="-79"/>
              </a:rPr>
              <a:t>Розслідування злочинних порушень правил безпеки дорожнього руху</a:t>
            </a:r>
            <a:endParaRPr lang="ru-UA" b="1" i="1" dirty="0">
              <a:latin typeface="Times New Roman" panose="02020603050405020304" pitchFamily="18" charset="0"/>
              <a:cs typeface="APPLE CHANCERY" panose="03020702040506060504" pitchFamily="66" charset="-79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12002B-3AC0-9393-1032-49940E7CED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53001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2C80A7-F1B0-82C5-1862-31D971D10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Причини виникнення дорожньо-транспортних випадків : 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C760ED-BBB3-4B10-95EA-4CFA5FBB79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події, що виникли з вини людей (водіїв, пасажирів, осіб, відповідальних за технічний стан транспортних засобів і доріг, і ін.) </a:t>
            </a:r>
            <a:endParaRPr lang="ru-UA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події, які зумовлені непереборною чинністю природи (повінь, обвал, землетрус і </a:t>
            </a:r>
            <a:r>
              <a:rPr lang="uk-UA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т.п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.), а також випадковим стіканням обставин. </a:t>
            </a:r>
            <a:endParaRPr lang="ru-UA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  <p:pic>
        <p:nvPicPr>
          <p:cNvPr id="4" name="Audio Recording 24 апр. 2022 г., 11:04:30" descr="Audio Recording 24 апр. 2022 г., 11:04:30">
            <a:hlinkClick r:id="" action="ppaction://media"/>
            <a:extLst>
              <a:ext uri="{FF2B5EF4-FFF2-40B4-BE49-F238E27FC236}">
                <a16:creationId xmlns:a16="http://schemas.microsoft.com/office/drawing/2014/main" id="{BEA4FE6E-822D-C0B5-8649-762C883095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657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1437DA-DA18-D10E-13EB-615411656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i="1" dirty="0"/>
              <a:t>Статичні елементи </a:t>
            </a:r>
            <a:r>
              <a:rPr lang="ru-UA" dirty="0"/>
              <a:t>дорожньої обстановки: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087910-9041-730C-5E16-59B18A7399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планування доріг і вулиць, їх технічні характеристики (профіль, ширина проїжджої частини, тип і стан дорожнього покриття); </a:t>
            </a:r>
          </a:p>
          <a:p>
            <a:r>
              <a:rPr lang="ru-UA" dirty="0"/>
              <a:t>наявність засобів автоматичного та іншого регулювання дорожнього руху (огорожі, розмітки, дорожні знаки, зупинки міського транспорту);</a:t>
            </a:r>
          </a:p>
          <a:p>
            <a:r>
              <a:rPr lang="ru-UA" dirty="0"/>
              <a:t>освітлення проїжджої частини в темний час доби; </a:t>
            </a:r>
          </a:p>
          <a:p>
            <a:r>
              <a:rPr lang="ru-UA" dirty="0"/>
              <a:t>будови, споруди і зелені насадження, розміщені поруч з дорогою тощо.</a:t>
            </a:r>
          </a:p>
          <a:p>
            <a:endParaRPr lang="ru-UA" dirty="0"/>
          </a:p>
        </p:txBody>
      </p:sp>
      <p:pic>
        <p:nvPicPr>
          <p:cNvPr id="4" name="Audio Recording 24 апр. 2022 г., 11:05:08" descr="Audio Recording 24 апр. 2022 г., 11:05:08">
            <a:hlinkClick r:id="" action="ppaction://media"/>
            <a:extLst>
              <a:ext uri="{FF2B5EF4-FFF2-40B4-BE49-F238E27FC236}">
                <a16:creationId xmlns:a16="http://schemas.microsoft.com/office/drawing/2014/main" id="{A74D312A-94F2-4C77-E8CA-ABA5CC030F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13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78E528-00DA-BE6A-E30F-7449B8BC6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i="1" dirty="0"/>
              <a:t>Динамічні елементи </a:t>
            </a:r>
            <a:r>
              <a:rPr lang="ru-UA" dirty="0"/>
              <a:t>дорожньої обстановки: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5ECC48-2651-0ED5-D11E-9BB81805FB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інтенсивність і швидкість руху машин і пішоходів, переміщення інших об’єктів по дорожньому полотну; </a:t>
            </a:r>
          </a:p>
          <a:p>
            <a:r>
              <a:rPr lang="ru-UA" dirty="0"/>
              <a:t>поведінка пішоходів і водіїв транспорту; </a:t>
            </a:r>
          </a:p>
          <a:p>
            <a:r>
              <a:rPr lang="ru-UA" dirty="0"/>
              <a:t>зміна сигналів регулювання руху; маневри руху автомашин; </a:t>
            </a:r>
          </a:p>
          <a:p>
            <a:r>
              <a:rPr lang="ru-UA" dirty="0"/>
              <a:t>оглядовість, видимість та ін.</a:t>
            </a:r>
          </a:p>
          <a:p>
            <a:endParaRPr lang="ru-UA" dirty="0"/>
          </a:p>
        </p:txBody>
      </p:sp>
      <p:pic>
        <p:nvPicPr>
          <p:cNvPr id="4" name="Audio Recording 24 апр. 2022 г., 11:07:29" descr="Audio Recording 24 апр. 2022 г., 11:07:29">
            <a:hlinkClick r:id="" action="ppaction://media"/>
            <a:extLst>
              <a:ext uri="{FF2B5EF4-FFF2-40B4-BE49-F238E27FC236}">
                <a16:creationId xmlns:a16="http://schemas.microsoft.com/office/drawing/2014/main" id="{C76F7D27-6F3A-8A79-249F-9FF13634EC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743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234D83-4D7F-2C00-ED89-7BD9D9998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Типові сліди ДТП: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FB41DA-A7E5-6879-BC19-B9EFD2B92C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сліди крові, </a:t>
            </a:r>
            <a:endParaRPr lang="ru-UA" dirty="0"/>
          </a:p>
          <a:p>
            <a:r>
              <a:rPr lang="uk-UA" dirty="0"/>
              <a:t>мозкової речовини, </a:t>
            </a:r>
            <a:endParaRPr lang="ru-UA" dirty="0"/>
          </a:p>
          <a:p>
            <a:r>
              <a:rPr lang="uk-UA" dirty="0"/>
              <a:t>бензину, </a:t>
            </a:r>
            <a:endParaRPr lang="ru-UA" dirty="0"/>
          </a:p>
          <a:p>
            <a:r>
              <a:rPr lang="uk-UA" dirty="0"/>
              <a:t>масла, </a:t>
            </a:r>
            <a:endParaRPr lang="ru-UA" dirty="0"/>
          </a:p>
          <a:p>
            <a:r>
              <a:rPr lang="uk-UA" dirty="0"/>
              <a:t>деталі транспортного засобу й частина перевезеного вантажу, що відділилися, </a:t>
            </a:r>
            <a:endParaRPr lang="ru-UA" dirty="0"/>
          </a:p>
          <a:p>
            <a:r>
              <a:rPr lang="uk-UA" dirty="0"/>
              <a:t>уламки фар і лобового, бічних й заднього </a:t>
            </a:r>
            <a:r>
              <a:rPr lang="uk-UA" dirty="0" err="1"/>
              <a:t>стекол</a:t>
            </a:r>
            <a:r>
              <a:rPr lang="uk-UA" dirty="0"/>
              <a:t>, </a:t>
            </a:r>
            <a:endParaRPr lang="ru-UA" dirty="0"/>
          </a:p>
          <a:p>
            <a:r>
              <a:rPr lang="uk-UA" dirty="0"/>
              <a:t>фарба, що відшарувалася, </a:t>
            </a:r>
            <a:endParaRPr lang="ru-UA" dirty="0"/>
          </a:p>
          <a:p>
            <a:r>
              <a:rPr lang="uk-UA" dirty="0"/>
              <a:t>гальмівний шлях і ін.</a:t>
            </a:r>
            <a:endParaRPr lang="ru-UA" dirty="0"/>
          </a:p>
          <a:p>
            <a:endParaRPr lang="ru-UA" dirty="0"/>
          </a:p>
        </p:txBody>
      </p:sp>
      <p:pic>
        <p:nvPicPr>
          <p:cNvPr id="4" name="Audio Recording 24 апр. 2022 г., 11:11:24" descr="Audio Recording 24 апр. 2022 г., 11:11:24">
            <a:hlinkClick r:id="" action="ppaction://media"/>
            <a:extLst>
              <a:ext uri="{FF2B5EF4-FFF2-40B4-BE49-F238E27FC236}">
                <a16:creationId xmlns:a16="http://schemas.microsoft.com/office/drawing/2014/main" id="{5503F3C4-58DF-108C-0CDE-61333B0AD9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77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FB117B-5C4B-CC84-6F04-9AF1617D4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Обставини, що підлягають з’ясуванню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3D79A1-2C88-40D6-4D00-826930405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UA" sz="1400" dirty="0"/>
              <a:t>1)  чи є дана подія дорожньо-транспортною, її вид;</a:t>
            </a:r>
          </a:p>
          <a:p>
            <a:r>
              <a:rPr lang="ru-UA" sz="1400" dirty="0"/>
              <a:t>2) дорожня обстановка в момент події;</a:t>
            </a:r>
          </a:p>
          <a:p>
            <a:r>
              <a:rPr lang="ru-UA" sz="1400" dirty="0"/>
              <a:t>3) які транспортні засоби брали участь у події, їх тех­нічний стан;</a:t>
            </a:r>
          </a:p>
          <a:p>
            <a:r>
              <a:rPr lang="ru-UA" sz="1400" dirty="0"/>
              <a:t>4) наслідки, що сталися в результаті злочинного пору­шення правил безпеки дорожнього руху, що дуже важливо для кваліфікації зло­чину;</a:t>
            </a:r>
          </a:p>
          <a:p>
            <a:r>
              <a:rPr lang="ru-UA" sz="1400" dirty="0"/>
              <a:t>5)  спосіб вчинення дорожньо-транспортної події;</a:t>
            </a:r>
          </a:p>
          <a:p>
            <a:r>
              <a:rPr lang="ru-UA" sz="1400" dirty="0"/>
              <a:t>6)  хто постраждав, поведінка учасників події;</a:t>
            </a:r>
          </a:p>
          <a:p>
            <a:r>
              <a:rPr lang="ru-UA" sz="1400" dirty="0"/>
              <a:t>7)  яка безпосередня причина дорожньо-транспортної події;</a:t>
            </a:r>
          </a:p>
          <a:p>
            <a:r>
              <a:rPr lang="ru-UA" sz="1400" dirty="0"/>
              <a:t>8)  ступінь вини кожного учасника події;</a:t>
            </a:r>
          </a:p>
          <a:p>
            <a:r>
              <a:rPr lang="ru-UA" sz="1400" dirty="0"/>
              <a:t>9) які положення правил дорожнього руху чи експлуа­тації транспортних засобів були порушені винним;</a:t>
            </a:r>
          </a:p>
          <a:p>
            <a:r>
              <a:rPr lang="ru-UA" sz="1400" dirty="0"/>
              <a:t>10) чи є причинний зв'язок між допущеними порушен­нями правил дорожнього руху або експлуатації транспор­тних засобів і наслідками, що сталися;</a:t>
            </a:r>
          </a:p>
          <a:p>
            <a:r>
              <a:rPr lang="ru-UA" sz="1400" dirty="0"/>
              <a:t>11)  обставини, що сприяли вчиненню злочину.</a:t>
            </a:r>
          </a:p>
        </p:txBody>
      </p:sp>
      <p:pic>
        <p:nvPicPr>
          <p:cNvPr id="4" name="Audio Recording 24 апр. 2022 г., 11:17:27" descr="Audio Recording 24 апр. 2022 г., 11:17:27">
            <a:hlinkClick r:id="" action="ppaction://media"/>
            <a:extLst>
              <a:ext uri="{FF2B5EF4-FFF2-40B4-BE49-F238E27FC236}">
                <a16:creationId xmlns:a16="http://schemas.microsoft.com/office/drawing/2014/main" id="{E6877BCF-E461-FE62-B45D-1AA0DAE5AA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298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8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78123F-B4EC-A30E-B046-7B762E915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dirty="0"/>
              <a:t>Типові ситуації початкового етапу розслідування ДТП: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F4477D-8E58-763A-4D27-07FF23A0E7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UA" sz="2400" dirty="0"/>
              <a:t>водій і транс­портний засіб залишились на місці події,</a:t>
            </a:r>
          </a:p>
          <a:p>
            <a:r>
              <a:rPr lang="ru-UA" sz="2400" dirty="0"/>
              <a:t>водій зник з місця по­дії, залишивши транспортний засіб,</a:t>
            </a:r>
          </a:p>
          <a:p>
            <a:r>
              <a:rPr lang="ru-UA" sz="2400" dirty="0"/>
              <a:t>водій зник з місця події разом з транспортним засобом.  </a:t>
            </a:r>
          </a:p>
        </p:txBody>
      </p:sp>
      <p:pic>
        <p:nvPicPr>
          <p:cNvPr id="4" name="Audio Recording 24 апр. 2022 г., 12:33:44" descr="Audio Recording 24 апр. 2022 г., 12:33:44">
            <a:hlinkClick r:id="" action="ppaction://media"/>
            <a:extLst>
              <a:ext uri="{FF2B5EF4-FFF2-40B4-BE49-F238E27FC236}">
                <a16:creationId xmlns:a16="http://schemas.microsoft.com/office/drawing/2014/main" id="{2EA42B7F-5C36-2232-6D18-ABEF8A0FC3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45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6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AF3DCE-7808-92E5-EA7F-46347D2CD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dirty="0"/>
              <a:t>Типові слідчі версії: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F1FB39-D029-301C-B4E5-CA7B5E4281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1) дорожньо-транспортна подія стала результатом по­рушення правил безпеки руху водієм;</a:t>
            </a:r>
          </a:p>
          <a:p>
            <a:r>
              <a:rPr lang="ru-UA" dirty="0"/>
              <a:t>2)  подія викликана порушеннями правил руху самим постраждалим;</a:t>
            </a:r>
          </a:p>
          <a:p>
            <a:r>
              <a:rPr lang="ru-UA" dirty="0"/>
              <a:t>3) подія стала наслідком технічної несправності транс­портного засобу;</a:t>
            </a:r>
          </a:p>
          <a:p>
            <a:r>
              <a:rPr lang="ru-UA" dirty="0"/>
              <a:t>4)  дорожньо-транспортна подія пов'язана з порушен­нями норм, стандартів утримання доріг;</a:t>
            </a:r>
          </a:p>
          <a:p>
            <a:r>
              <a:rPr lang="ru-UA" dirty="0"/>
              <a:t>5) подія сталася внаслідок випадкового збігу обставин;</a:t>
            </a:r>
          </a:p>
          <a:p>
            <a:r>
              <a:rPr lang="ru-UA" dirty="0"/>
              <a:t>6)  подія інсценована з метою приховання іншого зло­чину;</a:t>
            </a:r>
          </a:p>
          <a:p>
            <a:r>
              <a:rPr lang="ru-UA" dirty="0"/>
              <a:t>7)  транспортний засіб було використано як знаряддя для вчинення іншого злочину. </a:t>
            </a:r>
          </a:p>
          <a:p>
            <a:endParaRPr lang="ru-UA" dirty="0"/>
          </a:p>
        </p:txBody>
      </p:sp>
      <p:pic>
        <p:nvPicPr>
          <p:cNvPr id="4" name="Audio Recording 24 апр. 2022 г., 12:35:35" descr="Audio Recording 24 апр. 2022 г., 12:35:35">
            <a:hlinkClick r:id="" action="ppaction://media"/>
            <a:extLst>
              <a:ext uri="{FF2B5EF4-FFF2-40B4-BE49-F238E27FC236}">
                <a16:creationId xmlns:a16="http://schemas.microsoft.com/office/drawing/2014/main" id="{98F0B9A8-25EA-8D8D-C8B9-8A84185C1A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6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5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D81A5F-87E5-F7B0-20B0-56312FB4D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UA" dirty="0"/>
              <a:t>Типові версії про особу, яка перебувала за кермом у момент події: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F6DE10-7C71-BF1F-D4BC-F7D83364A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 </a:t>
            </a:r>
            <a:r>
              <a:rPr lang="ru-UA" sz="2800" dirty="0"/>
              <a:t>транс­портним засобом керував водій;</a:t>
            </a:r>
          </a:p>
          <a:p>
            <a:r>
              <a:rPr lang="ru-UA" sz="2800" dirty="0"/>
              <a:t>транспортним засобом керувала стороння особа (родич водія, його знайомий, співробітник, викрадач). </a:t>
            </a:r>
          </a:p>
          <a:p>
            <a:endParaRPr lang="ru-UA" dirty="0"/>
          </a:p>
        </p:txBody>
      </p:sp>
      <p:pic>
        <p:nvPicPr>
          <p:cNvPr id="4" name="Audio Recording 24 апр. 2022 г., 12:37:01" descr="Audio Recording 24 апр. 2022 г., 12:37:01">
            <a:hlinkClick r:id="" action="ppaction://media"/>
            <a:extLst>
              <a:ext uri="{FF2B5EF4-FFF2-40B4-BE49-F238E27FC236}">
                <a16:creationId xmlns:a16="http://schemas.microsoft.com/office/drawing/2014/main" id="{E539F7D2-25BB-9F59-DE7B-5B89868E52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491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8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68FC31-1A34-039F-2B2B-01175526E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dirty="0"/>
              <a:t>Першочершові слідчі дії: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0665CF-3EB0-71AF-95FF-4B52C25C24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</a:t>
            </a:r>
            <a:r>
              <a:rPr lang="ru-UA" dirty="0"/>
              <a:t>гляд місця події;</a:t>
            </a:r>
          </a:p>
          <a:p>
            <a:r>
              <a:rPr lang="ru-RU" dirty="0"/>
              <a:t>Д</a:t>
            </a:r>
            <a:r>
              <a:rPr lang="ru-UA" dirty="0"/>
              <a:t>опит свідків;</a:t>
            </a:r>
          </a:p>
          <a:p>
            <a:r>
              <a:rPr lang="ru-UA" dirty="0"/>
              <a:t>Допит водія;</a:t>
            </a:r>
          </a:p>
          <a:p>
            <a:r>
              <a:rPr lang="ru-UA" dirty="0"/>
              <a:t>Допит потерпілого;</a:t>
            </a:r>
          </a:p>
          <a:p>
            <a:r>
              <a:rPr lang="ru-RU" dirty="0"/>
              <a:t>П</a:t>
            </a:r>
            <a:r>
              <a:rPr lang="ru-UA" dirty="0"/>
              <a:t>ризначення судових експертиз;</a:t>
            </a:r>
          </a:p>
          <a:p>
            <a:r>
              <a:rPr lang="ru-RU" dirty="0"/>
              <a:t>С</a:t>
            </a:r>
            <a:r>
              <a:rPr lang="ru-UA" dirty="0"/>
              <a:t>лідчий експеримент.</a:t>
            </a:r>
          </a:p>
          <a:p>
            <a:endParaRPr lang="ru-UA" dirty="0"/>
          </a:p>
        </p:txBody>
      </p:sp>
      <p:pic>
        <p:nvPicPr>
          <p:cNvPr id="4" name="Audio Recording 24 апр. 2022 г., 12:37:58" descr="Audio Recording 24 апр. 2022 г., 12:37:58">
            <a:hlinkClick r:id="" action="ppaction://media"/>
            <a:extLst>
              <a:ext uri="{FF2B5EF4-FFF2-40B4-BE49-F238E27FC236}">
                <a16:creationId xmlns:a16="http://schemas.microsoft.com/office/drawing/2014/main" id="{3C358FFD-5711-357C-21BA-D15E9F65F7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119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55BD8B-3BE9-AD6A-0ACC-B7380C450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Огляд місця події складається із: 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EBD6D9-BCA1-2A4F-1460-2BCC0DA1C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400" dirty="0"/>
              <a:t>огляд траси; </a:t>
            </a:r>
          </a:p>
          <a:p>
            <a:r>
              <a:rPr lang="uk-UA" sz="2400" dirty="0"/>
              <a:t>огляд трупа потерпілого;</a:t>
            </a:r>
          </a:p>
          <a:p>
            <a:r>
              <a:rPr lang="uk-UA" sz="2400" dirty="0"/>
              <a:t>огляд транспортного засобу;</a:t>
            </a:r>
          </a:p>
          <a:p>
            <a:r>
              <a:rPr lang="uk-UA" sz="2400" dirty="0"/>
              <a:t>огляд окремих слідів і предметів, виявлених на місці події. </a:t>
            </a:r>
            <a:endParaRPr lang="ru-UA" sz="2400" dirty="0"/>
          </a:p>
        </p:txBody>
      </p:sp>
      <p:pic>
        <p:nvPicPr>
          <p:cNvPr id="4" name="Audio Recording 24 апр. 2022 г., 12:42:58" descr="Audio Recording 24 апр. 2022 г., 12:42:58">
            <a:hlinkClick r:id="" action="ppaction://media"/>
            <a:extLst>
              <a:ext uri="{FF2B5EF4-FFF2-40B4-BE49-F238E27FC236}">
                <a16:creationId xmlns:a16="http://schemas.microsoft.com/office/drawing/2014/main" id="{A9313A2E-8205-36E3-ADCA-7F292B73B8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183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2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A038F0-1FF6-166F-9A1B-188732CA1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649E9A-DBF9-3AB6-C1C1-B58113E403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uk-UA" alt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1.  </a:t>
            </a:r>
            <a:r>
              <a:rPr lang="uk-UA" altLang="ru-UA" sz="2400" dirty="0">
                <a:solidFill>
                  <a:srgbClr val="0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Криміналістична характеристика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злочинних порушень правил безпеки дорожнього руху.</a:t>
            </a:r>
            <a:endParaRPr lang="ru-RU" altLang="ru-UA" sz="2400" dirty="0">
              <a:solidFill>
                <a:srgbClr val="01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uk-UA" altLang="ru-UA" sz="2400" dirty="0">
                <a:solidFill>
                  <a:srgbClr val="0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2.    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Обставини, що підлягають з’ясуванню.</a:t>
            </a:r>
            <a:endParaRPr lang="ru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uk-UA" altLang="ru-UA" sz="2400" dirty="0">
                <a:solidFill>
                  <a:srgbClr val="0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Початковий етап р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озслідування злочинних порушень правил безпеки дорожнього руху</a:t>
            </a:r>
            <a:r>
              <a:rPr lang="uk-UA" altLang="ru-UA" sz="2400" dirty="0">
                <a:solidFill>
                  <a:srgbClr val="0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UA" sz="2400" dirty="0">
              <a:solidFill>
                <a:srgbClr val="01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8752870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52C0DD-96C4-72AF-D050-A75B74DD3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B2EA33-AAB3-26E4-B019-443E72F4CF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400" i="1" dirty="0"/>
              <a:t>При допиті очевидців варто враховувати швидкоплинність події ДТП, несподіванку й короткочасність сприйняття цієї події, що спричиняє неповне знання його деталей</a:t>
            </a:r>
            <a:r>
              <a:rPr lang="ru-UA" sz="2400" i="1" dirty="0"/>
              <a:t> </a:t>
            </a:r>
          </a:p>
        </p:txBody>
      </p:sp>
      <p:pic>
        <p:nvPicPr>
          <p:cNvPr id="4" name="Audio Recording 24 апр. 2022 г., 12:54:21" descr="Audio Recording 24 апр. 2022 г., 12:54:21">
            <a:hlinkClick r:id="" action="ppaction://media"/>
            <a:extLst>
              <a:ext uri="{FF2B5EF4-FFF2-40B4-BE49-F238E27FC236}">
                <a16:creationId xmlns:a16="http://schemas.microsoft.com/office/drawing/2014/main" id="{AA6C08C1-A82C-A0CB-2367-9955A01E02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94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3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F56B98-45AE-87FC-914F-0E86D3594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6B5A08-0E4F-23CC-24BA-FAC6DFB5A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/>
              <a:t>У ході </a:t>
            </a:r>
            <a:r>
              <a:rPr lang="uk-UA" sz="2800" i="1" dirty="0"/>
              <a:t>допиту водія</a:t>
            </a:r>
            <a:r>
              <a:rPr lang="uk-UA" sz="2800" dirty="0"/>
              <a:t> повинні бути з'ясовані три групи питань - його дії до, під час і після події</a:t>
            </a:r>
            <a:r>
              <a:rPr lang="ru-UA" sz="2800" dirty="0"/>
              <a:t> </a:t>
            </a:r>
          </a:p>
        </p:txBody>
      </p:sp>
      <p:pic>
        <p:nvPicPr>
          <p:cNvPr id="4" name="Audio Recording 24 апр. 2022 г., 12:57:23" descr="Audio Recording 24 апр. 2022 г., 12:57:23">
            <a:hlinkClick r:id="" action="ppaction://media"/>
            <a:extLst>
              <a:ext uri="{FF2B5EF4-FFF2-40B4-BE49-F238E27FC236}">
                <a16:creationId xmlns:a16="http://schemas.microsoft.com/office/drawing/2014/main" id="{33B2000E-4776-12C5-5FAA-034760BAB4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425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5D4935-7599-BFE8-FBB6-FE9A67B17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У потерпілого-пішохода з'ясовують: 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942866-FE14-D406-135F-BEFD4EC183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чи страждає він якою-небудь фізичною недугою (наприклад, короткозорістю, часткової втратою слуху), що міг перешкодити йому швидко зорієнтуватися в сформованій аварійній обстановці: </a:t>
            </a:r>
            <a:endParaRPr lang="ru-UA" dirty="0"/>
          </a:p>
          <a:p>
            <a:r>
              <a:rPr lang="uk-UA" dirty="0"/>
              <a:t>де він перебував у момент події; </a:t>
            </a:r>
            <a:endParaRPr lang="ru-UA" dirty="0"/>
          </a:p>
          <a:p>
            <a:r>
              <a:rPr lang="uk-UA" dirty="0"/>
              <a:t>чи були поруч інші особи; </a:t>
            </a:r>
            <a:endParaRPr lang="ru-UA" dirty="0"/>
          </a:p>
          <a:p>
            <a:r>
              <a:rPr lang="uk-UA" dirty="0"/>
              <a:t>як він сам діяв, чи бачив, що наближається транспортний засіб, </a:t>
            </a:r>
            <a:endParaRPr lang="ru-UA" dirty="0"/>
          </a:p>
          <a:p>
            <a:r>
              <a:rPr lang="uk-UA" dirty="0"/>
              <a:t> інші обставини, зумовлені характером події. </a:t>
            </a:r>
            <a:endParaRPr lang="ru-UA" dirty="0"/>
          </a:p>
          <a:p>
            <a:endParaRPr lang="ru-UA" dirty="0"/>
          </a:p>
        </p:txBody>
      </p:sp>
      <p:pic>
        <p:nvPicPr>
          <p:cNvPr id="4" name="Audio Recording 24 апр. 2022 г., 12:58:50" descr="Audio Recording 24 апр. 2022 г., 12:58:50">
            <a:hlinkClick r:id="" action="ppaction://media"/>
            <a:extLst>
              <a:ext uri="{FF2B5EF4-FFF2-40B4-BE49-F238E27FC236}">
                <a16:creationId xmlns:a16="http://schemas.microsoft.com/office/drawing/2014/main" id="{E181E936-8E16-78A7-494F-8F59AAF13A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11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31AAC4-ED78-78CB-49DE-581A6BB74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dirty="0"/>
              <a:t>Судові експертизи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2636E3-DD9E-9CCB-64F7-3A8BC4DB8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UA" sz="2400" dirty="0"/>
              <a:t>судово-медична експертиза;</a:t>
            </a:r>
          </a:p>
          <a:p>
            <a:r>
              <a:rPr lang="ru-RU" sz="2400" dirty="0"/>
              <a:t>а</a:t>
            </a:r>
            <a:r>
              <a:rPr lang="ru-UA" sz="2400" dirty="0"/>
              <a:t>втотехнічна експертиза;</a:t>
            </a:r>
          </a:p>
          <a:p>
            <a:r>
              <a:rPr lang="ru-RU" sz="2400" dirty="0"/>
              <a:t>с</a:t>
            </a:r>
            <a:r>
              <a:rPr lang="ru-UA" sz="2400" dirty="0"/>
              <a:t>удово-хімічна;</a:t>
            </a:r>
          </a:p>
          <a:p>
            <a:r>
              <a:rPr lang="ru-RU" sz="2400" dirty="0"/>
              <a:t>к</a:t>
            </a:r>
            <a:r>
              <a:rPr lang="ru-UA" sz="2400" dirty="0"/>
              <a:t>риміналістичні.</a:t>
            </a:r>
          </a:p>
        </p:txBody>
      </p:sp>
      <p:pic>
        <p:nvPicPr>
          <p:cNvPr id="4" name="Audio Recording 24 апр. 2022 г., 13:01:49" descr="Audio Recording 24 апр. 2022 г., 13:01:49">
            <a:hlinkClick r:id="" action="ppaction://media"/>
            <a:extLst>
              <a:ext uri="{FF2B5EF4-FFF2-40B4-BE49-F238E27FC236}">
                <a16:creationId xmlns:a16="http://schemas.microsoft.com/office/drawing/2014/main" id="{252132CA-A4C0-581F-B9F7-87C3B3352F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59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9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283E01-0CE9-1816-AE2A-5303C1695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Слідчий експеримент</a:t>
            </a:r>
            <a:r>
              <a:rPr lang="uk-UA" dirty="0"/>
              <a:t> дозволяє одержати інформацію про: 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9A0727-7152-5CBD-C11C-83BCB8E66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можливість бачити перешкоду, що з'явилася (людину, автомашину й ін.) у конкретній дорожній ситуації: </a:t>
            </a:r>
            <a:endParaRPr lang="ru-UA" dirty="0"/>
          </a:p>
          <a:p>
            <a:r>
              <a:rPr lang="uk-UA" dirty="0"/>
              <a:t>можливість чути звуки транспортного засобу, шум двигуна й тощо; </a:t>
            </a:r>
            <a:endParaRPr lang="ru-UA" dirty="0"/>
          </a:p>
          <a:p>
            <a:r>
              <a:rPr lang="uk-UA" dirty="0"/>
              <a:t>швидкість руху автомашини; </a:t>
            </a:r>
            <a:endParaRPr lang="ru-UA" dirty="0"/>
          </a:p>
          <a:p>
            <a:r>
              <a:rPr lang="uk-UA" dirty="0"/>
              <a:t>стан гальм і інших агрегатів транспортного засобу, що впливають на безпеку руху; </a:t>
            </a:r>
            <a:endParaRPr lang="ru-UA" dirty="0"/>
          </a:p>
          <a:p>
            <a:r>
              <a:rPr lang="uk-UA" dirty="0"/>
              <a:t>наявність або відсутність у водія певних професійних навичок тощо. </a:t>
            </a:r>
            <a:endParaRPr lang="ru-UA" dirty="0"/>
          </a:p>
          <a:p>
            <a:endParaRPr lang="ru-UA" dirty="0"/>
          </a:p>
        </p:txBody>
      </p:sp>
      <p:pic>
        <p:nvPicPr>
          <p:cNvPr id="4" name="Audio Recording 24 апр. 2022 г., 13:02:40" descr="Audio Recording 24 апр. 2022 г., 13:02:40">
            <a:hlinkClick r:id="" action="ppaction://media"/>
            <a:extLst>
              <a:ext uri="{FF2B5EF4-FFF2-40B4-BE49-F238E27FC236}">
                <a16:creationId xmlns:a16="http://schemas.microsoft.com/office/drawing/2014/main" id="{BDE64833-7085-8749-20FB-204DF81F9D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12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1D3FEB-8D1C-126F-B670-76A8159CE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dirty="0"/>
              <a:t>Література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2838D0-0167-7821-25FA-0BE49DE8A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Криміналістика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Кол. авт.: В. Ю.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Шепітько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 О.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 82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 А. Журавель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/ За ред. проф. В. Ю.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Шепітька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4-е вид., </a:t>
            </a:r>
            <a:b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і доп. Х.: Право, 2008. 464 с. 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розслідування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наук.-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посібник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[В.Ю.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Шепітько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В.О. Коновалова, В.А. Журавель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.]; за ред. В.Ю.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Шепітька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X.: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Одіссеи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2009. 960 с.</a:t>
            </a:r>
          </a:p>
          <a:p>
            <a:pPr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Климчук М.П.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Розслідування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руху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криміналістичні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... канд. юрид. наук: 12.00.09. К., 2007. 206 с.</a:t>
            </a:r>
          </a:p>
          <a:p>
            <a:pPr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Ольховенко С.І. Методика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розслідування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потерпілого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дорожньо-транспортноі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пригоди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... канд. юрид. наук: 12.00.09. К., 2011.227 с. </a:t>
            </a:r>
          </a:p>
          <a:p>
            <a:pPr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386215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1A8175-47BB-E881-6BD5-A2134ADDD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72B139-2841-9134-9242-F473410C3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err="1"/>
              <a:t>Дорожньо-транспортна</a:t>
            </a:r>
            <a:r>
              <a:rPr lang="ru-RU" b="1" i="1" dirty="0"/>
              <a:t> </a:t>
            </a:r>
            <a:r>
              <a:rPr lang="ru-RU" b="1" i="1" dirty="0" err="1"/>
              <a:t>подія</a:t>
            </a:r>
            <a:r>
              <a:rPr lang="ru-RU" b="1" i="1" dirty="0"/>
              <a:t> – </a:t>
            </a:r>
            <a:r>
              <a:rPr lang="ru-RU" b="1" i="1" dirty="0" err="1"/>
              <a:t>це</a:t>
            </a:r>
            <a:r>
              <a:rPr lang="ru-RU" b="1" i="1" dirty="0"/>
              <a:t> </a:t>
            </a:r>
            <a:r>
              <a:rPr lang="ru-RU" b="1" i="1" dirty="0" err="1"/>
              <a:t>злочинне</a:t>
            </a:r>
            <a:r>
              <a:rPr lang="ru-RU" b="1" i="1" dirty="0"/>
              <a:t> </a:t>
            </a:r>
            <a:r>
              <a:rPr lang="ru-RU" b="1" i="1" dirty="0" err="1"/>
              <a:t>порушення</a:t>
            </a:r>
            <a:r>
              <a:rPr lang="ru-RU" b="1" i="1" dirty="0"/>
              <a:t> правил </a:t>
            </a:r>
            <a:r>
              <a:rPr lang="ru-RU" b="1" i="1" dirty="0" err="1"/>
              <a:t>безпеки</a:t>
            </a:r>
            <a:r>
              <a:rPr lang="ru-RU" b="1" i="1" dirty="0"/>
              <a:t> руху і </a:t>
            </a:r>
            <a:r>
              <a:rPr lang="ru-RU" b="1" i="1" dirty="0" err="1"/>
              <a:t>експлуатації</a:t>
            </a:r>
            <a:r>
              <a:rPr lang="ru-RU" b="1" i="1" dirty="0"/>
              <a:t> </a:t>
            </a:r>
            <a:r>
              <a:rPr lang="ru-RU" b="1" i="1" dirty="0" err="1"/>
              <a:t>автомобілів</a:t>
            </a:r>
            <a:r>
              <a:rPr lang="ru-RU" b="1" i="1" dirty="0"/>
              <a:t>, </a:t>
            </a:r>
            <a:r>
              <a:rPr lang="ru-RU" b="1" i="1" dirty="0" err="1"/>
              <a:t>тракторів</a:t>
            </a:r>
            <a:r>
              <a:rPr lang="ru-RU" b="1" i="1" dirty="0"/>
              <a:t>, </a:t>
            </a:r>
            <a:r>
              <a:rPr lang="ru-RU" b="1" i="1" dirty="0" err="1"/>
              <a:t>трамваїв</a:t>
            </a:r>
            <a:r>
              <a:rPr lang="ru-RU" b="1" i="1" dirty="0"/>
              <a:t>, </a:t>
            </a:r>
            <a:r>
              <a:rPr lang="ru-RU" b="1" i="1" dirty="0" err="1"/>
              <a:t>тролейбусів</a:t>
            </a:r>
            <a:r>
              <a:rPr lang="ru-RU" b="1" i="1" dirty="0"/>
              <a:t>, </a:t>
            </a:r>
            <a:r>
              <a:rPr lang="ru-RU" b="1" i="1" dirty="0" err="1"/>
              <a:t>мотоциклів</a:t>
            </a:r>
            <a:r>
              <a:rPr lang="ru-RU" b="1" i="1" dirty="0"/>
              <a:t>, </a:t>
            </a:r>
            <a:r>
              <a:rPr lang="ru-RU" b="1" i="1" dirty="0" err="1"/>
              <a:t>самохідних</a:t>
            </a:r>
            <a:r>
              <a:rPr lang="ru-RU" b="1" i="1" dirty="0"/>
              <a:t> машин та </a:t>
            </a:r>
            <a:r>
              <a:rPr lang="ru-RU" b="1" i="1" dirty="0" err="1"/>
              <a:t>інших</a:t>
            </a:r>
            <a:r>
              <a:rPr lang="ru-RU" b="1" i="1" dirty="0"/>
              <a:t> </a:t>
            </a:r>
            <a:r>
              <a:rPr lang="ru-RU" b="1" i="1" dirty="0" err="1"/>
              <a:t>механічних</a:t>
            </a:r>
            <a:r>
              <a:rPr lang="ru-RU" b="1" i="1" dirty="0"/>
              <a:t> </a:t>
            </a:r>
            <a:r>
              <a:rPr lang="ru-RU" b="1" i="1" dirty="0" err="1"/>
              <a:t>транспортних</a:t>
            </a:r>
            <a:r>
              <a:rPr lang="ru-RU" b="1" i="1" dirty="0"/>
              <a:t> </a:t>
            </a:r>
            <a:r>
              <a:rPr lang="ru-RU" b="1" i="1" dirty="0" err="1"/>
              <a:t>засобів</a:t>
            </a:r>
            <a:r>
              <a:rPr lang="ru-RU" b="1" i="1" dirty="0"/>
              <a:t>, </a:t>
            </a:r>
            <a:r>
              <a:rPr lang="ru-RU" b="1" i="1" dirty="0" err="1"/>
              <a:t>внаслідок</a:t>
            </a:r>
            <a:r>
              <a:rPr lang="ru-RU" b="1" i="1" dirty="0"/>
              <a:t> </a:t>
            </a:r>
            <a:r>
              <a:rPr lang="ru-RU" b="1" i="1" dirty="0" err="1"/>
              <a:t>якого</a:t>
            </a:r>
            <a:r>
              <a:rPr lang="ru-RU" b="1" i="1" dirty="0"/>
              <a:t> </a:t>
            </a:r>
            <a:r>
              <a:rPr lang="ru-RU" b="1" i="1" dirty="0" err="1"/>
              <a:t>завдані</a:t>
            </a:r>
            <a:r>
              <a:rPr lang="ru-RU" b="1" i="1" dirty="0"/>
              <a:t> </a:t>
            </a:r>
            <a:r>
              <a:rPr lang="ru-RU" b="1" i="1" dirty="0" err="1"/>
              <a:t>середньої</a:t>
            </a:r>
            <a:r>
              <a:rPr lang="ru-RU" b="1" i="1" dirty="0"/>
              <a:t> </a:t>
            </a:r>
            <a:r>
              <a:rPr lang="ru-RU" b="1" i="1" dirty="0" err="1"/>
              <a:t>тяжкості</a:t>
            </a:r>
            <a:r>
              <a:rPr lang="ru-RU" b="1" i="1" dirty="0"/>
              <a:t>, </a:t>
            </a:r>
            <a:r>
              <a:rPr lang="ru-RU" b="1" i="1" dirty="0" err="1"/>
              <a:t>тяжкі</a:t>
            </a:r>
            <a:r>
              <a:rPr lang="ru-RU" b="1" i="1" dirty="0"/>
              <a:t> </a:t>
            </a:r>
            <a:r>
              <a:rPr lang="ru-RU" b="1" i="1" dirty="0" err="1"/>
              <a:t>тілесні</a:t>
            </a:r>
            <a:r>
              <a:rPr lang="ru-RU" b="1" i="1" dirty="0"/>
              <a:t> </a:t>
            </a:r>
            <a:r>
              <a:rPr lang="ru-RU" b="1" i="1" dirty="0" err="1"/>
              <a:t>ушкодження</a:t>
            </a:r>
            <a:r>
              <a:rPr lang="ru-RU" b="1" i="1" dirty="0"/>
              <a:t> </a:t>
            </a:r>
            <a:r>
              <a:rPr lang="ru-RU" b="1" i="1" dirty="0" err="1"/>
              <a:t>чи</a:t>
            </a:r>
            <a:r>
              <a:rPr lang="ru-RU" b="1" i="1" dirty="0"/>
              <a:t> наступила смерть </a:t>
            </a:r>
            <a:r>
              <a:rPr lang="ru-RU" b="1" i="1" dirty="0" err="1"/>
              <a:t>потерпілого</a:t>
            </a:r>
            <a:r>
              <a:rPr lang="ru-RU" b="1" i="1" dirty="0"/>
              <a:t>.</a:t>
            </a:r>
            <a:endParaRPr lang="ru-UA" dirty="0"/>
          </a:p>
        </p:txBody>
      </p:sp>
      <p:pic>
        <p:nvPicPr>
          <p:cNvPr id="4" name="Audio Recording 24 апр. 2022 г., 10:08:48" descr="Audio Recording 24 апр. 2022 г., 10:08:48">
            <a:hlinkClick r:id="" action="ppaction://media"/>
            <a:extLst>
              <a:ext uri="{FF2B5EF4-FFF2-40B4-BE49-F238E27FC236}">
                <a16:creationId xmlns:a16="http://schemas.microsoft.com/office/drawing/2014/main" id="{8A1DC025-E537-558C-3471-E878856CA9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950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3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30CF29-13BB-A358-EA14-75F48688D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Видами ДТП є: 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C92D16-6DCA-DD87-8562-14C0FC83AB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а) наїзд транспортного засобу на </a:t>
            </a:r>
            <a:r>
              <a:rPr lang="uk-UA" dirty="0" err="1"/>
              <a:t>пішохіда</a:t>
            </a:r>
            <a:r>
              <a:rPr lang="uk-UA" dirty="0"/>
              <a:t>; </a:t>
            </a:r>
            <a:endParaRPr lang="ru-UA" dirty="0"/>
          </a:p>
          <a:p>
            <a:r>
              <a:rPr lang="uk-UA" dirty="0"/>
              <a:t>б) зіткнення транспортних засобів; </a:t>
            </a:r>
            <a:endParaRPr lang="ru-UA" dirty="0"/>
          </a:p>
          <a:p>
            <a:r>
              <a:rPr lang="uk-UA" dirty="0"/>
              <a:t>в) перекидання транспортного засобу; </a:t>
            </a:r>
            <a:endParaRPr lang="ru-UA" dirty="0"/>
          </a:p>
          <a:p>
            <a:r>
              <a:rPr lang="uk-UA" dirty="0"/>
              <a:t>г) наїзд транспортного засобу на перешкоду; </a:t>
            </a:r>
            <a:endParaRPr lang="ru-UA" dirty="0"/>
          </a:p>
          <a:p>
            <a:r>
              <a:rPr lang="uk-UA" dirty="0" err="1"/>
              <a:t>д</a:t>
            </a:r>
            <a:r>
              <a:rPr lang="uk-UA" dirty="0"/>
              <a:t>) падіння пасажирів. </a:t>
            </a:r>
            <a:endParaRPr lang="ru-UA" dirty="0"/>
          </a:p>
          <a:p>
            <a:endParaRPr lang="ru-UA" dirty="0"/>
          </a:p>
        </p:txBody>
      </p:sp>
      <p:pic>
        <p:nvPicPr>
          <p:cNvPr id="4" name="Audio Recording 24 апр. 2022 г., 10:09:35" descr="Audio Recording 24 апр. 2022 г., 10:09:35">
            <a:hlinkClick r:id="" action="ppaction://media"/>
            <a:extLst>
              <a:ext uri="{FF2B5EF4-FFF2-40B4-BE49-F238E27FC236}">
                <a16:creationId xmlns:a16="http://schemas.microsoft.com/office/drawing/2014/main" id="{FCF08EE0-C02A-3538-E4BA-AD2AC16FAB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703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113AB-1E7F-51D7-303F-EC54896A5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i="1" dirty="0" err="1"/>
              <a:t>Елементи</a:t>
            </a:r>
            <a:r>
              <a:rPr lang="ru-RU" sz="3100" i="1" dirty="0"/>
              <a:t> </a:t>
            </a:r>
            <a:r>
              <a:rPr lang="ru-RU" sz="3100" i="1" dirty="0" err="1"/>
              <a:t>криміналістичної</a:t>
            </a:r>
            <a:r>
              <a:rPr lang="ru-RU" sz="3100" i="1" dirty="0"/>
              <a:t> характеристики </a:t>
            </a:r>
            <a:r>
              <a:rPr lang="ru-RU" sz="3100" i="1" dirty="0" err="1"/>
              <a:t>злочинних</a:t>
            </a:r>
            <a:r>
              <a:rPr lang="ru-RU" sz="3100" i="1" dirty="0"/>
              <a:t> </a:t>
            </a:r>
            <a:r>
              <a:rPr lang="ru-RU" sz="3100" i="1" dirty="0" err="1"/>
              <a:t>порушень</a:t>
            </a:r>
            <a:r>
              <a:rPr lang="ru-RU" sz="3100" i="1" dirty="0"/>
              <a:t> правил </a:t>
            </a:r>
            <a:r>
              <a:rPr lang="ru-RU" sz="3100" i="1" dirty="0" err="1"/>
              <a:t>безпеки</a:t>
            </a:r>
            <a:r>
              <a:rPr lang="ru-RU" sz="3100" i="1" dirty="0"/>
              <a:t> </a:t>
            </a:r>
            <a:r>
              <a:rPr lang="ru-RU" sz="3100" i="1" dirty="0" err="1"/>
              <a:t>дорожнього</a:t>
            </a:r>
            <a:r>
              <a:rPr lang="ru-RU" sz="3100" i="1" dirty="0"/>
              <a:t> руху:</a:t>
            </a:r>
            <a:br>
              <a:rPr lang="ru-RU" sz="3100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EAB42B-22AF-F661-2ADB-0A21AAB844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err="1"/>
              <a:t>способи</a:t>
            </a:r>
            <a:r>
              <a:rPr lang="ru-RU" sz="2400" dirty="0"/>
              <a:t> </a:t>
            </a:r>
            <a:r>
              <a:rPr lang="ru-RU" sz="2400" dirty="0" err="1"/>
              <a:t>вчинення</a:t>
            </a:r>
            <a:r>
              <a:rPr lang="ru-RU" sz="2400" dirty="0"/>
              <a:t> </a:t>
            </a:r>
            <a:r>
              <a:rPr lang="ru-RU" sz="2400" dirty="0" err="1"/>
              <a:t>злочину</a:t>
            </a:r>
            <a:r>
              <a:rPr lang="ru-RU" sz="2400" dirty="0"/>
              <a:t>;</a:t>
            </a:r>
          </a:p>
          <a:p>
            <a:r>
              <a:rPr lang="ru-RU" sz="2400" dirty="0"/>
              <a:t>обстановка </a:t>
            </a:r>
            <a:r>
              <a:rPr lang="ru-RU" sz="2400" dirty="0" err="1"/>
              <a:t>дорожньо-транспортної</a:t>
            </a:r>
            <a:r>
              <a:rPr lang="ru-RU" sz="2400" dirty="0"/>
              <a:t> </a:t>
            </a:r>
            <a:r>
              <a:rPr lang="ru-RU" sz="2400" dirty="0" err="1"/>
              <a:t>пригоди</a:t>
            </a:r>
            <a:r>
              <a:rPr lang="ru-RU" sz="2400" dirty="0"/>
              <a:t>;</a:t>
            </a:r>
          </a:p>
          <a:p>
            <a:r>
              <a:rPr lang="ru-RU" sz="2400" dirty="0" err="1"/>
              <a:t>типові</a:t>
            </a:r>
            <a:r>
              <a:rPr lang="ru-RU" sz="2400" dirty="0"/>
              <a:t> </a:t>
            </a:r>
            <a:r>
              <a:rPr lang="ru-RU" sz="2400" dirty="0" err="1"/>
              <a:t>сліди</a:t>
            </a:r>
            <a:r>
              <a:rPr lang="ru-RU" sz="2400" dirty="0"/>
              <a:t>;</a:t>
            </a:r>
          </a:p>
          <a:p>
            <a:r>
              <a:rPr lang="ru-RU" sz="2400" dirty="0"/>
              <a:t>особа </a:t>
            </a:r>
            <a:r>
              <a:rPr lang="ru-RU" sz="2400" dirty="0" err="1"/>
              <a:t>злочинця</a:t>
            </a:r>
            <a:r>
              <a:rPr lang="ru-RU" sz="2400" dirty="0"/>
              <a:t>.</a:t>
            </a:r>
            <a:br>
              <a:rPr lang="ru-RU" sz="2400" dirty="0"/>
            </a:br>
            <a:endParaRPr lang="ru-UA" sz="2400" dirty="0"/>
          </a:p>
        </p:txBody>
      </p:sp>
      <p:pic>
        <p:nvPicPr>
          <p:cNvPr id="4" name="Audio Recording 24 апр. 2022 г., 10:09:55" descr="Audio Recording 24 апр. 2022 г., 10:09:55">
            <a:hlinkClick r:id="" action="ppaction://media"/>
            <a:extLst>
              <a:ext uri="{FF2B5EF4-FFF2-40B4-BE49-F238E27FC236}">
                <a16:creationId xmlns:a16="http://schemas.microsoft.com/office/drawing/2014/main" id="{99FD25D4-A608-8A61-C0E0-E66B182875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87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388EA6-F6F2-1001-AF8F-6A279516F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Порушення правил дорожнього руху із боку водіїв :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35A8D6-7E5F-CF49-BE67-00A6AE940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перевищенні безпечної швидкості при маневрах; </a:t>
            </a:r>
          </a:p>
          <a:p>
            <a:r>
              <a:rPr lang="uk-UA" dirty="0"/>
              <a:t>загостренні дорожньої обстановки; </a:t>
            </a:r>
          </a:p>
          <a:p>
            <a:r>
              <a:rPr lang="uk-UA" dirty="0"/>
              <a:t>порушенні вимог сигналів світлофора, дорожніх знаків і покажчиків, вимог дорожньої розмітки; </a:t>
            </a:r>
          </a:p>
          <a:p>
            <a:r>
              <a:rPr lang="uk-UA" dirty="0"/>
              <a:t>недотриманні безпечної дистанції; </a:t>
            </a:r>
          </a:p>
          <a:p>
            <a:r>
              <a:rPr lang="uk-UA" dirty="0"/>
              <a:t>несподіваному виїзді зі свого ряду руху й осліпленні світлом фар;</a:t>
            </a:r>
          </a:p>
          <a:p>
            <a:r>
              <a:rPr lang="uk-UA" dirty="0"/>
              <a:t>стоянці на проїзній частині без висвітлення; </a:t>
            </a:r>
          </a:p>
          <a:p>
            <a:r>
              <a:rPr lang="uk-UA" dirty="0"/>
              <a:t>порушенні правил перевезення пасажирів тощо.</a:t>
            </a:r>
          </a:p>
          <a:p>
            <a:endParaRPr lang="ru-UA" dirty="0"/>
          </a:p>
        </p:txBody>
      </p:sp>
      <p:pic>
        <p:nvPicPr>
          <p:cNvPr id="4" name="Audio Recording 24 апр. 2022 г., 10:56:16" descr="Audio Recording 24 апр. 2022 г., 10:56:16">
            <a:hlinkClick r:id="" action="ppaction://media"/>
            <a:extLst>
              <a:ext uri="{FF2B5EF4-FFF2-40B4-BE49-F238E27FC236}">
                <a16:creationId xmlns:a16="http://schemas.microsoft.com/office/drawing/2014/main" id="{52A47369-2483-2C77-84D6-08C39BE2ED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942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6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47BB52-EA6E-7A41-4FD9-13BFCC7FE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Порушення правил дорожнього руху з боку пішоходів :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2FE22B-0A9A-9247-C450-246768AA72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несподіваному бажанні пішохода пройти через перешкоду; </a:t>
            </a:r>
          </a:p>
          <a:p>
            <a:r>
              <a:rPr lang="uk-UA" dirty="0"/>
              <a:t>раптовому виході перед транспортним засобом, що рухається в попутному або зустрічному напрямку; </a:t>
            </a:r>
          </a:p>
          <a:p>
            <a:r>
              <a:rPr lang="uk-UA" dirty="0"/>
              <a:t>непередбаченому поводженні пішохода, при якому водій помилково впевнений в взаємному контакті з пішоходом:</a:t>
            </a:r>
          </a:p>
          <a:p>
            <a:r>
              <a:rPr lang="uk-UA" dirty="0"/>
              <a:t>вихід на проїзну частину в місці, де це заборонено; </a:t>
            </a:r>
          </a:p>
          <a:p>
            <a:r>
              <a:rPr lang="uk-UA" dirty="0"/>
              <a:t>раптовому виході з неосвітленої зони дороги тощо.</a:t>
            </a:r>
            <a:endParaRPr lang="ru-UA" dirty="0"/>
          </a:p>
        </p:txBody>
      </p:sp>
      <p:pic>
        <p:nvPicPr>
          <p:cNvPr id="4" name="Audio Recording 24 апр. 2022 г., 10:58:14" descr="Audio Recording 24 апр. 2022 г., 10:58:14">
            <a:hlinkClick r:id="" action="ppaction://media"/>
            <a:extLst>
              <a:ext uri="{FF2B5EF4-FFF2-40B4-BE49-F238E27FC236}">
                <a16:creationId xmlns:a16="http://schemas.microsoft.com/office/drawing/2014/main" id="{DC3F4B99-03B2-BB61-B45E-BA3B508DC1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39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5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104642-524B-4BBC-F482-D35D7DD07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Три фази ДТП: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FD43B0-239E-4D5C-8405-7751A8C520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3200" dirty="0"/>
              <a:t>початкова,</a:t>
            </a:r>
          </a:p>
          <a:p>
            <a:r>
              <a:rPr lang="uk-UA" sz="3200" dirty="0"/>
              <a:t>кульмінаційна,</a:t>
            </a:r>
          </a:p>
          <a:p>
            <a:r>
              <a:rPr lang="uk-UA" sz="3200" dirty="0"/>
              <a:t>кінцева. </a:t>
            </a:r>
            <a:endParaRPr lang="ru-UA" sz="3200" dirty="0"/>
          </a:p>
          <a:p>
            <a:endParaRPr lang="ru-UA" dirty="0"/>
          </a:p>
        </p:txBody>
      </p:sp>
      <p:pic>
        <p:nvPicPr>
          <p:cNvPr id="4" name="Audio Recording 24 апр. 2022 г., 11:02:27" descr="Audio Recording 24 апр. 2022 г., 11:02:27">
            <a:hlinkClick r:id="" action="ppaction://media"/>
            <a:extLst>
              <a:ext uri="{FF2B5EF4-FFF2-40B4-BE49-F238E27FC236}">
                <a16:creationId xmlns:a16="http://schemas.microsoft.com/office/drawing/2014/main" id="{2212F3F5-0BAE-969F-F4E4-AC41A3F3A4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27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Легкий дым</Template>
  <TotalTime>228</TotalTime>
  <Words>1240</Words>
  <Application>Microsoft Macintosh PowerPoint</Application>
  <PresentationFormat>Широкоэкранный</PresentationFormat>
  <Paragraphs>122</Paragraphs>
  <Slides>24</Slides>
  <Notes>0</Notes>
  <HiddenSlides>0</HiddenSlides>
  <MMClips>21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Century Gothic</vt:lpstr>
      <vt:lpstr>Times New Roman</vt:lpstr>
      <vt:lpstr>Wingdings 3</vt:lpstr>
      <vt:lpstr>Легкий дым</vt:lpstr>
      <vt:lpstr>Розслідування злочинних порушень правил безпеки дорожнього руху</vt:lpstr>
      <vt:lpstr>ПЛАН</vt:lpstr>
      <vt:lpstr>Література</vt:lpstr>
      <vt:lpstr>Презентация PowerPoint</vt:lpstr>
      <vt:lpstr>Видами ДТП є:  </vt:lpstr>
      <vt:lpstr>Елементи криміналістичної характеристики злочинних порушень правил безпеки дорожнього руху: </vt:lpstr>
      <vt:lpstr>Порушення правил дорожнього руху із боку водіїв :</vt:lpstr>
      <vt:lpstr>Порушення правил дорожнього руху з боку пішоходів :</vt:lpstr>
      <vt:lpstr>Три фази ДТП:</vt:lpstr>
      <vt:lpstr>Причини виникнення дорожньо-транспортних випадків :  </vt:lpstr>
      <vt:lpstr>Статичні елементи дорожньої обстановки: </vt:lpstr>
      <vt:lpstr>Динамічні елементи дорожньої обстановки: </vt:lpstr>
      <vt:lpstr>Типові сліди ДТП: </vt:lpstr>
      <vt:lpstr>Обставини, що підлягають з’ясуванню </vt:lpstr>
      <vt:lpstr>Типові ситуації початкового етапу розслідування ДТП:</vt:lpstr>
      <vt:lpstr>Типові слідчі версії:</vt:lpstr>
      <vt:lpstr>Типові версії про особу, яка перебувала за кермом у момент події:</vt:lpstr>
      <vt:lpstr>Першочершові слідчі дії:</vt:lpstr>
      <vt:lpstr>Огляд місця події складається із: </vt:lpstr>
      <vt:lpstr>Презентация PowerPoint</vt:lpstr>
      <vt:lpstr>Презентация PowerPoint</vt:lpstr>
      <vt:lpstr>У потерпілого-пішохода з'ясовують:  </vt:lpstr>
      <vt:lpstr>Судові експертизи</vt:lpstr>
      <vt:lpstr>Слідчий експеримент дозволяє одержати інформацію про: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Розслідування злочинних порушень правил безпеки дорожнього руху</dc:title>
  <dc:creator>Microsoft Office User</dc:creator>
  <cp:lastModifiedBy>Microsoft Office User</cp:lastModifiedBy>
  <cp:revision>4</cp:revision>
  <dcterms:created xsi:type="dcterms:W3CDTF">2022-04-23T12:49:58Z</dcterms:created>
  <dcterms:modified xsi:type="dcterms:W3CDTF">2022-04-24T11:03:20Z</dcterms:modified>
</cp:coreProperties>
</file>