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sldIdLst>
    <p:sldId id="256" r:id="rId2"/>
    <p:sldId id="257" r:id="rId3"/>
    <p:sldId id="258" r:id="rId4"/>
    <p:sldId id="260" r:id="rId5"/>
    <p:sldId id="261" r:id="rId6"/>
    <p:sldId id="262" r:id="rId7"/>
    <p:sldId id="263" r:id="rId8"/>
    <p:sldId id="270" r:id="rId9"/>
    <p:sldId id="264" r:id="rId10"/>
    <p:sldId id="271" r:id="rId11"/>
    <p:sldId id="265" r:id="rId12"/>
    <p:sldId id="272" r:id="rId13"/>
    <p:sldId id="266" r:id="rId14"/>
    <p:sldId id="267" r:id="rId15"/>
    <p:sldId id="273" r:id="rId16"/>
    <p:sldId id="268" r:id="rId17"/>
    <p:sldId id="274" r:id="rId18"/>
    <p:sldId id="269" r:id="rId19"/>
    <p:sldId id="275" r:id="rId20"/>
    <p:sldId id="259"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3"/>
    <p:restoredTop sz="95846"/>
  </p:normalViewPr>
  <p:slideViewPr>
    <p:cSldViewPr snapToGrid="0" snapToObjects="1">
      <p:cViewPr varScale="1">
        <p:scale>
          <a:sx n="90" d="100"/>
          <a:sy n="90" d="100"/>
        </p:scale>
        <p:origin x="232" y="672"/>
      </p:cViewPr>
      <p:guideLst/>
    </p:cSldViewPr>
  </p:slideViewPr>
  <p:outlineViewPr>
    <p:cViewPr>
      <p:scale>
        <a:sx n="33" d="100"/>
        <a:sy n="33" d="100"/>
      </p:scale>
      <p:origin x="0" y="-966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CF13B0-D3A5-AE4C-9915-405A8F5F9C34}" type="datetimeFigureOut">
              <a:rPr lang="ru-UA" smtClean="0"/>
              <a:t>30.04.2022</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B40051-D1AD-214C-9C03-DD92FF8AA198}" type="slidenum">
              <a:rPr lang="ru-UA" smtClean="0"/>
              <a:t>‹#›</a:t>
            </a:fld>
            <a:endParaRPr lang="ru-UA"/>
          </a:p>
        </p:txBody>
      </p:sp>
    </p:spTree>
    <p:extLst>
      <p:ext uri="{BB962C8B-B14F-4D97-AF65-F5344CB8AC3E}">
        <p14:creationId xmlns:p14="http://schemas.microsoft.com/office/powerpoint/2010/main" val="2894227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UA"/>
          </a:p>
        </p:txBody>
      </p:sp>
      <p:sp>
        <p:nvSpPr>
          <p:cNvPr id="4" name="Номер слайда 3"/>
          <p:cNvSpPr>
            <a:spLocks noGrp="1"/>
          </p:cNvSpPr>
          <p:nvPr>
            <p:ph type="sldNum" sz="quarter" idx="5"/>
          </p:nvPr>
        </p:nvSpPr>
        <p:spPr/>
        <p:txBody>
          <a:bodyPr/>
          <a:lstStyle/>
          <a:p>
            <a:fld id="{DAB40051-D1AD-214C-9C03-DD92FF8AA198}" type="slidenum">
              <a:rPr lang="ru-UA" smtClean="0"/>
              <a:t>13</a:t>
            </a:fld>
            <a:endParaRPr lang="ru-UA"/>
          </a:p>
        </p:txBody>
      </p:sp>
    </p:spTree>
    <p:extLst>
      <p:ext uri="{BB962C8B-B14F-4D97-AF65-F5344CB8AC3E}">
        <p14:creationId xmlns:p14="http://schemas.microsoft.com/office/powerpoint/2010/main" val="781682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UA"/>
          </a:p>
        </p:txBody>
      </p:sp>
      <p:sp>
        <p:nvSpPr>
          <p:cNvPr id="4" name="Номер слайда 3"/>
          <p:cNvSpPr>
            <a:spLocks noGrp="1"/>
          </p:cNvSpPr>
          <p:nvPr>
            <p:ph type="sldNum" sz="quarter" idx="5"/>
          </p:nvPr>
        </p:nvSpPr>
        <p:spPr/>
        <p:txBody>
          <a:bodyPr/>
          <a:lstStyle/>
          <a:p>
            <a:fld id="{DAB40051-D1AD-214C-9C03-DD92FF8AA198}" type="slidenum">
              <a:rPr lang="ru-UA" smtClean="0"/>
              <a:t>14</a:t>
            </a:fld>
            <a:endParaRPr lang="ru-UA"/>
          </a:p>
        </p:txBody>
      </p:sp>
    </p:spTree>
    <p:extLst>
      <p:ext uri="{BB962C8B-B14F-4D97-AF65-F5344CB8AC3E}">
        <p14:creationId xmlns:p14="http://schemas.microsoft.com/office/powerpoint/2010/main" val="780228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4/30/22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4/30/22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4/30/22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4/30/22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4/30/22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4/30/22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4/30/22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zakon5.rada.gov.ua/laws/show/4038-12" TargetMode="External"/><Relationship Id="rId2" Type="http://schemas.openxmlformats.org/officeDocument/2006/relationships/hyperlink" Target="https://zakon.rada.gov.ua/laws/show/4651-17#Text" TargetMode="External"/><Relationship Id="rId1" Type="http://schemas.openxmlformats.org/officeDocument/2006/relationships/slideLayout" Target="../slideLayouts/slideLayout2.xml"/><Relationship Id="rId4" Type="http://schemas.openxmlformats.org/officeDocument/2006/relationships/hyperlink" Target="http://zakon3.rada.gov.ua/laws/show/z0705-9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023520-495B-0B6A-D8CD-F8B4369CEC6E}"/>
              </a:ext>
            </a:extLst>
          </p:cNvPr>
          <p:cNvSpPr>
            <a:spLocks noGrp="1"/>
          </p:cNvSpPr>
          <p:nvPr>
            <p:ph type="ctrTitle"/>
          </p:nvPr>
        </p:nvSpPr>
        <p:spPr/>
        <p:txBody>
          <a:bodyPr>
            <a:normAutofit fontScale="90000"/>
          </a:bodyPr>
          <a:lstStyle/>
          <a:p>
            <a:r>
              <a:rPr lang="ru-UA" b="1" dirty="0"/>
              <a:t>Судово-балістична експертиза. Експертиза вибухових пристроїв</a:t>
            </a:r>
            <a:endParaRPr lang="ru-UA" dirty="0"/>
          </a:p>
        </p:txBody>
      </p:sp>
      <p:sp>
        <p:nvSpPr>
          <p:cNvPr id="3" name="Подзаголовок 2">
            <a:extLst>
              <a:ext uri="{FF2B5EF4-FFF2-40B4-BE49-F238E27FC236}">
                <a16:creationId xmlns:a16="http://schemas.microsoft.com/office/drawing/2014/main" id="{FAD51677-631C-4779-E15C-FCADC58E458A}"/>
              </a:ext>
            </a:extLst>
          </p:cNvPr>
          <p:cNvSpPr>
            <a:spLocks noGrp="1"/>
          </p:cNvSpPr>
          <p:nvPr>
            <p:ph type="subTitle" idx="1"/>
          </p:nvPr>
        </p:nvSpPr>
        <p:spPr/>
        <p:txBody>
          <a:bodyPr/>
          <a:lstStyle/>
          <a:p>
            <a:endParaRPr lang="ru-UA"/>
          </a:p>
        </p:txBody>
      </p:sp>
    </p:spTree>
    <p:extLst>
      <p:ext uri="{BB962C8B-B14F-4D97-AF65-F5344CB8AC3E}">
        <p14:creationId xmlns:p14="http://schemas.microsoft.com/office/powerpoint/2010/main" val="317536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4D2D95-6946-2919-1995-DCB03A9668E3}"/>
              </a:ext>
            </a:extLst>
          </p:cNvPr>
          <p:cNvSpPr>
            <a:spLocks noGrp="1"/>
          </p:cNvSpPr>
          <p:nvPr>
            <p:ph type="title"/>
          </p:nvPr>
        </p:nvSpPr>
        <p:spPr/>
        <p:txBody>
          <a:bodyPr/>
          <a:lstStyle/>
          <a:p>
            <a:r>
              <a:rPr lang="ru-UA" u="sng" dirty="0"/>
              <a:t>Орієнтовний перелік вирішуваних питань:</a:t>
            </a:r>
            <a:br>
              <a:rPr lang="ru-UA" dirty="0"/>
            </a:br>
            <a:endParaRPr lang="ru-UA" dirty="0"/>
          </a:p>
        </p:txBody>
      </p:sp>
      <p:sp>
        <p:nvSpPr>
          <p:cNvPr id="3" name="Объект 2">
            <a:extLst>
              <a:ext uri="{FF2B5EF4-FFF2-40B4-BE49-F238E27FC236}">
                <a16:creationId xmlns:a16="http://schemas.microsoft.com/office/drawing/2014/main" id="{CF7A84DA-D409-E1F3-D5E8-5082577AD0E3}"/>
              </a:ext>
            </a:extLst>
          </p:cNvPr>
          <p:cNvSpPr>
            <a:spLocks noGrp="1"/>
          </p:cNvSpPr>
          <p:nvPr>
            <p:ph idx="1"/>
          </p:nvPr>
        </p:nvSpPr>
        <p:spPr/>
        <p:txBody>
          <a:bodyPr/>
          <a:lstStyle/>
          <a:p>
            <a:r>
              <a:rPr lang="ru-UA" dirty="0"/>
              <a:t>Чи міг з даної зброї за певних умов (наприклад, при падінні її на ґрунт, підлогу тощо) відбутися постріл без натискання на спусковий гачок?</a:t>
            </a:r>
          </a:p>
          <a:p>
            <a:r>
              <a:rPr lang="ru-UA" dirty="0"/>
              <a:t>Чи вистріляна куля (шрот, картеч) з даного екземпляра зброї?</a:t>
            </a:r>
          </a:p>
          <a:p>
            <a:r>
              <a:rPr lang="ru-UA" dirty="0"/>
              <a:t>Чи відстріляні дані гільзи зі зброї, наданої для дослідження?</a:t>
            </a:r>
          </a:p>
          <a:p>
            <a:r>
              <a:rPr lang="ru-UA" dirty="0"/>
              <a:t>Чи вистріляні дані кулі (гільзи) з одного екземпляра зброї?</a:t>
            </a:r>
          </a:p>
          <a:p>
            <a:r>
              <a:rPr lang="ru-UA" dirty="0"/>
              <a:t>З якої зброї (вид, система, модель) вистріляна дана куля?</a:t>
            </a:r>
          </a:p>
        </p:txBody>
      </p:sp>
      <p:pic>
        <p:nvPicPr>
          <p:cNvPr id="4" name="Audio Recording 30 апр. 2022 г., 18:31:38" descr="Audio Recording 30 апр. 2022 г., 18:31:38">
            <a:hlinkClick r:id="" action="ppaction://media"/>
            <a:extLst>
              <a:ext uri="{FF2B5EF4-FFF2-40B4-BE49-F238E27FC236}">
                <a16:creationId xmlns:a16="http://schemas.microsoft.com/office/drawing/2014/main" id="{422AFAA8-7B1B-10B3-5FBC-06C74BA214D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84721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8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8D6E2B-E39E-4E27-A253-18BDAFF3DACE}"/>
              </a:ext>
            </a:extLst>
          </p:cNvPr>
          <p:cNvSpPr>
            <a:spLocks noGrp="1"/>
          </p:cNvSpPr>
          <p:nvPr>
            <p:ph type="title"/>
          </p:nvPr>
        </p:nvSpPr>
        <p:spPr/>
        <p:txBody>
          <a:bodyPr/>
          <a:lstStyle/>
          <a:p>
            <a:r>
              <a:rPr lang="ru-UA" dirty="0"/>
              <a:t>Основними завданнями дослідження холодної зброї є :</a:t>
            </a:r>
          </a:p>
        </p:txBody>
      </p:sp>
      <p:sp>
        <p:nvSpPr>
          <p:cNvPr id="3" name="Объект 2">
            <a:extLst>
              <a:ext uri="{FF2B5EF4-FFF2-40B4-BE49-F238E27FC236}">
                <a16:creationId xmlns:a16="http://schemas.microsoft.com/office/drawing/2014/main" id="{3EE037BB-3752-B028-D8E9-3A1AAD626A2F}"/>
              </a:ext>
            </a:extLst>
          </p:cNvPr>
          <p:cNvSpPr>
            <a:spLocks noGrp="1"/>
          </p:cNvSpPr>
          <p:nvPr>
            <p:ph idx="1"/>
          </p:nvPr>
        </p:nvSpPr>
        <p:spPr/>
        <p:txBody>
          <a:bodyPr/>
          <a:lstStyle/>
          <a:p>
            <a:endParaRPr lang="ru-UA" dirty="0"/>
          </a:p>
          <a:p>
            <a:pPr marL="0" indent="0">
              <a:buNone/>
            </a:pPr>
            <a:r>
              <a:rPr lang="ru-UA" dirty="0"/>
              <a:t>	установлення належності до холодної зброї виробів колючої, ріжучої, рублячої, ударно-роздробляючої дії, способу їх виготовлення, визначення типу, виду, зразка (для виробів промислового виробництва) холодної зброї або конструктивно подібного до неї виробу тощо.</a:t>
            </a:r>
          </a:p>
          <a:p>
            <a:endParaRPr lang="ru-UA" dirty="0"/>
          </a:p>
        </p:txBody>
      </p:sp>
      <p:pic>
        <p:nvPicPr>
          <p:cNvPr id="4" name="Audio Recording 30 апр. 2022 г., 18:12:43" descr="Audio Recording 30 апр. 2022 г., 18:12:43">
            <a:hlinkClick r:id="" action="ppaction://media"/>
            <a:extLst>
              <a:ext uri="{FF2B5EF4-FFF2-40B4-BE49-F238E27FC236}">
                <a16:creationId xmlns:a16="http://schemas.microsoft.com/office/drawing/2014/main" id="{B8DB6382-0655-DD8A-F808-73C9191F7D6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972850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163AE1-9A30-7A11-805B-1C4361D54856}"/>
              </a:ext>
            </a:extLst>
          </p:cNvPr>
          <p:cNvSpPr>
            <a:spLocks noGrp="1"/>
          </p:cNvSpPr>
          <p:nvPr>
            <p:ph type="title"/>
          </p:nvPr>
        </p:nvSpPr>
        <p:spPr/>
        <p:txBody>
          <a:bodyPr/>
          <a:lstStyle/>
          <a:p>
            <a:r>
              <a:rPr lang="ru-UA" u="sng" dirty="0"/>
              <a:t>Орієнтовний перелік вирішуваних питань:</a:t>
            </a:r>
            <a:endParaRPr lang="ru-UA" dirty="0"/>
          </a:p>
        </p:txBody>
      </p:sp>
      <p:sp>
        <p:nvSpPr>
          <p:cNvPr id="3" name="Объект 2">
            <a:extLst>
              <a:ext uri="{FF2B5EF4-FFF2-40B4-BE49-F238E27FC236}">
                <a16:creationId xmlns:a16="http://schemas.microsoft.com/office/drawing/2014/main" id="{D16617F1-5A02-ACB7-5A55-C485B30ED017}"/>
              </a:ext>
            </a:extLst>
          </p:cNvPr>
          <p:cNvSpPr>
            <a:spLocks noGrp="1"/>
          </p:cNvSpPr>
          <p:nvPr>
            <p:ph idx="1"/>
          </p:nvPr>
        </p:nvSpPr>
        <p:spPr/>
        <p:txBody>
          <a:bodyPr/>
          <a:lstStyle/>
          <a:p>
            <a:r>
              <a:rPr lang="ru-UA" dirty="0"/>
              <a:t>Чи є даний предмет холодною зброєю?</a:t>
            </a:r>
          </a:p>
          <a:p>
            <a:r>
              <a:rPr lang="ru-UA" dirty="0"/>
              <a:t>Якщо є, то до якого виду холодної зброї він належить?</a:t>
            </a:r>
          </a:p>
          <a:p>
            <a:r>
              <a:rPr lang="ru-UA" dirty="0"/>
              <a:t>Яким способом виготовлено предмет, вилучений у підозрюваного?</a:t>
            </a:r>
          </a:p>
          <a:p>
            <a:r>
              <a:rPr lang="ru-UA" dirty="0"/>
              <a:t>До якого зразка належить наданий штик (кортик, шабля тощо)?</a:t>
            </a:r>
          </a:p>
          <a:p>
            <a:r>
              <a:rPr lang="ru-UA" dirty="0"/>
              <a:t>Чи є даний предмет заготовкою холодної зброї?</a:t>
            </a:r>
          </a:p>
        </p:txBody>
      </p:sp>
      <p:pic>
        <p:nvPicPr>
          <p:cNvPr id="4" name="Audio Recording 30 апр. 2022 г., 18:33:47" descr="Audio Recording 30 апр. 2022 г., 18:33:47">
            <a:hlinkClick r:id="" action="ppaction://media"/>
            <a:extLst>
              <a:ext uri="{FF2B5EF4-FFF2-40B4-BE49-F238E27FC236}">
                <a16:creationId xmlns:a16="http://schemas.microsoft.com/office/drawing/2014/main" id="{7A365DE7-62D8-6C10-D767-2B4C5C5B4C6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615372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6A7C86-4E1D-3E4F-C177-6F0E9D73F7FA}"/>
              </a:ext>
            </a:extLst>
          </p:cNvPr>
          <p:cNvSpPr>
            <a:spLocks noGrp="1"/>
          </p:cNvSpPr>
          <p:nvPr>
            <p:ph type="title"/>
          </p:nvPr>
        </p:nvSpPr>
        <p:spPr/>
        <p:txBody>
          <a:bodyPr/>
          <a:lstStyle/>
          <a:p>
            <a:r>
              <a:rPr lang="ru-UA" dirty="0"/>
              <a:t>Основними завданнями дослідження зброї з некінетичним принципом ураження є :</a:t>
            </a:r>
          </a:p>
        </p:txBody>
      </p:sp>
      <p:sp>
        <p:nvSpPr>
          <p:cNvPr id="3" name="Объект 2">
            <a:extLst>
              <a:ext uri="{FF2B5EF4-FFF2-40B4-BE49-F238E27FC236}">
                <a16:creationId xmlns:a16="http://schemas.microsoft.com/office/drawing/2014/main" id="{2052D360-A27F-2780-6B8E-4DDA4224B4CB}"/>
              </a:ext>
            </a:extLst>
          </p:cNvPr>
          <p:cNvSpPr>
            <a:spLocks noGrp="1"/>
          </p:cNvSpPr>
          <p:nvPr>
            <p:ph idx="1"/>
          </p:nvPr>
        </p:nvSpPr>
        <p:spPr/>
        <p:txBody>
          <a:bodyPr/>
          <a:lstStyle/>
          <a:p>
            <a:pPr marL="0" indent="0">
              <a:buNone/>
            </a:pPr>
            <a:r>
              <a:rPr lang="ru-UA" dirty="0"/>
              <a:t>установлення належності об’єктів до зброї, спеціальних засобів активної оборони, засобів нелетального ураження або інших конструктивних подібних до них виробів, визначення їх типу, виду, моделі або зразка (для виробів промислового виробництва), способу виготовлення та придатності для використання за призначенням тощо.</a:t>
            </a:r>
          </a:p>
          <a:p>
            <a:endParaRPr lang="ru-UA" dirty="0"/>
          </a:p>
        </p:txBody>
      </p:sp>
      <p:pic>
        <p:nvPicPr>
          <p:cNvPr id="4" name="Audio Recording 30 апр. 2022 г., 18:17:56" descr="Audio Recording 30 апр. 2022 г., 18:17:56">
            <a:hlinkClick r:id="" action="ppaction://media"/>
            <a:extLst>
              <a:ext uri="{FF2B5EF4-FFF2-40B4-BE49-F238E27FC236}">
                <a16:creationId xmlns:a16="http://schemas.microsoft.com/office/drawing/2014/main" id="{1CC8D10B-6C12-A3E9-9FCD-6D1726E05C3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93860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DA26DA-074A-39CA-80C9-2EC6D0A42EDF}"/>
              </a:ext>
            </a:extLst>
          </p:cNvPr>
          <p:cNvSpPr>
            <a:spLocks noGrp="1"/>
          </p:cNvSpPr>
          <p:nvPr>
            <p:ph type="title"/>
          </p:nvPr>
        </p:nvSpPr>
        <p:spPr/>
        <p:txBody>
          <a:bodyPr/>
          <a:lstStyle/>
          <a:p>
            <a:r>
              <a:rPr lang="ru-UA" dirty="0"/>
              <a:t>Об’єктами дослідження є:</a:t>
            </a:r>
            <a:r>
              <a:rPr lang="en-US" dirty="0"/>
              <a:t> </a:t>
            </a:r>
            <a:endParaRPr lang="ru-UA" dirty="0"/>
          </a:p>
        </p:txBody>
      </p:sp>
      <p:sp>
        <p:nvSpPr>
          <p:cNvPr id="3" name="Объект 2">
            <a:extLst>
              <a:ext uri="{FF2B5EF4-FFF2-40B4-BE49-F238E27FC236}">
                <a16:creationId xmlns:a16="http://schemas.microsoft.com/office/drawing/2014/main" id="{3510AC12-4430-0A09-D9AD-D2154A7E9A80}"/>
              </a:ext>
            </a:extLst>
          </p:cNvPr>
          <p:cNvSpPr>
            <a:spLocks noGrp="1"/>
          </p:cNvSpPr>
          <p:nvPr>
            <p:ph idx="1"/>
          </p:nvPr>
        </p:nvSpPr>
        <p:spPr/>
        <p:txBody>
          <a:bodyPr/>
          <a:lstStyle/>
          <a:p>
            <a:r>
              <a:rPr lang="ru-UA" dirty="0"/>
              <a:t>зброя та подібні до неї пристрої з іншими принципами ураження цілі, ніж ураження за рахунок кінетичної енергії стріляного снаряда як фізичного тіла - термічний вплив, уражаючі фактори електричного струму та інші уражаючі фактори. До таких об’єктів дослідження належать нереактивні вогнемети, електрошокові пристрої тощо.</a:t>
            </a:r>
          </a:p>
          <a:p>
            <a:endParaRPr lang="ru-UA" dirty="0"/>
          </a:p>
        </p:txBody>
      </p:sp>
      <p:pic>
        <p:nvPicPr>
          <p:cNvPr id="4" name="Audio Recording 30 апр. 2022 г., 18:20:52" descr="Audio Recording 30 апр. 2022 г., 18:20:52">
            <a:hlinkClick r:id="" action="ppaction://media"/>
            <a:extLst>
              <a:ext uri="{FF2B5EF4-FFF2-40B4-BE49-F238E27FC236}">
                <a16:creationId xmlns:a16="http://schemas.microsoft.com/office/drawing/2014/main" id="{3B0DDB91-AE54-D7EB-7402-2B049E735A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99640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22415B-DCAA-3210-FA36-89DDA2FC00EF}"/>
              </a:ext>
            </a:extLst>
          </p:cNvPr>
          <p:cNvSpPr>
            <a:spLocks noGrp="1"/>
          </p:cNvSpPr>
          <p:nvPr>
            <p:ph type="title"/>
          </p:nvPr>
        </p:nvSpPr>
        <p:spPr/>
        <p:txBody>
          <a:bodyPr/>
          <a:lstStyle/>
          <a:p>
            <a:r>
              <a:rPr lang="ru-UA" u="sng" dirty="0"/>
              <a:t>Орієнтовний перелік вирішуваних питань:</a:t>
            </a:r>
            <a:endParaRPr lang="ru-UA" dirty="0"/>
          </a:p>
        </p:txBody>
      </p:sp>
      <p:sp>
        <p:nvSpPr>
          <p:cNvPr id="3" name="Объект 2">
            <a:extLst>
              <a:ext uri="{FF2B5EF4-FFF2-40B4-BE49-F238E27FC236}">
                <a16:creationId xmlns:a16="http://schemas.microsoft.com/office/drawing/2014/main" id="{B1F44AC0-7814-8299-E6E1-03DA6BDF285B}"/>
              </a:ext>
            </a:extLst>
          </p:cNvPr>
          <p:cNvSpPr>
            <a:spLocks noGrp="1"/>
          </p:cNvSpPr>
          <p:nvPr>
            <p:ph idx="1"/>
          </p:nvPr>
        </p:nvSpPr>
        <p:spPr/>
        <p:txBody>
          <a:bodyPr>
            <a:normAutofit fontScale="92500"/>
          </a:bodyPr>
          <a:lstStyle/>
          <a:p>
            <a:r>
              <a:rPr lang="ru-UA" dirty="0"/>
              <a:t>Чи є наданий об’єкт зброєю (спеціальним засобом активної оборони)? До якого саме типу зброї (спеціального засобу активної оборони) він належить?</a:t>
            </a:r>
          </a:p>
          <a:p>
            <a:r>
              <a:rPr lang="ru-UA" dirty="0"/>
              <a:t>Чи є наданий об’єкт вогнеметом? Якщо так, чи є він зброєю? До якого саме типу зброї він належить?</a:t>
            </a:r>
          </a:p>
          <a:p>
            <a:r>
              <a:rPr lang="ru-UA" dirty="0"/>
              <a:t>Чи є наданий об’єкт електрошоковим пристроєм? Якщо так, чи є він зброєю або спеціальним засобом активної оборони? До якого саме типу зброї він належить?</a:t>
            </a:r>
          </a:p>
          <a:p>
            <a:r>
              <a:rPr lang="ru-UA" dirty="0"/>
              <a:t>Яким способом виготовлено наданий вогнемет (електрошоковий пристрій)?</a:t>
            </a:r>
          </a:p>
          <a:p>
            <a:r>
              <a:rPr lang="ru-UA" dirty="0"/>
              <a:t>До якого типу, виду, зразка належить наданий вогнемет (електрошоковий пристрій)?</a:t>
            </a:r>
          </a:p>
          <a:p>
            <a:pPr marL="0" indent="0">
              <a:buNone/>
            </a:pPr>
            <a:endParaRPr lang="ru-UA" dirty="0"/>
          </a:p>
        </p:txBody>
      </p:sp>
      <p:pic>
        <p:nvPicPr>
          <p:cNvPr id="4" name="Audio Recording 30 апр. 2022 г., 18:43:18" descr="Audio Recording 30 апр. 2022 г., 18:43:18">
            <a:hlinkClick r:id="" action="ppaction://media"/>
            <a:extLst>
              <a:ext uri="{FF2B5EF4-FFF2-40B4-BE49-F238E27FC236}">
                <a16:creationId xmlns:a16="http://schemas.microsoft.com/office/drawing/2014/main" id="{9E5F5DED-B2D9-A4E9-ED1A-5E59FA5CC43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02532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3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C29874-B17F-B515-3E85-365AFEC8C5BA}"/>
              </a:ext>
            </a:extLst>
          </p:cNvPr>
          <p:cNvSpPr>
            <a:spLocks noGrp="1"/>
          </p:cNvSpPr>
          <p:nvPr>
            <p:ph type="title"/>
          </p:nvPr>
        </p:nvSpPr>
        <p:spPr/>
        <p:txBody>
          <a:bodyPr>
            <a:normAutofit fontScale="90000"/>
          </a:bodyPr>
          <a:lstStyle/>
          <a:p>
            <a:r>
              <a:rPr lang="ru-UA" dirty="0"/>
              <a:t>Основними завданнями дослідження гранатометів та ствольної артилерійської зброї є</a:t>
            </a:r>
            <a:r>
              <a:rPr lang="en-US" dirty="0"/>
              <a:t> </a:t>
            </a:r>
            <a:r>
              <a:rPr lang="uk-UA" dirty="0"/>
              <a:t>:</a:t>
            </a:r>
            <a:endParaRPr lang="ru-UA" dirty="0"/>
          </a:p>
        </p:txBody>
      </p:sp>
      <p:sp>
        <p:nvSpPr>
          <p:cNvPr id="3" name="Объект 2">
            <a:extLst>
              <a:ext uri="{FF2B5EF4-FFF2-40B4-BE49-F238E27FC236}">
                <a16:creationId xmlns:a16="http://schemas.microsoft.com/office/drawing/2014/main" id="{F086455D-490E-1FEC-3925-7CA616E34D52}"/>
              </a:ext>
            </a:extLst>
          </p:cNvPr>
          <p:cNvSpPr>
            <a:spLocks noGrp="1"/>
          </p:cNvSpPr>
          <p:nvPr>
            <p:ph idx="1"/>
          </p:nvPr>
        </p:nvSpPr>
        <p:spPr/>
        <p:txBody>
          <a:bodyPr/>
          <a:lstStyle/>
          <a:p>
            <a:pPr marL="0" indent="0">
              <a:buNone/>
            </a:pPr>
            <a:r>
              <a:rPr lang="ru-UA" dirty="0"/>
              <a:t>установлення їх належності до вогнепальної або реактивної зброї, визначення їх типу, виду, моделі або зразка (для виробів промислового виробництва), способу виготовлення та придатності для використання за призначенням.</a:t>
            </a:r>
          </a:p>
          <a:p>
            <a:pPr marL="0" indent="0">
              <a:buNone/>
            </a:pPr>
            <a:endParaRPr lang="ru-UA" dirty="0"/>
          </a:p>
          <a:p>
            <a:pPr marL="0" indent="0">
              <a:buNone/>
            </a:pPr>
            <a:r>
              <a:rPr lang="ru-UA" dirty="0"/>
              <a:t>Об’єктами дослідження є гранатомети реактивні та нереактивні, міномети, артилерійські гармати тощо.</a:t>
            </a:r>
          </a:p>
          <a:p>
            <a:endParaRPr lang="ru-UA" dirty="0"/>
          </a:p>
        </p:txBody>
      </p:sp>
      <p:pic>
        <p:nvPicPr>
          <p:cNvPr id="4" name="Audio Recording 30 апр. 2022 г., 18:22:26" descr="Audio Recording 30 апр. 2022 г., 18:22:26">
            <a:hlinkClick r:id="" action="ppaction://media"/>
            <a:extLst>
              <a:ext uri="{FF2B5EF4-FFF2-40B4-BE49-F238E27FC236}">
                <a16:creationId xmlns:a16="http://schemas.microsoft.com/office/drawing/2014/main" id="{300C8095-9A47-A325-1ACE-237D22BEAB4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709885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9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854A0B-ADC3-DD8E-E779-81CC911FE9F9}"/>
              </a:ext>
            </a:extLst>
          </p:cNvPr>
          <p:cNvSpPr>
            <a:spLocks noGrp="1"/>
          </p:cNvSpPr>
          <p:nvPr>
            <p:ph type="title"/>
          </p:nvPr>
        </p:nvSpPr>
        <p:spPr/>
        <p:txBody>
          <a:bodyPr>
            <a:normAutofit fontScale="90000"/>
          </a:bodyPr>
          <a:lstStyle/>
          <a:p>
            <a:r>
              <a:rPr lang="ru-UA" dirty="0"/>
              <a:t> </a:t>
            </a:r>
            <a:br>
              <a:rPr lang="ru-UA" dirty="0"/>
            </a:br>
            <a:r>
              <a:rPr lang="ru-UA" u="sng" dirty="0"/>
              <a:t>Орієнтовний перелік вирішуваних питань:</a:t>
            </a:r>
            <a:br>
              <a:rPr lang="ru-UA" dirty="0"/>
            </a:br>
            <a:endParaRPr lang="ru-UA" dirty="0"/>
          </a:p>
        </p:txBody>
      </p:sp>
      <p:sp>
        <p:nvSpPr>
          <p:cNvPr id="3" name="Объект 2">
            <a:extLst>
              <a:ext uri="{FF2B5EF4-FFF2-40B4-BE49-F238E27FC236}">
                <a16:creationId xmlns:a16="http://schemas.microsoft.com/office/drawing/2014/main" id="{CEC62510-6240-907B-C4A3-3D65491CF259}"/>
              </a:ext>
            </a:extLst>
          </p:cNvPr>
          <p:cNvSpPr>
            <a:spLocks noGrp="1"/>
          </p:cNvSpPr>
          <p:nvPr>
            <p:ph idx="1"/>
          </p:nvPr>
        </p:nvSpPr>
        <p:spPr/>
        <p:txBody>
          <a:bodyPr>
            <a:normAutofit fontScale="85000" lnSpcReduction="10000"/>
          </a:bodyPr>
          <a:lstStyle/>
          <a:p>
            <a:r>
              <a:rPr lang="ru-UA" dirty="0"/>
              <a:t>Чи є наданий об’єкт зброєю? До якого саме типу зброї він належить?</a:t>
            </a:r>
          </a:p>
          <a:p>
            <a:r>
              <a:rPr lang="ru-UA" dirty="0"/>
              <a:t>Чи є наданий гранатомет вогнепальною (реактивною) зброєю?</a:t>
            </a:r>
          </a:p>
          <a:p>
            <a:r>
              <a:rPr lang="ru-UA" dirty="0"/>
              <a:t>Чи є наданий міномет (гармата) вогнепальною зброєю? До якого саме типу зброї він належить?</a:t>
            </a:r>
          </a:p>
          <a:p>
            <a:r>
              <a:rPr lang="ru-UA" dirty="0"/>
              <a:t>Яким способом виготовлено наданий гранатомет (міномет, гармату)?</a:t>
            </a:r>
          </a:p>
          <a:p>
            <a:r>
              <a:rPr lang="ru-UA" dirty="0"/>
              <a:t>До якого типу, виду, зразка належить наданий гранатомет (міномет, гармата)?</a:t>
            </a:r>
          </a:p>
          <a:p>
            <a:r>
              <a:rPr lang="ru-UA" dirty="0"/>
              <a:t>Чи придатний наданий гранатомет (міномет, гармата) до стрільби?</a:t>
            </a:r>
          </a:p>
          <a:p>
            <a:r>
              <a:rPr lang="ru-UA" dirty="0"/>
              <a:t>Чи має наданий гранатомет (міномет, гармата) ознаки пошкодження? Чи виключають ці пошкодження можливість проведення стрільби?</a:t>
            </a:r>
          </a:p>
        </p:txBody>
      </p:sp>
      <p:pic>
        <p:nvPicPr>
          <p:cNvPr id="4" name="Audio Recording 30 апр. 2022 г., 18:45:15" descr="Audio Recording 30 апр. 2022 г., 18:45:15">
            <a:hlinkClick r:id="" action="ppaction://media"/>
            <a:extLst>
              <a:ext uri="{FF2B5EF4-FFF2-40B4-BE49-F238E27FC236}">
                <a16:creationId xmlns:a16="http://schemas.microsoft.com/office/drawing/2014/main" id="{A2F618CF-7B3E-EC80-C5C6-A8D627ECF4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29591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8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B6E428-43E6-59F7-17EA-96921035A220}"/>
              </a:ext>
            </a:extLst>
          </p:cNvPr>
          <p:cNvSpPr>
            <a:spLocks noGrp="1"/>
          </p:cNvSpPr>
          <p:nvPr>
            <p:ph type="title"/>
          </p:nvPr>
        </p:nvSpPr>
        <p:spPr/>
        <p:txBody>
          <a:bodyPr/>
          <a:lstStyle/>
          <a:p>
            <a:r>
              <a:rPr lang="ru-UA" dirty="0"/>
              <a:t>Основними завданнями дослідження ракетно-реактивної зброї є:</a:t>
            </a:r>
          </a:p>
        </p:txBody>
      </p:sp>
      <p:sp>
        <p:nvSpPr>
          <p:cNvPr id="3" name="Объект 2">
            <a:extLst>
              <a:ext uri="{FF2B5EF4-FFF2-40B4-BE49-F238E27FC236}">
                <a16:creationId xmlns:a16="http://schemas.microsoft.com/office/drawing/2014/main" id="{8A643A44-A1F5-171A-93F1-9A325B302510}"/>
              </a:ext>
            </a:extLst>
          </p:cNvPr>
          <p:cNvSpPr>
            <a:spLocks noGrp="1"/>
          </p:cNvSpPr>
          <p:nvPr>
            <p:ph idx="1"/>
          </p:nvPr>
        </p:nvSpPr>
        <p:spPr/>
        <p:txBody>
          <a:bodyPr/>
          <a:lstStyle/>
          <a:p>
            <a:pPr marL="0" indent="0">
              <a:buNone/>
            </a:pPr>
            <a:r>
              <a:rPr lang="ru-UA" dirty="0"/>
              <a:t>установлення її належності до ракетної або реактивної зброї, визначення її типу, виду, моделі або зразка (для виробів промислового виробництва), способу виготовлення та придатності для використання за призначенням.</a:t>
            </a:r>
          </a:p>
          <a:p>
            <a:pPr marL="0" indent="0">
              <a:buNone/>
            </a:pPr>
            <a:endParaRPr lang="ru-UA" dirty="0"/>
          </a:p>
          <a:p>
            <a:pPr marL="0" indent="0">
              <a:buNone/>
            </a:pPr>
            <a:r>
              <a:rPr lang="ru-UA" dirty="0"/>
              <a:t>Об’єктами дослідження є протитанкові ракетні комплекси, реактивні системи залпового вогню, зенітно-ракетні комплекси тощо.</a:t>
            </a:r>
          </a:p>
          <a:p>
            <a:endParaRPr lang="ru-UA" dirty="0"/>
          </a:p>
        </p:txBody>
      </p:sp>
      <p:pic>
        <p:nvPicPr>
          <p:cNvPr id="4" name="Audio Recording 30 апр. 2022 г., 18:24:54" descr="Audio Recording 30 апр. 2022 г., 18:24:54">
            <a:hlinkClick r:id="" action="ppaction://media"/>
            <a:extLst>
              <a:ext uri="{FF2B5EF4-FFF2-40B4-BE49-F238E27FC236}">
                <a16:creationId xmlns:a16="http://schemas.microsoft.com/office/drawing/2014/main" id="{C4445B39-2B77-5B9D-DC2F-B3D86A3C9C2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641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824164-84DB-16E9-8A86-172C01B38DBB}"/>
              </a:ext>
            </a:extLst>
          </p:cNvPr>
          <p:cNvSpPr>
            <a:spLocks noGrp="1"/>
          </p:cNvSpPr>
          <p:nvPr>
            <p:ph type="title"/>
          </p:nvPr>
        </p:nvSpPr>
        <p:spPr/>
        <p:txBody>
          <a:bodyPr/>
          <a:lstStyle/>
          <a:p>
            <a:r>
              <a:rPr lang="ru-UA" u="sng" dirty="0"/>
              <a:t>Орієнтовний перелік вирішуваних питань:</a:t>
            </a:r>
            <a:endParaRPr lang="ru-UA" dirty="0"/>
          </a:p>
        </p:txBody>
      </p:sp>
      <p:sp>
        <p:nvSpPr>
          <p:cNvPr id="3" name="Объект 2">
            <a:extLst>
              <a:ext uri="{FF2B5EF4-FFF2-40B4-BE49-F238E27FC236}">
                <a16:creationId xmlns:a16="http://schemas.microsoft.com/office/drawing/2014/main" id="{022D0A74-860A-00BE-F18F-4F6CCF64AB16}"/>
              </a:ext>
            </a:extLst>
          </p:cNvPr>
          <p:cNvSpPr>
            <a:spLocks noGrp="1"/>
          </p:cNvSpPr>
          <p:nvPr>
            <p:ph idx="1"/>
          </p:nvPr>
        </p:nvSpPr>
        <p:spPr/>
        <p:txBody>
          <a:bodyPr>
            <a:normAutofit lnSpcReduction="10000"/>
          </a:bodyPr>
          <a:lstStyle/>
          <a:p>
            <a:r>
              <a:rPr lang="ru-UA" dirty="0"/>
              <a:t>Чи є наданий об’єкт зброєю? До якого саме типу зброї він належить?</a:t>
            </a:r>
          </a:p>
          <a:p>
            <a:r>
              <a:rPr lang="ru-UA" dirty="0"/>
              <a:t>Чи є наданий об’єкт ракетною (реактивною) зброєю? До якого саме типу зразка, моделі він належить?</a:t>
            </a:r>
          </a:p>
          <a:p>
            <a:r>
              <a:rPr lang="ru-UA" dirty="0"/>
              <a:t>Яким способом виготовлено наданий об’єкт?</a:t>
            </a:r>
          </a:p>
          <a:p>
            <a:r>
              <a:rPr lang="ru-UA" dirty="0"/>
              <a:t>Чи придатний наданий ПЗРК (ПТРК, прицільно-пусковий пристрій ПЗРК або ПРТК) до стрільби?</a:t>
            </a:r>
          </a:p>
          <a:p>
            <a:r>
              <a:rPr lang="ru-UA" dirty="0"/>
              <a:t>Чи має наданий об’єкт ознаки пошкодження? Чи виключають ці пошкодження можливість проведення стрільби?</a:t>
            </a:r>
          </a:p>
          <a:p>
            <a:endParaRPr lang="ru-UA" dirty="0"/>
          </a:p>
        </p:txBody>
      </p:sp>
      <p:pic>
        <p:nvPicPr>
          <p:cNvPr id="4" name="Audio Recording 30 апр. 2022 г., 18:47:47" descr="Audio Recording 30 апр. 2022 г., 18:47:47">
            <a:hlinkClick r:id="" action="ppaction://media"/>
            <a:extLst>
              <a:ext uri="{FF2B5EF4-FFF2-40B4-BE49-F238E27FC236}">
                <a16:creationId xmlns:a16="http://schemas.microsoft.com/office/drawing/2014/main" id="{390F4E75-68C5-009C-F3DC-41E4FBE4E22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96171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BA9480-BB2C-FB6A-38A7-DC6E018F11B1}"/>
              </a:ext>
            </a:extLst>
          </p:cNvPr>
          <p:cNvSpPr>
            <a:spLocks noGrp="1"/>
          </p:cNvSpPr>
          <p:nvPr>
            <p:ph type="title"/>
          </p:nvPr>
        </p:nvSpPr>
        <p:spPr/>
        <p:txBody>
          <a:bodyPr>
            <a:normAutofit/>
          </a:bodyPr>
          <a:lstStyle/>
          <a:p>
            <a:r>
              <a:rPr lang="ru-UA" sz="3600" dirty="0">
                <a:latin typeface="Times New Roman" panose="02020603050405020304" pitchFamily="18" charset="0"/>
                <a:cs typeface="Times New Roman" panose="02020603050405020304" pitchFamily="18" charset="0"/>
              </a:rPr>
              <a:t>Література</a:t>
            </a:r>
          </a:p>
        </p:txBody>
      </p:sp>
      <p:sp>
        <p:nvSpPr>
          <p:cNvPr id="3" name="Объект 2">
            <a:extLst>
              <a:ext uri="{FF2B5EF4-FFF2-40B4-BE49-F238E27FC236}">
                <a16:creationId xmlns:a16="http://schemas.microsoft.com/office/drawing/2014/main" id="{17B867FB-ADC1-94E8-8EAC-265587CB246A}"/>
              </a:ext>
            </a:extLst>
          </p:cNvPr>
          <p:cNvSpPr>
            <a:spLocks noGrp="1"/>
          </p:cNvSpPr>
          <p:nvPr>
            <p:ph idx="1"/>
          </p:nvPr>
        </p:nvSpPr>
        <p:spPr/>
        <p:txBody>
          <a:bodyPr>
            <a:normAutofit lnSpcReduction="10000"/>
          </a:bodyPr>
          <a:lstStyle/>
          <a:p>
            <a:pPr lvl="0"/>
            <a:r>
              <a:rPr lang="uk-UA" dirty="0">
                <a:latin typeface="Times New Roman" panose="02020603050405020304" pitchFamily="18" charset="0"/>
                <a:cs typeface="Times New Roman" panose="02020603050405020304" pitchFamily="18" charset="0"/>
              </a:rPr>
              <a:t>Кримінальний процесуальний кодекс України від 13.04.2012 № 4651-VI. URL: </a:t>
            </a:r>
            <a:r>
              <a:rPr lang="uk-UA"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https://zakon.rada.gov.ua/laws/show/4651-17#Text</a:t>
            </a:r>
            <a:endParaRPr lang="uk-UA"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Закон України «Про судову експертизу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a:t>
            </a:r>
            <a:r>
              <a:rPr lang="ru-RU"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 25.02.1994 р. № 4038- ХІІ. URL: </a:t>
            </a:r>
            <a:r>
              <a:rPr lang="en" dirty="0">
                <a:latin typeface="Times New Roman" panose="02020603050405020304" pitchFamily="18" charset="0"/>
                <a:cs typeface="Times New Roman" panose="02020603050405020304" pitchFamily="18" charset="0"/>
              </a:rPr>
              <a:t>https://</a:t>
            </a:r>
            <a:r>
              <a:rPr lang="en" dirty="0" err="1">
                <a:latin typeface="Times New Roman" panose="02020603050405020304" pitchFamily="18" charset="0"/>
                <a:cs typeface="Times New Roman" panose="02020603050405020304" pitchFamily="18" charset="0"/>
              </a:rPr>
              <a:t>zakon.rada.gov.ua</a:t>
            </a:r>
            <a:r>
              <a:rPr lang="en" dirty="0">
                <a:latin typeface="Times New Roman" panose="02020603050405020304" pitchFamily="18" charset="0"/>
                <a:cs typeface="Times New Roman" panose="02020603050405020304" pitchFamily="18" charset="0"/>
              </a:rPr>
              <a:t>/laws/show/4038-12#Text</a:t>
            </a:r>
            <a:endParaRPr lang="ru-RU" dirty="0">
              <a:latin typeface="Times New Roman" panose="02020603050405020304" pitchFamily="18" charset="0"/>
              <a:cs typeface="Times New Roman" panose="02020603050405020304" pitchFamily="18" charset="0"/>
            </a:endParaRPr>
          </a:p>
          <a:p>
            <a:r>
              <a:rPr lang="ru-RU" u="sng"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Наказ Міністерства юстиції України від 08.10.1998 № 53/5 "Про затвердження Інструкції про призначення та проведення судових експертиз та експертних досліджень та Науково-методичних рекомендацій з питань підготовки та призначення судових експертиз та експертних досліджень"</a:t>
            </a:r>
            <a:r>
              <a:rPr lang="uk-UA" dirty="0">
                <a:latin typeface="Times New Roman" panose="02020603050405020304" pitchFamily="18" charset="0"/>
                <a:cs typeface="Times New Roman" panose="02020603050405020304" pitchFamily="18" charset="0"/>
              </a:rPr>
              <a:t> URL: </a:t>
            </a:r>
            <a:r>
              <a:rPr lang="en" dirty="0">
                <a:latin typeface="Times New Roman" panose="02020603050405020304" pitchFamily="18" charset="0"/>
                <a:cs typeface="Times New Roman" panose="02020603050405020304" pitchFamily="18" charset="0"/>
              </a:rPr>
              <a:t>https://</a:t>
            </a:r>
            <a:r>
              <a:rPr lang="en" dirty="0" err="1">
                <a:latin typeface="Times New Roman" panose="02020603050405020304" pitchFamily="18" charset="0"/>
                <a:cs typeface="Times New Roman" panose="02020603050405020304" pitchFamily="18" charset="0"/>
              </a:rPr>
              <a:t>zakon.rada.gov.ua</a:t>
            </a:r>
            <a:r>
              <a:rPr lang="en" dirty="0">
                <a:latin typeface="Times New Roman" panose="02020603050405020304" pitchFamily="18" charset="0"/>
                <a:cs typeface="Times New Roman" panose="02020603050405020304" pitchFamily="18" charset="0"/>
              </a:rPr>
              <a:t>/laws/show/z0705-98#Text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6357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F80366-CB74-CF1D-136E-0B81A3B8BF97}"/>
              </a:ext>
            </a:extLst>
          </p:cNvPr>
          <p:cNvSpPr>
            <a:spLocks noGrp="1"/>
          </p:cNvSpPr>
          <p:nvPr>
            <p:ph type="title"/>
          </p:nvPr>
        </p:nvSpPr>
        <p:spPr/>
        <p:txBody>
          <a:bodyPr/>
          <a:lstStyle/>
          <a:p>
            <a:r>
              <a:rPr lang="ru-UA" b="1" dirty="0"/>
              <a:t>Об'єктами судово-балістичної експертизи є:</a:t>
            </a:r>
            <a:br>
              <a:rPr lang="ru-UA" dirty="0"/>
            </a:br>
            <a:endParaRPr lang="ru-UA" dirty="0"/>
          </a:p>
        </p:txBody>
      </p:sp>
      <p:sp>
        <p:nvSpPr>
          <p:cNvPr id="3" name="Объект 2">
            <a:extLst>
              <a:ext uri="{FF2B5EF4-FFF2-40B4-BE49-F238E27FC236}">
                <a16:creationId xmlns:a16="http://schemas.microsoft.com/office/drawing/2014/main" id="{3DA1D95E-B3E3-00C7-FA6A-8B256ECEC0E6}"/>
              </a:ext>
            </a:extLst>
          </p:cNvPr>
          <p:cNvSpPr>
            <a:spLocks noGrp="1"/>
          </p:cNvSpPr>
          <p:nvPr>
            <p:ph idx="1"/>
          </p:nvPr>
        </p:nvSpPr>
        <p:spPr/>
        <p:txBody>
          <a:bodyPr/>
          <a:lstStyle/>
          <a:p>
            <a:r>
              <a:rPr lang="ru-UA" dirty="0"/>
              <a:t>зброя або конструктивно подібні до неї вироби, </a:t>
            </a:r>
          </a:p>
          <a:p>
            <a:r>
              <a:rPr lang="ru-UA" dirty="0"/>
              <a:t>патрони, гільзи, кулі, шрот, пижі, які приєднані до справи як речові докази,</a:t>
            </a:r>
          </a:p>
          <a:p>
            <a:r>
              <a:rPr lang="ru-UA" dirty="0"/>
              <a:t> порівняльні матеріали, </a:t>
            </a:r>
          </a:p>
          <a:p>
            <a:r>
              <a:rPr lang="ru-UA" dirty="0"/>
              <a:t>предмети зі слідами пострілу.</a:t>
            </a:r>
          </a:p>
          <a:p>
            <a:endParaRPr lang="ru-UA" dirty="0"/>
          </a:p>
        </p:txBody>
      </p:sp>
      <p:pic>
        <p:nvPicPr>
          <p:cNvPr id="4" name="Audio Recording 30 апр. 2022 г., 18:56:33" descr="Audio Recording 30 апр. 2022 г., 18:56:33">
            <a:hlinkClick r:id="" action="ppaction://media"/>
            <a:extLst>
              <a:ext uri="{FF2B5EF4-FFF2-40B4-BE49-F238E27FC236}">
                <a16:creationId xmlns:a16="http://schemas.microsoft.com/office/drawing/2014/main" id="{2825A600-96CE-E344-EE7A-542C481F9EE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05718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4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01A3C9-75CA-30C1-4EB3-A7309D583176}"/>
              </a:ext>
            </a:extLst>
          </p:cNvPr>
          <p:cNvSpPr>
            <a:spLocks noGrp="1"/>
          </p:cNvSpPr>
          <p:nvPr>
            <p:ph type="title"/>
          </p:nvPr>
        </p:nvSpPr>
        <p:spPr/>
        <p:txBody>
          <a:bodyPr/>
          <a:lstStyle/>
          <a:p>
            <a:r>
              <a:rPr lang="uk-UA" dirty="0" err="1"/>
              <a:t>Д</a:t>
            </a:r>
            <a:r>
              <a:rPr lang="ru-UA" dirty="0"/>
              <a:t>о предмета </a:t>
            </a:r>
            <a:r>
              <a:rPr lang="uk-UA" b="1" dirty="0" err="1"/>
              <a:t>ек</a:t>
            </a:r>
            <a:r>
              <a:rPr lang="ru-UA" b="1" dirty="0"/>
              <a:t>спертиз</a:t>
            </a:r>
            <a:r>
              <a:rPr lang="uk-UA" b="1" dirty="0" err="1"/>
              <a:t>и</a:t>
            </a:r>
            <a:r>
              <a:rPr lang="ru-UA" b="1" dirty="0"/>
              <a:t> вибухових пристроїв</a:t>
            </a:r>
            <a:r>
              <a:rPr lang="ru-UA" dirty="0"/>
              <a:t> належать</a:t>
            </a:r>
          </a:p>
        </p:txBody>
      </p:sp>
      <p:sp>
        <p:nvSpPr>
          <p:cNvPr id="3" name="Объект 2">
            <a:extLst>
              <a:ext uri="{FF2B5EF4-FFF2-40B4-BE49-F238E27FC236}">
                <a16:creationId xmlns:a16="http://schemas.microsoft.com/office/drawing/2014/main" id="{3BCD8D98-CBE2-7DB1-6134-B1C276D817E5}"/>
              </a:ext>
            </a:extLst>
          </p:cNvPr>
          <p:cNvSpPr>
            <a:spLocks noGrp="1"/>
          </p:cNvSpPr>
          <p:nvPr>
            <p:ph idx="1"/>
          </p:nvPr>
        </p:nvSpPr>
        <p:spPr/>
        <p:txBody>
          <a:bodyPr/>
          <a:lstStyle/>
          <a:p>
            <a:r>
              <a:rPr lang="ru-UA" dirty="0"/>
              <a:t>фактичні дані щодо властивостей вибухових речовин, вибухових пристроїв, боєприпасів, слідів їх дії, механізму вибуху та інших обставин, пов'язаних із підготовкою та вчиненням вибуху, а також його наслідками.</a:t>
            </a:r>
          </a:p>
          <a:p>
            <a:endParaRPr lang="ru-UA" dirty="0"/>
          </a:p>
        </p:txBody>
      </p:sp>
      <p:pic>
        <p:nvPicPr>
          <p:cNvPr id="4" name="Audio Recording 30 апр. 2022 г., 19:00:26" descr="Audio Recording 30 апр. 2022 г., 19:00:26">
            <a:hlinkClick r:id="" action="ppaction://media"/>
            <a:extLst>
              <a:ext uri="{FF2B5EF4-FFF2-40B4-BE49-F238E27FC236}">
                <a16:creationId xmlns:a16="http://schemas.microsoft.com/office/drawing/2014/main" id="{A0C2F657-97DB-963A-C428-558EE86374E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86532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90348B-5A0C-129A-F6E9-A717FF0DB213}"/>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BCC2A0FF-9D7F-8781-1504-8DD2EA0915F7}"/>
              </a:ext>
            </a:extLst>
          </p:cNvPr>
          <p:cNvSpPr>
            <a:spLocks noGrp="1"/>
          </p:cNvSpPr>
          <p:nvPr>
            <p:ph idx="1"/>
          </p:nvPr>
        </p:nvSpPr>
        <p:spPr/>
        <p:txBody>
          <a:bodyPr/>
          <a:lstStyle/>
          <a:p>
            <a:r>
              <a:rPr lang="ru-UA" dirty="0"/>
              <a:t>Метою вибухотехнічної експертизи є встановлення факту вибуху, його епіцентру та механізму, визначення конструкції вибухового пристрою, принципу його функціонування, вражаючих властивостей, маси використаного заряду вибухової речовини, а також кваліфікації, необхідної для виготовлення саморобного вибухового пристрою; встановлення причин виникнення надзвичайної ситуації, порушень правил вибухобезпеки, вимог технічних регламентів тощо.</a:t>
            </a:r>
          </a:p>
          <a:p>
            <a:endParaRPr lang="ru-UA" dirty="0"/>
          </a:p>
        </p:txBody>
      </p:sp>
      <p:pic>
        <p:nvPicPr>
          <p:cNvPr id="4" name="Audio Recording 30 апр. 2022 г., 19:02:52" descr="Audio Recording 30 апр. 2022 г., 19:02:52">
            <a:hlinkClick r:id="" action="ppaction://media"/>
            <a:extLst>
              <a:ext uri="{FF2B5EF4-FFF2-40B4-BE49-F238E27FC236}">
                <a16:creationId xmlns:a16="http://schemas.microsoft.com/office/drawing/2014/main" id="{C48307B9-2075-8098-1992-44371755626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06033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8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3508A0-2D29-4D83-AABC-D2B5708158B0}"/>
              </a:ext>
            </a:extLst>
          </p:cNvPr>
          <p:cNvSpPr>
            <a:spLocks noGrp="1"/>
          </p:cNvSpPr>
          <p:nvPr>
            <p:ph type="title"/>
          </p:nvPr>
        </p:nvSpPr>
        <p:spPr/>
        <p:txBody>
          <a:bodyPr/>
          <a:lstStyle/>
          <a:p>
            <a:r>
              <a:rPr lang="ru-UA" dirty="0"/>
              <a:t>Вибухотехнічна експертиза поділяється на </a:t>
            </a:r>
          </a:p>
        </p:txBody>
      </p:sp>
      <p:sp>
        <p:nvSpPr>
          <p:cNvPr id="3" name="Объект 2">
            <a:extLst>
              <a:ext uri="{FF2B5EF4-FFF2-40B4-BE49-F238E27FC236}">
                <a16:creationId xmlns:a16="http://schemas.microsoft.com/office/drawing/2014/main" id="{CF246F8F-E308-8AD7-EFDC-BAA1BF679C8B}"/>
              </a:ext>
            </a:extLst>
          </p:cNvPr>
          <p:cNvSpPr>
            <a:spLocks noGrp="1"/>
          </p:cNvSpPr>
          <p:nvPr>
            <p:ph idx="1"/>
          </p:nvPr>
        </p:nvSpPr>
        <p:spPr/>
        <p:txBody>
          <a:bodyPr/>
          <a:lstStyle/>
          <a:p>
            <a:r>
              <a:rPr lang="ru-UA" dirty="0"/>
              <a:t>експертизу вибухових пристроїв та </a:t>
            </a:r>
          </a:p>
          <a:p>
            <a:r>
              <a:rPr lang="ru-UA" dirty="0"/>
              <a:t>експертизу вибухових речовин і продуктів вибуху (пострілу).</a:t>
            </a:r>
          </a:p>
          <a:p>
            <a:endParaRPr lang="ru-UA" dirty="0"/>
          </a:p>
        </p:txBody>
      </p:sp>
      <p:pic>
        <p:nvPicPr>
          <p:cNvPr id="4" name="Audio Recording 30 апр. 2022 г., 19:04:55" descr="Audio Recording 30 апр. 2022 г., 19:04:55">
            <a:hlinkClick r:id="" action="ppaction://media"/>
            <a:extLst>
              <a:ext uri="{FF2B5EF4-FFF2-40B4-BE49-F238E27FC236}">
                <a16:creationId xmlns:a16="http://schemas.microsoft.com/office/drawing/2014/main" id="{15FFD40B-F274-5DB6-99B8-DC86F25B60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30890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CAF649-D739-63FE-0707-0137C265194C}"/>
              </a:ext>
            </a:extLst>
          </p:cNvPr>
          <p:cNvSpPr>
            <a:spLocks noGrp="1"/>
          </p:cNvSpPr>
          <p:nvPr>
            <p:ph type="title"/>
          </p:nvPr>
        </p:nvSpPr>
        <p:spPr/>
        <p:txBody>
          <a:bodyPr>
            <a:normAutofit fontScale="90000"/>
          </a:bodyPr>
          <a:lstStyle/>
          <a:p>
            <a:r>
              <a:rPr lang="ru-UA" dirty="0"/>
              <a:t>Основними завданнями експертизи вибухових пристроїв є:</a:t>
            </a:r>
            <a:br>
              <a:rPr lang="ru-UA" dirty="0"/>
            </a:br>
            <a:endParaRPr lang="ru-UA" dirty="0"/>
          </a:p>
        </p:txBody>
      </p:sp>
      <p:sp>
        <p:nvSpPr>
          <p:cNvPr id="3" name="Объект 2">
            <a:extLst>
              <a:ext uri="{FF2B5EF4-FFF2-40B4-BE49-F238E27FC236}">
                <a16:creationId xmlns:a16="http://schemas.microsoft.com/office/drawing/2014/main" id="{2EFFCF01-C94F-BCB0-F29C-BDF3B9228F7D}"/>
              </a:ext>
            </a:extLst>
          </p:cNvPr>
          <p:cNvSpPr>
            <a:spLocks noGrp="1"/>
          </p:cNvSpPr>
          <p:nvPr>
            <p:ph idx="1"/>
          </p:nvPr>
        </p:nvSpPr>
        <p:spPr/>
        <p:txBody>
          <a:bodyPr>
            <a:normAutofit fontScale="85000" lnSpcReduction="20000"/>
          </a:bodyPr>
          <a:lstStyle/>
          <a:p>
            <a:r>
              <a:rPr lang="ru-UA" dirty="0"/>
              <a:t>визначення факту вибуху вибухового пристрою на місці події;</a:t>
            </a:r>
          </a:p>
          <a:p>
            <a:r>
              <a:rPr lang="ru-UA" dirty="0"/>
              <a:t>визначення виду вибуху;</a:t>
            </a:r>
          </a:p>
          <a:p>
            <a:r>
              <a:rPr lang="ru-UA" dirty="0"/>
              <a:t>визначення належності об'єкта до вибухових пристроїв (боєприпасів) та визначення класифікаційної категорії пристрою;</a:t>
            </a:r>
          </a:p>
          <a:p>
            <a:r>
              <a:rPr lang="ru-UA" dirty="0"/>
              <a:t>визначення потужності вибуху вибухового пристрою;</a:t>
            </a:r>
          </a:p>
          <a:p>
            <a:r>
              <a:rPr lang="ru-UA" dirty="0"/>
              <a:t>визначення (опис) конструкції пристрою та способу його виготовлення;</a:t>
            </a:r>
          </a:p>
          <a:p>
            <a:r>
              <a:rPr lang="ru-UA" dirty="0"/>
              <a:t>установлення здатності пристрою викликати вибух та можливості вибуху пристрою в конкретних умовах (струс, нагрівання тощо);</a:t>
            </a:r>
          </a:p>
          <a:p>
            <a:r>
              <a:rPr lang="ru-UA" dirty="0"/>
              <a:t>установлення наявності в обставинах справи даних, що стосуються особи, яка виготовила саморобний вибуховий пристрій і привела його в дію.</a:t>
            </a:r>
          </a:p>
          <a:p>
            <a:endParaRPr lang="ru-UA" dirty="0"/>
          </a:p>
        </p:txBody>
      </p:sp>
      <p:pic>
        <p:nvPicPr>
          <p:cNvPr id="4" name="Audio Recording 30 апр. 2022 г., 19:05:44" descr="Audio Recording 30 апр. 2022 г., 19:05:44">
            <a:hlinkClick r:id="" action="ppaction://media"/>
            <a:extLst>
              <a:ext uri="{FF2B5EF4-FFF2-40B4-BE49-F238E27FC236}">
                <a16:creationId xmlns:a16="http://schemas.microsoft.com/office/drawing/2014/main" id="{004D273E-8E97-1378-95E6-3873A3185E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65520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1EE0C0-886C-AF0F-70E4-BF02430416F1}"/>
              </a:ext>
            </a:extLst>
          </p:cNvPr>
          <p:cNvSpPr>
            <a:spLocks noGrp="1"/>
          </p:cNvSpPr>
          <p:nvPr>
            <p:ph type="title"/>
          </p:nvPr>
        </p:nvSpPr>
        <p:spPr/>
        <p:txBody>
          <a:bodyPr/>
          <a:lstStyle/>
          <a:p>
            <a:r>
              <a:rPr lang="ru-UA" u="sng" dirty="0"/>
              <a:t>Орієнтовний перелік вирішуваних питань:</a:t>
            </a:r>
            <a:br>
              <a:rPr lang="ru-UA" dirty="0"/>
            </a:br>
            <a:endParaRPr lang="ru-UA" dirty="0"/>
          </a:p>
        </p:txBody>
      </p:sp>
      <p:sp>
        <p:nvSpPr>
          <p:cNvPr id="3" name="Объект 2">
            <a:extLst>
              <a:ext uri="{FF2B5EF4-FFF2-40B4-BE49-F238E27FC236}">
                <a16:creationId xmlns:a16="http://schemas.microsoft.com/office/drawing/2014/main" id="{325C5035-1906-3CF7-E83A-BD173633D8D2}"/>
              </a:ext>
            </a:extLst>
          </p:cNvPr>
          <p:cNvSpPr>
            <a:spLocks noGrp="1"/>
          </p:cNvSpPr>
          <p:nvPr>
            <p:ph idx="1"/>
          </p:nvPr>
        </p:nvSpPr>
        <p:spPr/>
        <p:txBody>
          <a:bodyPr>
            <a:normAutofit fontScale="85000" lnSpcReduction="10000"/>
          </a:bodyPr>
          <a:lstStyle/>
          <a:p>
            <a:r>
              <a:rPr lang="ru-UA" dirty="0"/>
              <a:t>Чи належить до вибухових пристроїв (боєприпасів) предмет, вилучений (указати - у кого або де)?</a:t>
            </a:r>
          </a:p>
          <a:p>
            <a:r>
              <a:rPr lang="ru-UA" dirty="0"/>
              <a:t>Чи придатний наданий предмет до використання за цільовим призначенням - до вибуху? Якщо не придатний, то з яких причин?</a:t>
            </a:r>
          </a:p>
          <a:p>
            <a:r>
              <a:rPr lang="ru-UA" dirty="0"/>
              <a:t>Які вражаючі фактори притаманні наданому пристрою?</a:t>
            </a:r>
          </a:p>
          <a:p>
            <a:r>
              <a:rPr lang="ru-UA" dirty="0"/>
              <a:t>Чи підірвано в даному місці вибуховий пристрій? Якщо так, то до якого виду пристроїв він належить (які особливості його конструкції, країна-виробник тощо)?</a:t>
            </a:r>
          </a:p>
          <a:p>
            <a:r>
              <a:rPr lang="ru-UA" dirty="0"/>
              <a:t>Чи є предмети, знайдені на місці події (в тілі потерпілого), частинами вибухового пристрою?</a:t>
            </a:r>
          </a:p>
          <a:p>
            <a:r>
              <a:rPr lang="ru-UA" dirty="0"/>
              <a:t>Якщо так, то до якого виду пристроїв вони належать?</a:t>
            </a:r>
          </a:p>
          <a:p>
            <a:r>
              <a:rPr lang="ru-UA" dirty="0"/>
              <a:t>Яким способом, саморобним чи промисловим, виготовлено вибуховий пристрій?</a:t>
            </a:r>
          </a:p>
          <a:p>
            <a:endParaRPr lang="ru-UA" dirty="0"/>
          </a:p>
        </p:txBody>
      </p:sp>
      <p:pic>
        <p:nvPicPr>
          <p:cNvPr id="4" name="Audio Recording 30 апр. 2022 г., 19:08:12" descr="Audio Recording 30 апр. 2022 г., 19:08:12">
            <a:hlinkClick r:id="" action="ppaction://media"/>
            <a:extLst>
              <a:ext uri="{FF2B5EF4-FFF2-40B4-BE49-F238E27FC236}">
                <a16:creationId xmlns:a16="http://schemas.microsoft.com/office/drawing/2014/main" id="{05129198-BC2F-C33B-35A4-429EF7CAD9D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859207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5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253D96-8108-A8A0-1EDB-2C66293F7939}"/>
              </a:ext>
            </a:extLst>
          </p:cNvPr>
          <p:cNvSpPr>
            <a:spLocks noGrp="1"/>
          </p:cNvSpPr>
          <p:nvPr>
            <p:ph type="title"/>
          </p:nvPr>
        </p:nvSpPr>
        <p:spPr/>
        <p:txBody>
          <a:bodyPr>
            <a:normAutofit fontScale="90000"/>
          </a:bodyPr>
          <a:lstStyle/>
          <a:p>
            <a:r>
              <a:rPr lang="ru-UA" dirty="0"/>
              <a:t>До основних завдань експертизи вибухових речовин і продуктів вибуху (пострілу) належать:</a:t>
            </a:r>
            <a:br>
              <a:rPr lang="ru-UA" dirty="0"/>
            </a:br>
            <a:endParaRPr lang="ru-UA" dirty="0"/>
          </a:p>
        </p:txBody>
      </p:sp>
      <p:sp>
        <p:nvSpPr>
          <p:cNvPr id="3" name="Объект 2">
            <a:extLst>
              <a:ext uri="{FF2B5EF4-FFF2-40B4-BE49-F238E27FC236}">
                <a16:creationId xmlns:a16="http://schemas.microsoft.com/office/drawing/2014/main" id="{EBAF5024-4141-4327-123B-CC0216D77C53}"/>
              </a:ext>
            </a:extLst>
          </p:cNvPr>
          <p:cNvSpPr>
            <a:spLocks noGrp="1"/>
          </p:cNvSpPr>
          <p:nvPr>
            <p:ph idx="1"/>
          </p:nvPr>
        </p:nvSpPr>
        <p:spPr/>
        <p:txBody>
          <a:bodyPr>
            <a:normAutofit fontScale="92500" lnSpcReduction="20000"/>
          </a:bodyPr>
          <a:lstStyle/>
          <a:p>
            <a:r>
              <a:rPr lang="ru-UA" dirty="0"/>
              <a:t>установлення факту належності даного об'єкта до вибухових речовин або речовин, які можна використати як компоненти для виготовлення вибухових речовин, порохових зарядів або піротехнічних засобів;</a:t>
            </a:r>
          </a:p>
          <a:p>
            <a:r>
              <a:rPr lang="ru-UA" dirty="0"/>
              <a:t>установлення способу виготовлення вибухових речовин;</a:t>
            </a:r>
          </a:p>
          <a:p>
            <a:r>
              <a:rPr lang="ru-UA" dirty="0"/>
              <a:t>виявлення мікрослідів вибухових речовин і продуктів їх розкладу на предметах-носіях;</a:t>
            </a:r>
          </a:p>
          <a:p>
            <a:r>
              <a:rPr lang="ru-UA" dirty="0"/>
              <a:t>установлення за продуктами розкладу вибухових речовин вихідної речовини, яка була використана для вибуху (пострілу);</a:t>
            </a:r>
          </a:p>
          <a:p>
            <a:r>
              <a:rPr lang="ru-UA" dirty="0"/>
              <a:t>установлення спільної родової (групової) приналежності вибухових речовин (порохових зарядів).</a:t>
            </a:r>
          </a:p>
          <a:p>
            <a:endParaRPr lang="ru-UA" dirty="0"/>
          </a:p>
        </p:txBody>
      </p:sp>
      <p:pic>
        <p:nvPicPr>
          <p:cNvPr id="4" name="Audio Recording 30 апр. 2022 г., 19:09:28" descr="Audio Recording 30 апр. 2022 г., 19:09:28">
            <a:hlinkClick r:id="" action="ppaction://media"/>
            <a:extLst>
              <a:ext uri="{FF2B5EF4-FFF2-40B4-BE49-F238E27FC236}">
                <a16:creationId xmlns:a16="http://schemas.microsoft.com/office/drawing/2014/main" id="{DBC50E33-30F3-8A01-F52D-3F526B9EBA2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86157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C490EF-7B0A-6D1B-FF48-40AE215CB8CD}"/>
              </a:ext>
            </a:extLst>
          </p:cNvPr>
          <p:cNvSpPr>
            <a:spLocks noGrp="1"/>
          </p:cNvSpPr>
          <p:nvPr>
            <p:ph type="title"/>
          </p:nvPr>
        </p:nvSpPr>
        <p:spPr/>
        <p:txBody>
          <a:bodyPr/>
          <a:lstStyle/>
          <a:p>
            <a:r>
              <a:rPr lang="ru-UA" u="sng" dirty="0"/>
              <a:t>Орієнтовний перелік вирішуваних питань:</a:t>
            </a:r>
            <a:br>
              <a:rPr lang="ru-UA" dirty="0"/>
            </a:br>
            <a:endParaRPr lang="ru-UA" dirty="0"/>
          </a:p>
        </p:txBody>
      </p:sp>
      <p:sp>
        <p:nvSpPr>
          <p:cNvPr id="3" name="Объект 2">
            <a:extLst>
              <a:ext uri="{FF2B5EF4-FFF2-40B4-BE49-F238E27FC236}">
                <a16:creationId xmlns:a16="http://schemas.microsoft.com/office/drawing/2014/main" id="{00B8C7AE-1FFD-DD8C-7AC2-F621B3B3F991}"/>
              </a:ext>
            </a:extLst>
          </p:cNvPr>
          <p:cNvSpPr>
            <a:spLocks noGrp="1"/>
          </p:cNvSpPr>
          <p:nvPr>
            <p:ph idx="1"/>
          </p:nvPr>
        </p:nvSpPr>
        <p:spPr/>
        <p:txBody>
          <a:bodyPr>
            <a:normAutofit fontScale="85000" lnSpcReduction="20000"/>
          </a:bodyPr>
          <a:lstStyle/>
          <a:p>
            <a:r>
              <a:rPr lang="ru-UA" dirty="0"/>
              <a:t>Чи є дана речовина вибуховою? Якщо так, якою саме?</a:t>
            </a:r>
          </a:p>
          <a:p>
            <a:r>
              <a:rPr lang="ru-UA" dirty="0"/>
              <a:t>Чи можуть використовуватись для виготовлення вибухівки дані речовини? Якщо так, у якому сполученні?</a:t>
            </a:r>
          </a:p>
          <a:p>
            <a:r>
              <a:rPr lang="ru-UA" dirty="0"/>
              <a:t>Яким способом - промисловим чи саморобним виготовлена дана вибухівка?</a:t>
            </a:r>
          </a:p>
          <a:p>
            <a:r>
              <a:rPr lang="ru-UA" dirty="0"/>
              <a:t>Чи є на предметі-носії (зазначається, на якому саме) сліди вибухових речовин? Якщо так, яких саме?</a:t>
            </a:r>
          </a:p>
          <a:p>
            <a:r>
              <a:rPr lang="ru-UA" dirty="0"/>
              <a:t>Чи є на даному предметі продукти розкладу вибухівки? Якщо так, унаслідок розкладу якої вибухової речовини вони утворились?</a:t>
            </a:r>
          </a:p>
          <a:p>
            <a:r>
              <a:rPr lang="ru-UA" dirty="0"/>
              <a:t>Чи мають дані вибухові речовини (зазначаються порівнювані об'єкти) спільну родову (групову) належність?</a:t>
            </a:r>
          </a:p>
          <a:p>
            <a:endParaRPr lang="ru-UA" b="1" dirty="0"/>
          </a:p>
        </p:txBody>
      </p:sp>
      <p:pic>
        <p:nvPicPr>
          <p:cNvPr id="4" name="Audio Recording 30 апр. 2022 г., 19:13:47" descr="Audio Recording 30 апр. 2022 г., 19:13:47">
            <a:hlinkClick r:id="" action="ppaction://media"/>
            <a:extLst>
              <a:ext uri="{FF2B5EF4-FFF2-40B4-BE49-F238E27FC236}">
                <a16:creationId xmlns:a16="http://schemas.microsoft.com/office/drawing/2014/main" id="{0CEBDA86-8F5C-494E-0AB9-08887BC1E9F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129614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6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309E22-93CF-425C-6488-C4078A3B299C}"/>
              </a:ext>
            </a:extLst>
          </p:cNvPr>
          <p:cNvSpPr>
            <a:spLocks noGrp="1"/>
          </p:cNvSpPr>
          <p:nvPr>
            <p:ph type="title"/>
          </p:nvPr>
        </p:nvSpPr>
        <p:spPr/>
        <p:txBody>
          <a:bodyPr/>
          <a:lstStyle/>
          <a:p>
            <a:endParaRPr lang="ru-UA"/>
          </a:p>
        </p:txBody>
      </p:sp>
      <p:sp>
        <p:nvSpPr>
          <p:cNvPr id="3" name="Объект 2">
            <a:extLst>
              <a:ext uri="{FF2B5EF4-FFF2-40B4-BE49-F238E27FC236}">
                <a16:creationId xmlns:a16="http://schemas.microsoft.com/office/drawing/2014/main" id="{585C23C7-E85B-424C-2726-3D6C97022C1C}"/>
              </a:ext>
            </a:extLst>
          </p:cNvPr>
          <p:cNvSpPr>
            <a:spLocks noGrp="1"/>
          </p:cNvSpPr>
          <p:nvPr>
            <p:ph idx="1"/>
          </p:nvPr>
        </p:nvSpPr>
        <p:spPr/>
        <p:txBody>
          <a:bodyPr/>
          <a:lstStyle/>
          <a:p>
            <a:r>
              <a:rPr lang="ru-UA" b="1" dirty="0"/>
              <a:t>Судово-балістична експертиза</a:t>
            </a:r>
            <a:r>
              <a:rPr lang="ru-UA" dirty="0"/>
              <a:t> - різновид криміналістичної експертизи щодо дослідження вогнепальної зброї, боєприпасів і слідів пострілу для встановлення фактів, пов'язаних із застосуванням цієї зброї. Для дослідження вибухових речовин і припасів призначається вибухово-технічна експертиза.</a:t>
            </a:r>
          </a:p>
          <a:p>
            <a:endParaRPr lang="ru-UA" dirty="0"/>
          </a:p>
        </p:txBody>
      </p:sp>
      <p:pic>
        <p:nvPicPr>
          <p:cNvPr id="4" name="Audio Recording 30 апр. 2022 г., 17:57:11" descr="Audio Recording 30 апр. 2022 г., 17:57:11">
            <a:hlinkClick r:id="" action="ppaction://media"/>
            <a:extLst>
              <a:ext uri="{FF2B5EF4-FFF2-40B4-BE49-F238E27FC236}">
                <a16:creationId xmlns:a16="http://schemas.microsoft.com/office/drawing/2014/main" id="{BD66D3C0-A5AF-CD01-CD68-BDB17F899C7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59005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5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610D08-400B-152B-ED5F-40B5CF0E101A}"/>
              </a:ext>
            </a:extLst>
          </p:cNvPr>
          <p:cNvSpPr>
            <a:spLocks noGrp="1"/>
          </p:cNvSpPr>
          <p:nvPr>
            <p:ph type="title"/>
          </p:nvPr>
        </p:nvSpPr>
        <p:spPr/>
        <p:txBody>
          <a:bodyPr>
            <a:normAutofit fontScale="90000"/>
          </a:bodyPr>
          <a:lstStyle/>
          <a:p>
            <a:r>
              <a:rPr lang="ru-UA" dirty="0"/>
              <a:t>судово-балістична експертиза вирішує завдання:</a:t>
            </a:r>
            <a:br>
              <a:rPr lang="ru-UA" dirty="0"/>
            </a:br>
            <a:endParaRPr lang="ru-UA" dirty="0"/>
          </a:p>
        </p:txBody>
      </p:sp>
      <p:sp>
        <p:nvSpPr>
          <p:cNvPr id="3" name="Объект 2">
            <a:extLst>
              <a:ext uri="{FF2B5EF4-FFF2-40B4-BE49-F238E27FC236}">
                <a16:creationId xmlns:a16="http://schemas.microsoft.com/office/drawing/2014/main" id="{047A37D8-F68A-3C06-7421-0C2BB5235925}"/>
              </a:ext>
            </a:extLst>
          </p:cNvPr>
          <p:cNvSpPr>
            <a:spLocks noGrp="1"/>
          </p:cNvSpPr>
          <p:nvPr>
            <p:ph idx="1"/>
          </p:nvPr>
        </p:nvSpPr>
        <p:spPr/>
        <p:txBody>
          <a:bodyPr/>
          <a:lstStyle/>
          <a:p>
            <a:r>
              <a:rPr lang="ru-UA" dirty="0"/>
              <a:t>класифікаційні;</a:t>
            </a:r>
          </a:p>
          <a:p>
            <a:r>
              <a:rPr lang="ru-UA" dirty="0"/>
              <a:t>діагностичні;</a:t>
            </a:r>
          </a:p>
          <a:p>
            <a:r>
              <a:rPr lang="ru-UA" dirty="0"/>
              <a:t>ідентифікаційні.</a:t>
            </a:r>
          </a:p>
          <a:p>
            <a:endParaRPr lang="ru-UA" dirty="0"/>
          </a:p>
        </p:txBody>
      </p:sp>
      <p:pic>
        <p:nvPicPr>
          <p:cNvPr id="4" name="Audio Recording 30 апр. 2022 г., 17:58:51" descr="Audio Recording 30 апр. 2022 г., 17:58:51">
            <a:hlinkClick r:id="" action="ppaction://media"/>
            <a:extLst>
              <a:ext uri="{FF2B5EF4-FFF2-40B4-BE49-F238E27FC236}">
                <a16:creationId xmlns:a16="http://schemas.microsoft.com/office/drawing/2014/main" id="{E3960382-1980-E6B5-B652-FCDD7452F98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395451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2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49233A-40B9-459B-7B37-918BA62269C7}"/>
              </a:ext>
            </a:extLst>
          </p:cNvPr>
          <p:cNvSpPr>
            <a:spLocks noGrp="1"/>
          </p:cNvSpPr>
          <p:nvPr>
            <p:ph type="title"/>
          </p:nvPr>
        </p:nvSpPr>
        <p:spPr/>
        <p:txBody>
          <a:bodyPr>
            <a:normAutofit fontScale="90000"/>
          </a:bodyPr>
          <a:lstStyle/>
          <a:p>
            <a:r>
              <a:rPr lang="ru-UA" dirty="0"/>
              <a:t>Експертиза зброї та слідів її використання поділяється на:</a:t>
            </a:r>
            <a:br>
              <a:rPr lang="ru-UA" dirty="0"/>
            </a:br>
            <a:endParaRPr lang="ru-UA" dirty="0"/>
          </a:p>
        </p:txBody>
      </p:sp>
      <p:sp>
        <p:nvSpPr>
          <p:cNvPr id="3" name="Объект 2">
            <a:extLst>
              <a:ext uri="{FF2B5EF4-FFF2-40B4-BE49-F238E27FC236}">
                <a16:creationId xmlns:a16="http://schemas.microsoft.com/office/drawing/2014/main" id="{AE708508-4BB6-2729-8643-F3D92ED67D6F}"/>
              </a:ext>
            </a:extLst>
          </p:cNvPr>
          <p:cNvSpPr>
            <a:spLocks noGrp="1"/>
          </p:cNvSpPr>
          <p:nvPr>
            <p:ph idx="1"/>
          </p:nvPr>
        </p:nvSpPr>
        <p:spPr/>
        <p:txBody>
          <a:bodyPr/>
          <a:lstStyle/>
          <a:p>
            <a:r>
              <a:rPr lang="ru-UA" dirty="0"/>
              <a:t>дослідження вогнепальної зброї та бойових припасів до неї;</a:t>
            </a:r>
          </a:p>
          <a:p>
            <a:r>
              <a:rPr lang="ru-UA" dirty="0"/>
              <a:t>дослідження слідів зброї, слідів пострілу та ситуаційних обставин пострілу;</a:t>
            </a:r>
          </a:p>
          <a:p>
            <a:r>
              <a:rPr lang="ru-UA" dirty="0"/>
              <a:t>дослідження холодної зброї;</a:t>
            </a:r>
          </a:p>
          <a:p>
            <a:r>
              <a:rPr lang="ru-UA" dirty="0"/>
              <a:t>дослідження зброї з некінетичним принципом ураження;</a:t>
            </a:r>
          </a:p>
          <a:p>
            <a:r>
              <a:rPr lang="ru-UA" dirty="0"/>
              <a:t>дослідження гранатометів та ствольної артилерійської зброї;</a:t>
            </a:r>
          </a:p>
          <a:p>
            <a:r>
              <a:rPr lang="ru-UA" dirty="0"/>
              <a:t>дослідження ракетно-реактивної зброї.</a:t>
            </a:r>
          </a:p>
          <a:p>
            <a:endParaRPr lang="ru-UA" dirty="0"/>
          </a:p>
        </p:txBody>
      </p:sp>
      <p:pic>
        <p:nvPicPr>
          <p:cNvPr id="4" name="Audio Recording 30 апр. 2022 г., 18:00:11" descr="Audio Recording 30 апр. 2022 г., 18:00:11">
            <a:hlinkClick r:id="" action="ppaction://media"/>
            <a:extLst>
              <a:ext uri="{FF2B5EF4-FFF2-40B4-BE49-F238E27FC236}">
                <a16:creationId xmlns:a16="http://schemas.microsoft.com/office/drawing/2014/main" id="{6236AADA-B9EF-62CD-DEE3-0F07A8DC0B8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92895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9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BF2488-6F80-6CD7-CF88-742E47C1A457}"/>
              </a:ext>
            </a:extLst>
          </p:cNvPr>
          <p:cNvSpPr>
            <a:spLocks noGrp="1"/>
          </p:cNvSpPr>
          <p:nvPr>
            <p:ph type="title"/>
          </p:nvPr>
        </p:nvSpPr>
        <p:spPr/>
        <p:txBody>
          <a:bodyPr>
            <a:normAutofit fontScale="90000"/>
          </a:bodyPr>
          <a:lstStyle/>
          <a:p>
            <a:r>
              <a:rPr lang="ru-UA" dirty="0"/>
              <a:t>До основних завдань досліджень вогнепальної зброї та бойових припасів до неї належать:</a:t>
            </a:r>
            <a:br>
              <a:rPr lang="ru-UA" dirty="0"/>
            </a:br>
            <a:endParaRPr lang="ru-UA" dirty="0"/>
          </a:p>
        </p:txBody>
      </p:sp>
      <p:sp>
        <p:nvSpPr>
          <p:cNvPr id="3" name="Объект 2">
            <a:extLst>
              <a:ext uri="{FF2B5EF4-FFF2-40B4-BE49-F238E27FC236}">
                <a16:creationId xmlns:a16="http://schemas.microsoft.com/office/drawing/2014/main" id="{0AE4AAB3-2F01-1B36-22AC-45862C69B233}"/>
              </a:ext>
            </a:extLst>
          </p:cNvPr>
          <p:cNvSpPr>
            <a:spLocks noGrp="1"/>
          </p:cNvSpPr>
          <p:nvPr>
            <p:ph idx="1"/>
          </p:nvPr>
        </p:nvSpPr>
        <p:spPr/>
        <p:txBody>
          <a:bodyPr>
            <a:noAutofit/>
          </a:bodyPr>
          <a:lstStyle/>
          <a:p>
            <a:r>
              <a:rPr lang="ru-UA" sz="1600" dirty="0"/>
              <a:t>установлення належності об’єктів до вогнепальної зброї або конструктивно подібних до неї стріляючих виробів;</a:t>
            </a:r>
          </a:p>
          <a:p>
            <a:r>
              <a:rPr lang="ru-UA" sz="1600" dirty="0"/>
              <a:t>установлення належності об’єктів до боєприпасів вогнепальної стрілецької зброї або конструктивно подібних до них виробів;</a:t>
            </a:r>
          </a:p>
          <a:p>
            <a:r>
              <a:rPr lang="ru-UA" sz="1600" dirty="0"/>
              <a:t>визначення виду, системи (моделі) та калібру вогнепальної зброї та боєприпасів до неї, а також конструктивно подібних до них виробів;</a:t>
            </a:r>
          </a:p>
          <a:p>
            <a:r>
              <a:rPr lang="ru-UA" sz="1600" dirty="0"/>
              <a:t>визначення стану (справності) зброї, боєприпасів до неї та придатності їх до стрільби;</a:t>
            </a:r>
          </a:p>
          <a:p>
            <a:r>
              <a:rPr lang="ru-UA" sz="1600" dirty="0"/>
              <a:t>установлення способу виготовлення або факту переробки вогнепальної зброї, боєприпасів до неї та конструктивно подібних до них виробів;</a:t>
            </a:r>
          </a:p>
          <a:p>
            <a:r>
              <a:rPr lang="ru-UA" sz="1600" dirty="0"/>
              <a:t>встановлення належності об’єктів до частин (деталей) вогнепальної зброї тощо.</a:t>
            </a:r>
          </a:p>
        </p:txBody>
      </p:sp>
      <p:pic>
        <p:nvPicPr>
          <p:cNvPr id="4" name="Audio Recording 30 апр. 2022 г., 18:08:17" descr="Audio Recording 30 апр. 2022 г., 18:08:17">
            <a:hlinkClick r:id="" action="ppaction://media"/>
            <a:extLst>
              <a:ext uri="{FF2B5EF4-FFF2-40B4-BE49-F238E27FC236}">
                <a16:creationId xmlns:a16="http://schemas.microsoft.com/office/drawing/2014/main" id="{3B285C68-BF11-1E06-8809-6EC9986295D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89434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40A41D-9AFE-99C1-959D-0BF21D18B1E4}"/>
              </a:ext>
            </a:extLst>
          </p:cNvPr>
          <p:cNvSpPr>
            <a:spLocks noGrp="1"/>
          </p:cNvSpPr>
          <p:nvPr>
            <p:ph type="title"/>
          </p:nvPr>
        </p:nvSpPr>
        <p:spPr>
          <a:xfrm>
            <a:off x="1451578" y="342420"/>
            <a:ext cx="9603275" cy="1049235"/>
          </a:xfrm>
        </p:spPr>
        <p:txBody>
          <a:bodyPr>
            <a:normAutofit/>
          </a:bodyPr>
          <a:lstStyle/>
          <a:p>
            <a:r>
              <a:rPr lang="ru-UA" dirty="0"/>
              <a:t>Об’єктами досліджень є:  </a:t>
            </a:r>
            <a:br>
              <a:rPr lang="ru-UA" dirty="0"/>
            </a:br>
            <a:endParaRPr lang="ru-UA" dirty="0"/>
          </a:p>
        </p:txBody>
      </p:sp>
      <p:sp>
        <p:nvSpPr>
          <p:cNvPr id="3" name="Объект 2">
            <a:extLst>
              <a:ext uri="{FF2B5EF4-FFF2-40B4-BE49-F238E27FC236}">
                <a16:creationId xmlns:a16="http://schemas.microsoft.com/office/drawing/2014/main" id="{79DD9B77-CBAD-C50A-B713-DC890A7C1924}"/>
              </a:ext>
            </a:extLst>
          </p:cNvPr>
          <p:cNvSpPr>
            <a:spLocks noGrp="1"/>
          </p:cNvSpPr>
          <p:nvPr>
            <p:ph idx="1"/>
          </p:nvPr>
        </p:nvSpPr>
        <p:spPr/>
        <p:txBody>
          <a:bodyPr/>
          <a:lstStyle/>
          <a:p>
            <a:r>
              <a:rPr lang="ru-UA" dirty="0"/>
              <a:t>вогнепальна зброя та подібні до неї стріляючі пристрої з ураженням цілі за рахунок кінетичної енергії стріляного снаряда як фізичного тіла</a:t>
            </a:r>
          </a:p>
          <a:p>
            <a:endParaRPr lang="ru-UA" dirty="0"/>
          </a:p>
          <a:p>
            <a:r>
              <a:rPr lang="ru-UA" dirty="0"/>
              <a:t>бойові припаси до вогнепальної зброї.</a:t>
            </a:r>
            <a:br>
              <a:rPr lang="ru-UA" dirty="0"/>
            </a:br>
            <a:endParaRPr lang="ru-UA" dirty="0"/>
          </a:p>
        </p:txBody>
      </p:sp>
      <p:pic>
        <p:nvPicPr>
          <p:cNvPr id="4" name="Audio Recording 30 апр. 2022 г., 18:09:52" descr="Audio Recording 30 апр. 2022 г., 18:09:52">
            <a:hlinkClick r:id="" action="ppaction://media"/>
            <a:extLst>
              <a:ext uri="{FF2B5EF4-FFF2-40B4-BE49-F238E27FC236}">
                <a16:creationId xmlns:a16="http://schemas.microsoft.com/office/drawing/2014/main" id="{46CFEEC6-380A-2A14-003A-D49B71D9906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45383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E1A11E-91DC-020D-5CAE-0CB074796166}"/>
              </a:ext>
            </a:extLst>
          </p:cNvPr>
          <p:cNvSpPr>
            <a:spLocks noGrp="1"/>
          </p:cNvSpPr>
          <p:nvPr>
            <p:ph type="title"/>
          </p:nvPr>
        </p:nvSpPr>
        <p:spPr/>
        <p:txBody>
          <a:bodyPr/>
          <a:lstStyle/>
          <a:p>
            <a:r>
              <a:rPr lang="ru-UA" dirty="0"/>
              <a:t>Орієнтовний перелік вирішуваних питань:</a:t>
            </a:r>
            <a:br>
              <a:rPr lang="ru-UA" dirty="0"/>
            </a:br>
            <a:endParaRPr lang="ru-UA" dirty="0"/>
          </a:p>
        </p:txBody>
      </p:sp>
      <p:sp>
        <p:nvSpPr>
          <p:cNvPr id="3" name="Объект 2">
            <a:extLst>
              <a:ext uri="{FF2B5EF4-FFF2-40B4-BE49-F238E27FC236}">
                <a16:creationId xmlns:a16="http://schemas.microsoft.com/office/drawing/2014/main" id="{7F36E9BC-44DD-1EE6-AD6C-F1027A01B49D}"/>
              </a:ext>
            </a:extLst>
          </p:cNvPr>
          <p:cNvSpPr>
            <a:spLocks noGrp="1"/>
          </p:cNvSpPr>
          <p:nvPr>
            <p:ph idx="1"/>
          </p:nvPr>
        </p:nvSpPr>
        <p:spPr/>
        <p:txBody>
          <a:bodyPr>
            <a:normAutofit fontScale="70000" lnSpcReduction="20000"/>
          </a:bodyPr>
          <a:lstStyle/>
          <a:p>
            <a:r>
              <a:rPr lang="ru-UA" dirty="0"/>
              <a:t>Чи є вогнепальною зброєю (пневматичною зброєю, газовим пістолетом чи револьвером, пристроєм вітчизняного виробництва для відстрілу патронів, споряджених гумовими чи аналогічними за своїми властивостями метальними снарядами) предмет, вилучений у підозрюваного?</a:t>
            </a:r>
          </a:p>
          <a:p>
            <a:r>
              <a:rPr lang="ru-UA" dirty="0"/>
              <a:t>Яким способом (промисловим чи саморобним) виготовлено предмет (зброя, патрон), вилучений у підозрюваного?</a:t>
            </a:r>
          </a:p>
          <a:p>
            <a:r>
              <a:rPr lang="ru-UA" dirty="0"/>
              <a:t>До якого виду, системи, моделі, калібру належить дана зброя?</a:t>
            </a:r>
          </a:p>
          <a:p>
            <a:r>
              <a:rPr lang="ru-UA" dirty="0"/>
              <a:t>Чи придатна дана зброя до стрільби?</a:t>
            </a:r>
          </a:p>
          <a:p>
            <a:r>
              <a:rPr lang="ru-UA" dirty="0"/>
              <a:t>Чи справна дана зброя? Якщо ні, то які вона має несправності? Чи виключають ці несправності можливість пострілу?</a:t>
            </a:r>
          </a:p>
          <a:p>
            <a:r>
              <a:rPr lang="ru-UA" dirty="0"/>
              <a:t>Чи є боєприпасом патрон, вилучений у підозрюваного?</a:t>
            </a:r>
          </a:p>
          <a:p>
            <a:r>
              <a:rPr lang="ru-UA" dirty="0"/>
              <a:t>До зброї якого виду, системи, моделі, калібру призначено патрон, вилучений у підозрюваного?</a:t>
            </a:r>
          </a:p>
          <a:p>
            <a:r>
              <a:rPr lang="ru-UA" dirty="0"/>
              <a:t>До якого патрона (вид, модель) належить відстріляна гільза?</a:t>
            </a:r>
          </a:p>
          <a:p>
            <a:endParaRPr lang="ru-UA" dirty="0"/>
          </a:p>
        </p:txBody>
      </p:sp>
      <p:pic>
        <p:nvPicPr>
          <p:cNvPr id="4" name="Audio Recording 30 апр. 2022 г., 18:27:55" descr="Audio Recording 30 апр. 2022 г., 18:27:55">
            <a:hlinkClick r:id="" action="ppaction://media"/>
            <a:extLst>
              <a:ext uri="{FF2B5EF4-FFF2-40B4-BE49-F238E27FC236}">
                <a16:creationId xmlns:a16="http://schemas.microsoft.com/office/drawing/2014/main" id="{5B08EDC2-9D99-DFE7-70A7-325D5DC77DC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2385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7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448001-6C6C-A7C0-3ED8-7E5063361EF9}"/>
              </a:ext>
            </a:extLst>
          </p:cNvPr>
          <p:cNvSpPr>
            <a:spLocks noGrp="1"/>
          </p:cNvSpPr>
          <p:nvPr>
            <p:ph type="title"/>
          </p:nvPr>
        </p:nvSpPr>
        <p:spPr/>
        <p:txBody>
          <a:bodyPr>
            <a:normAutofit fontScale="90000"/>
          </a:bodyPr>
          <a:lstStyle/>
          <a:p>
            <a:r>
              <a:rPr lang="ru-UA" dirty="0"/>
              <a:t>До основних завдань досліджень слідів зброї, слідів пострілу та ситуаційних обставин пострілу належать:</a:t>
            </a:r>
            <a:br>
              <a:rPr lang="ru-UA" dirty="0"/>
            </a:br>
            <a:endParaRPr lang="ru-UA" dirty="0"/>
          </a:p>
        </p:txBody>
      </p:sp>
      <p:sp>
        <p:nvSpPr>
          <p:cNvPr id="3" name="Объект 2">
            <a:extLst>
              <a:ext uri="{FF2B5EF4-FFF2-40B4-BE49-F238E27FC236}">
                <a16:creationId xmlns:a16="http://schemas.microsoft.com/office/drawing/2014/main" id="{C6732B0D-F6A9-CA45-18D1-2DD05879250F}"/>
              </a:ext>
            </a:extLst>
          </p:cNvPr>
          <p:cNvSpPr>
            <a:spLocks noGrp="1"/>
          </p:cNvSpPr>
          <p:nvPr>
            <p:ph idx="1"/>
          </p:nvPr>
        </p:nvSpPr>
        <p:spPr/>
        <p:txBody>
          <a:bodyPr>
            <a:normAutofit/>
          </a:bodyPr>
          <a:lstStyle/>
          <a:p>
            <a:r>
              <a:rPr lang="ru-UA" dirty="0"/>
              <a:t>установлення за слідами на стріляних кулях, шроті, картечі, гільзах конкретного екземпляра вогнепальної зброї або конструктивно подібного до неї виробу;</a:t>
            </a:r>
          </a:p>
          <a:p>
            <a:r>
              <a:rPr lang="ru-UA" dirty="0"/>
              <a:t>установлення можливості пострілу без натискання на спусковий гачок за певних умов (наприклад, при падінні зброї на ґрунт, підлогу тощо);</a:t>
            </a:r>
          </a:p>
          <a:p>
            <a:r>
              <a:rPr lang="ru-UA" dirty="0"/>
              <a:t>установлення обставин, пов'язаних з використанням зброї або конструктивно подібних до неї виробів (факту стрільби після останнього чищення і змащування зброї, кількості пострілів, відстані, з якої стріляли, напрямку пострілу, взаємного положення зброї та перешкоди та інше) тощо.</a:t>
            </a:r>
          </a:p>
          <a:p>
            <a:endParaRPr lang="ru-UA" dirty="0"/>
          </a:p>
        </p:txBody>
      </p:sp>
      <p:pic>
        <p:nvPicPr>
          <p:cNvPr id="4" name="Audio Recording 30 апр. 2022 г., 18:11:28" descr="Audio Recording 30 апр. 2022 г., 18:11:28">
            <a:hlinkClick r:id="" action="ppaction://media"/>
            <a:extLst>
              <a:ext uri="{FF2B5EF4-FFF2-40B4-BE49-F238E27FC236}">
                <a16:creationId xmlns:a16="http://schemas.microsoft.com/office/drawing/2014/main" id="{7C2C55B5-5F2F-A912-F97E-B6CDC00B847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89600" y="3022600"/>
            <a:ext cx="812800" cy="812800"/>
          </a:xfrm>
          <a:prstGeom prst="rect">
            <a:avLst/>
          </a:prstGeom>
        </p:spPr>
      </p:pic>
    </p:spTree>
    <p:extLst>
      <p:ext uri="{BB962C8B-B14F-4D97-AF65-F5344CB8AC3E}">
        <p14:creationId xmlns:p14="http://schemas.microsoft.com/office/powerpoint/2010/main" val="257285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9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Галерея">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Галерея</Template>
  <TotalTime>107</TotalTime>
  <Words>1872</Words>
  <Application>Microsoft Macintosh PowerPoint</Application>
  <PresentationFormat>Широкоэкранный</PresentationFormat>
  <Paragraphs>130</Paragraphs>
  <Slides>27</Slides>
  <Notes>2</Notes>
  <HiddenSlides>0</HiddenSlides>
  <MMClips>25</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Gill Sans MT</vt:lpstr>
      <vt:lpstr>Times New Roman</vt:lpstr>
      <vt:lpstr>Галерея</vt:lpstr>
      <vt:lpstr>Судово-балістична експертиза. Експертиза вибухових пристроїв</vt:lpstr>
      <vt:lpstr>Література</vt:lpstr>
      <vt:lpstr>Презентация PowerPoint</vt:lpstr>
      <vt:lpstr>судово-балістична експертиза вирішує завдання: </vt:lpstr>
      <vt:lpstr>Експертиза зброї та слідів її використання поділяється на: </vt:lpstr>
      <vt:lpstr>До основних завдань досліджень вогнепальної зброї та бойових припасів до неї належать: </vt:lpstr>
      <vt:lpstr>Об’єктами досліджень є:   </vt:lpstr>
      <vt:lpstr>Орієнтовний перелік вирішуваних питань: </vt:lpstr>
      <vt:lpstr>До основних завдань досліджень слідів зброї, слідів пострілу та ситуаційних обставин пострілу належать: </vt:lpstr>
      <vt:lpstr>Орієнтовний перелік вирішуваних питань: </vt:lpstr>
      <vt:lpstr>Основними завданнями дослідження холодної зброї є :</vt:lpstr>
      <vt:lpstr>Орієнтовний перелік вирішуваних питань:</vt:lpstr>
      <vt:lpstr>Основними завданнями дослідження зброї з некінетичним принципом ураження є :</vt:lpstr>
      <vt:lpstr>Об’єктами дослідження є: </vt:lpstr>
      <vt:lpstr>Орієнтовний перелік вирішуваних питань:</vt:lpstr>
      <vt:lpstr>Основними завданнями дослідження гранатометів та ствольної артилерійської зброї є :</vt:lpstr>
      <vt:lpstr>  Орієнтовний перелік вирішуваних питань: </vt:lpstr>
      <vt:lpstr>Основними завданнями дослідження ракетно-реактивної зброї є:</vt:lpstr>
      <vt:lpstr>Орієнтовний перелік вирішуваних питань:</vt:lpstr>
      <vt:lpstr>Об'єктами судово-балістичної експертизи є: </vt:lpstr>
      <vt:lpstr>До предмета експертизи вибухових пристроїв належать</vt:lpstr>
      <vt:lpstr>Презентация PowerPoint</vt:lpstr>
      <vt:lpstr>Вибухотехнічна експертиза поділяється на </vt:lpstr>
      <vt:lpstr>Основними завданнями експертизи вибухових пристроїв є: </vt:lpstr>
      <vt:lpstr>Орієнтовний перелік вирішуваних питань: </vt:lpstr>
      <vt:lpstr>До основних завдань експертизи вибухових речовин і продуктів вибуху (пострілу) належать: </vt:lpstr>
      <vt:lpstr>Орієнтовний перелік вирішуваних питань: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Судово-балістична експертиза. Експертиза вибухових пристроїв</dc:title>
  <dc:creator>Microsoft Office User</dc:creator>
  <cp:lastModifiedBy>Microsoft Office User</cp:lastModifiedBy>
  <cp:revision>1</cp:revision>
  <dcterms:created xsi:type="dcterms:W3CDTF">2022-04-30T15:26:51Z</dcterms:created>
  <dcterms:modified xsi:type="dcterms:W3CDTF">2022-04-30T17:14:42Z</dcterms:modified>
</cp:coreProperties>
</file>