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5" r:id="rId15"/>
    <p:sldId id="276" r:id="rId16"/>
    <p:sldId id="269" r:id="rId17"/>
    <p:sldId id="270" r:id="rId18"/>
    <p:sldId id="277" r:id="rId19"/>
    <p:sldId id="278" r:id="rId20"/>
    <p:sldId id="274" r:id="rId21"/>
    <p:sldId id="273" r:id="rId22"/>
    <p:sldId id="279" r:id="rId23"/>
    <p:sldId id="281" r:id="rId24"/>
    <p:sldId id="282" r:id="rId25"/>
    <p:sldId id="283" r:id="rId26"/>
    <p:sldId id="284" r:id="rId27"/>
    <p:sldId id="280" r:id="rId28"/>
    <p:sldId id="271" r:id="rId29"/>
    <p:sldId id="272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753"/>
    <p:restoredTop sz="95814"/>
  </p:normalViewPr>
  <p:slideViewPr>
    <p:cSldViewPr snapToGrid="0" snapToObjects="1">
      <p:cViewPr varScale="1">
        <p:scale>
          <a:sx n="90" d="100"/>
          <a:sy n="90" d="100"/>
        </p:scale>
        <p:origin x="232" y="6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4/25/22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4/25/22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4/25/22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4/25/22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4/25/22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4/25/22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4/25/22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4/25/22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4/25/22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4/25/22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4/25/22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4/25/22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zakon5.rada.gov.ua/laws/show/4038-12" TargetMode="External"/><Relationship Id="rId2" Type="http://schemas.openxmlformats.org/officeDocument/2006/relationships/hyperlink" Target="https://zakon.rada.gov.ua/laws/show/4651-17#Text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zakon3.rada.gov.ua/laws/show/z0705-98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5" Type="http://schemas.openxmlformats.org/officeDocument/2006/relationships/hyperlink" Target="https://uk.wikipedia.org/wiki/%D0%A1%D0%BB%D1%96%D0%B4%D0%B8" TargetMode="External"/><Relationship Id="rId4" Type="http://schemas.openxmlformats.org/officeDocument/2006/relationships/hyperlink" Target="https://uk.wikipedia.org/wiki/%D0%A1%D1%83%D0%B4%D0%BE%D0%B2%D0%B0_%D0%B5%D0%BA%D1%81%D0%BF%D0%B5%D1%80%D1%82%D0%B8%D0%B7%D0%B0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2.png"/><Relationship Id="rId4" Type="http://schemas.openxmlformats.org/officeDocument/2006/relationships/hyperlink" Target="https://uk.wikipedia.org/wiki/%D0%A1%D1%83%D0%B4%D0%BE%D0%B2%D0%B0_%D0%B5%D0%BA%D1%81%D0%BF%D0%B5%D1%80%D1%82%D0%B8%D0%B7%D0%B0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12581C-1997-A832-D1D2-461A8CD1271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UA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Судово-криміналістичні експертизи</a:t>
            </a: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UA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UA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UA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Трасологічна експертиза</a:t>
            </a:r>
            <a:br>
              <a:rPr lang="ru-UA" dirty="0"/>
            </a:br>
            <a:endParaRPr lang="ru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AC3B85A-0957-5F4F-C04D-91133E6B1E3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1810057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FCFA7B-0296-705E-C8C4-2017A510A8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UA" dirty="0"/>
              <a:t>Дактилоскопічна експертиза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CF80E37-0E52-26E6-1B1B-9EAA512884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UA" dirty="0"/>
              <a:t>Основним завданням дактилоскопічної експертизи є ідентифікація особи за слідами її рук, які залишені на місці події. </a:t>
            </a:r>
          </a:p>
          <a:p>
            <a:endParaRPr lang="ru-UA" dirty="0"/>
          </a:p>
          <a:p>
            <a:r>
              <a:rPr lang="ru-UA" dirty="0"/>
              <a:t>Об'єктами дослідження з метою ідентифікації особи за папілярними лініями рук є сліди пальців та (або) долонь.</a:t>
            </a:r>
          </a:p>
          <a:p>
            <a:endParaRPr lang="ru-UA" dirty="0"/>
          </a:p>
        </p:txBody>
      </p:sp>
      <p:pic>
        <p:nvPicPr>
          <p:cNvPr id="4" name="Audio Recording 25 апр. 2022 г., 16:55:22" descr="Audio Recording 25 апр. 2022 г., 16:55:22">
            <a:hlinkClick r:id="" action="ppaction://media"/>
            <a:extLst>
              <a:ext uri="{FF2B5EF4-FFF2-40B4-BE49-F238E27FC236}">
                <a16:creationId xmlns:a16="http://schemas.microsoft.com/office/drawing/2014/main" id="{DE7FF8ED-7DB0-4052-F17D-BC108E7CFA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601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8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0AA94E-6375-3E1D-AD97-7E9360520A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UA" b="1" dirty="0"/>
              <a:t>Орієнтовний перелік вирішуваних питань</a:t>
            </a:r>
            <a:br>
              <a:rPr lang="ru-UA" b="1" dirty="0"/>
            </a:br>
            <a:r>
              <a:rPr lang="ru-UA" b="1" dirty="0"/>
              <a:t>на дактилоскопічній експертизі:</a:t>
            </a:r>
            <a:br>
              <a:rPr lang="ru-UA" dirty="0"/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F89E8E6-BCD6-777A-79B4-B23DFF38AA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UA" dirty="0"/>
              <a:t>Чи є на об'єкті сліди рук?</a:t>
            </a:r>
          </a:p>
          <a:p>
            <a:r>
              <a:rPr lang="ru-UA" dirty="0"/>
              <a:t>Чи придатні дані сліди для ідентифікації особи?</a:t>
            </a:r>
          </a:p>
          <a:p>
            <a:r>
              <a:rPr lang="ru-UA" dirty="0"/>
              <a:t>Чи залишені сліди рук конкретною (однією) особою?</a:t>
            </a:r>
          </a:p>
          <a:p>
            <a:r>
              <a:rPr lang="ru-UA" dirty="0"/>
              <a:t>Чи залишені однією особою сліди рук, вилучені в різних місцях?</a:t>
            </a:r>
          </a:p>
          <a:p>
            <a:r>
              <a:rPr lang="ru-UA" dirty="0"/>
              <a:t>Чи є на даному предметі сліди рук і якщо так, то чи придатні вони для ідентифікації?</a:t>
            </a:r>
          </a:p>
          <a:p>
            <a:r>
              <a:rPr lang="ru-UA" dirty="0"/>
              <a:t>Якою рукою і якими пальцями руки залишено сліди?</a:t>
            </a:r>
          </a:p>
          <a:p>
            <a:endParaRPr lang="ru-UA" dirty="0"/>
          </a:p>
        </p:txBody>
      </p:sp>
      <p:pic>
        <p:nvPicPr>
          <p:cNvPr id="4" name="Audio Recording 25 апр. 2022 г., 16:56:21" descr="Audio Recording 25 апр. 2022 г., 16:56:21">
            <a:hlinkClick r:id="" action="ppaction://media"/>
            <a:extLst>
              <a:ext uri="{FF2B5EF4-FFF2-40B4-BE49-F238E27FC236}">
                <a16:creationId xmlns:a16="http://schemas.microsoft.com/office/drawing/2014/main" id="{AC75BC80-E54C-4775-9A87-B4B0D43432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637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7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02C730-D86F-C688-8730-4206D751B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UA" b="1" dirty="0"/>
              <a:t>Експертиза слідів ніг людини та взуття</a:t>
            </a:r>
            <a:br>
              <a:rPr lang="ru-UA" dirty="0"/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BC6DB20-A21D-A52A-24EF-EF772A3A1E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>
              <a:buNone/>
            </a:pPr>
            <a:r>
              <a:rPr lang="ru-UA" sz="2400" dirty="0"/>
              <a:t>Основними завданнями цього виду трасологічної експертизи є ідентифікація людини за слідами: босих ніг, шкарпеток, панчіх, взуття та вирішення діагностичних завдань з установлення особливостей пересування людини, розміру взуття, зросту людини тощо.</a:t>
            </a:r>
          </a:p>
          <a:p>
            <a:endParaRPr lang="ru-UA" dirty="0"/>
          </a:p>
        </p:txBody>
      </p:sp>
      <p:pic>
        <p:nvPicPr>
          <p:cNvPr id="4" name="Audio Recording 25 апр. 2022 г., 17:00:47" descr="Audio Recording 25 апр. 2022 г., 17:00:47">
            <a:hlinkClick r:id="" action="ppaction://media"/>
            <a:extLst>
              <a:ext uri="{FF2B5EF4-FFF2-40B4-BE49-F238E27FC236}">
                <a16:creationId xmlns:a16="http://schemas.microsoft.com/office/drawing/2014/main" id="{F2B6A4B0-5969-3700-7345-A7412270FB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420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92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76B9A9-8D88-F6FE-446F-E4AD8E3E5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UA" b="1" dirty="0"/>
              <a:t>Орієнтовний перелік вирішуваних питань:</a:t>
            </a:r>
            <a:br>
              <a:rPr lang="ru-UA" dirty="0"/>
            </a:br>
            <a:endParaRPr lang="ru-UA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7296535-032C-CA7B-1C52-0E23FB4A84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UA" dirty="0"/>
              <a:t>Чи є на даній поверхні (даному предметі) сліди босих ніг (панчіх, шкарпеток, взуття) людини та чи придатні ці сліди для ідентифікації людини (панчіх, шкарпеток, взуття)?</a:t>
            </a:r>
          </a:p>
          <a:p>
            <a:r>
              <a:rPr lang="ru-UA" dirty="0"/>
              <a:t>Чи залишені сліди даною особою чи це сліди від шкарпеток, панчіх чи взуття, вилучених у певної особи?</a:t>
            </a:r>
          </a:p>
          <a:p>
            <a:r>
              <a:rPr lang="ru-UA" dirty="0"/>
              <a:t>Чи залишені сліди ніг (шкарпеток, панчіх, взуття), виявлені в різних місцях, однією особою (сліди тих самих шкарпеток, панчіх, взуття)?</a:t>
            </a:r>
          </a:p>
          <a:p>
            <a:r>
              <a:rPr lang="ru-UA" dirty="0"/>
              <a:t>Взуттям якого виду залишені дані сліди і які його характеристики і особливі ознаки (розмір, ступінь зношування тощо)?</a:t>
            </a:r>
          </a:p>
          <a:p>
            <a:endParaRPr lang="ru-UA" dirty="0"/>
          </a:p>
        </p:txBody>
      </p:sp>
      <p:pic>
        <p:nvPicPr>
          <p:cNvPr id="4" name="Audio Recording 25 апр. 2022 г., 17:03:02" descr="Audio Recording 25 апр. 2022 г., 17:03:02">
            <a:hlinkClick r:id="" action="ppaction://media"/>
            <a:extLst>
              <a:ext uri="{FF2B5EF4-FFF2-40B4-BE49-F238E27FC236}">
                <a16:creationId xmlns:a16="http://schemas.microsoft.com/office/drawing/2014/main" id="{9FB0D1E0-F513-8BB9-7051-34F1943356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885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8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E48AC9-A06A-56ED-4F83-BED7FE7AD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UA" b="1" dirty="0"/>
              <a:t>Експертиза слідів ніг (лап) та зубів тварин</a:t>
            </a:r>
            <a:br>
              <a:rPr lang="ru-UA" dirty="0"/>
            </a:br>
            <a:endParaRPr lang="ru-UA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BBA56DB-B6C5-3277-959F-D4E9FCA989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UA" dirty="0"/>
              <a:t>Експертиза слідів ніг (лап) та зубів тварин проводиться з метою ідентифікації конкретної тварини за слідами її ніг (лап), зубів та вирішення діагностичних і ситуаційних завдань (установлення властивостей, станів слідоутворювальних об'єктів, механізму утворення слідів).</a:t>
            </a:r>
          </a:p>
          <a:p>
            <a:endParaRPr lang="ru-UA" dirty="0"/>
          </a:p>
        </p:txBody>
      </p:sp>
      <p:pic>
        <p:nvPicPr>
          <p:cNvPr id="5" name="Audio Recording 25 апр. 2022 г., 17:52:16" descr="Audio Recording 25 апр. 2022 г., 17:52:16">
            <a:hlinkClick r:id="" action="ppaction://media"/>
            <a:extLst>
              <a:ext uri="{FF2B5EF4-FFF2-40B4-BE49-F238E27FC236}">
                <a16:creationId xmlns:a16="http://schemas.microsoft.com/office/drawing/2014/main" id="{0B37DCA9-6910-9A65-0BAC-4320819116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377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1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8ECF2A-5184-4C91-4276-E29D4AA2D9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UA" dirty="0"/>
              <a:t>Орієнтовний перелік вирішуваних питань:</a:t>
            </a:r>
            <a:br>
              <a:rPr lang="ru-UA" dirty="0"/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A487999-389C-F351-4FCB-92BD64DC13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UA" dirty="0"/>
              <a:t>Чи залишені дані сліди ногами (лапами), зубами даної тварини?</a:t>
            </a:r>
          </a:p>
          <a:p>
            <a:r>
              <a:rPr lang="ru-UA" dirty="0"/>
              <a:t>Чи є залишені сліди підков коня слідами даних підков?</a:t>
            </a:r>
          </a:p>
          <a:p>
            <a:r>
              <a:rPr lang="ru-UA" dirty="0"/>
              <a:t>Чи залишені сліди, знайдені в різних місцях, ногами (лапами), зубами однієї і тієї самої тварини?</a:t>
            </a:r>
          </a:p>
          <a:p>
            <a:r>
              <a:rPr lang="ru-UA" dirty="0"/>
              <a:t>Як порівняльні матеріали надаються експериментальні зліпки слідів ніг (лап), зубів тварини, яка ідентифікується, якщо слід об'ємний, або відбитки ніг (лап), якщо слід поверхневий.</a:t>
            </a:r>
          </a:p>
          <a:p>
            <a:endParaRPr lang="ru-UA" dirty="0"/>
          </a:p>
        </p:txBody>
      </p:sp>
      <p:pic>
        <p:nvPicPr>
          <p:cNvPr id="4" name="Audio Recording 25 апр. 2022 г., 17:51:33" descr="Audio Recording 25 апр. 2022 г., 17:51:33">
            <a:hlinkClick r:id="" action="ppaction://media"/>
            <a:extLst>
              <a:ext uri="{FF2B5EF4-FFF2-40B4-BE49-F238E27FC236}">
                <a16:creationId xmlns:a16="http://schemas.microsoft.com/office/drawing/2014/main" id="{8E6C786D-E14A-0D63-15B0-F81F53E65D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17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0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F6D1D5-7812-8AAB-9E61-D6EA205F6D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UA" b="1" i="1" dirty="0"/>
              <a:t>Експертиза слідів </a:t>
            </a:r>
            <a:r>
              <a:rPr lang="uk-UA" b="1" i="1" dirty="0"/>
              <a:t>знарядь </a:t>
            </a:r>
            <a:r>
              <a:rPr lang="ru-UA" b="1" i="1" dirty="0"/>
              <a:t>злому</a:t>
            </a:r>
            <a:r>
              <a:rPr lang="uk-UA" b="1" i="1" dirty="0"/>
              <a:t> та</a:t>
            </a:r>
            <a:r>
              <a:rPr lang="ru-UA" b="1" i="1" dirty="0"/>
              <a:t> інструментів</a:t>
            </a:r>
            <a:br>
              <a:rPr lang="ru-UA" dirty="0"/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0AB691-77AA-9571-BCDD-15ED96E7AA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UA" sz="2300" dirty="0"/>
              <a:t>Предметом даної експертизи виступає встановлення для кримінального провадження фактичних даних, що пов'язані з ототожненням чи визначенням групової належності знарядь, інструментів і механізму слідової взаємодії.</a:t>
            </a:r>
          </a:p>
          <a:p>
            <a:r>
              <a:rPr lang="ru-UA" sz="2300" i="1" dirty="0"/>
              <a:t>Основним завданням експертизи є: </a:t>
            </a:r>
            <a:r>
              <a:rPr lang="ru-UA" sz="2300" dirty="0"/>
              <a:t>установлення конкретного екземпляра або виду (характерних особливостей) знаряддя, інструмента, агрегату за слідами його дії; установлення механізму (способу) злому (іншої дії), напрямку, в якому проводився злом перешкоди (з внутрішнього або зовнішнього боку), типу (виду) виробу, що залишив слід, способу його виготовлення то</a:t>
            </a:r>
            <a:r>
              <a:rPr lang="ru-UA" sz="2300" b="1" dirty="0"/>
              <a:t> </a:t>
            </a:r>
            <a:endParaRPr lang="ru-UA" sz="2300" dirty="0"/>
          </a:p>
          <a:p>
            <a:r>
              <a:rPr lang="ru-UA" sz="2300" dirty="0"/>
              <a:t>Об'єктами експертизи можуть бути: сліди знарядь та інструментів; знаряддя, інструменти, що вилучені у підозрюваного, виявлені під час обшуку; матеріали кримінального провадження, в яких є відомості щодо походження слідів та їх можливих змін, відомості про знаряддя і інструменти, зокрема щодо їх зберігання, експлуатації, ремонту</a:t>
            </a:r>
          </a:p>
          <a:p>
            <a:endParaRPr lang="ru-UA" dirty="0"/>
          </a:p>
        </p:txBody>
      </p:sp>
      <p:pic>
        <p:nvPicPr>
          <p:cNvPr id="4" name="Audio Recording 25 апр. 2022 г., 17:30:29" descr="Audio Recording 25 апр. 2022 г., 17:30:29">
            <a:hlinkClick r:id="" action="ppaction://media"/>
            <a:extLst>
              <a:ext uri="{FF2B5EF4-FFF2-40B4-BE49-F238E27FC236}">
                <a16:creationId xmlns:a16="http://schemas.microsoft.com/office/drawing/2014/main" id="{A0F6F478-DBA7-9FF3-BB6A-BE5458D76D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429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6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0BC99D-4C9D-C9A7-E948-9A1231B2AC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UA" b="1" dirty="0"/>
              <a:t>Орієнтовний перелік вирішуваних питань:</a:t>
            </a:r>
            <a:br>
              <a:rPr lang="ru-UA" dirty="0"/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F037E4A-54D3-5C93-E99F-233A06EBD9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UA" dirty="0"/>
              <a:t>Чи даним знаряддям (інструментом) було вчинено злом або іншу дію (зрубано дерево, спиляно гілку, перекушено дріт тощо)?</a:t>
            </a:r>
          </a:p>
          <a:p>
            <a:r>
              <a:rPr lang="ru-UA" dirty="0"/>
              <a:t>Чи не залишено сліди злому, вилучені з різних місць подій, тим самим знаряддям?</a:t>
            </a:r>
          </a:p>
          <a:p>
            <a:r>
              <a:rPr lang="ru-UA" dirty="0"/>
              <a:t>Одним чи декількома знаряддями було вчинено злом?</a:t>
            </a:r>
          </a:p>
          <a:p>
            <a:r>
              <a:rPr lang="ru-UA" dirty="0"/>
              <a:t>Знаряддям якого виду вчинено злом?</a:t>
            </a:r>
          </a:p>
          <a:p>
            <a:r>
              <a:rPr lang="ru-UA" dirty="0"/>
              <a:t>З якого боку (внутрішнього чи зовнішнього) було вчинено злом перешкоди (стіни, вікна, ґрат тощо)?</a:t>
            </a:r>
          </a:p>
          <a:p>
            <a:endParaRPr lang="ru-UA" dirty="0"/>
          </a:p>
        </p:txBody>
      </p:sp>
      <p:pic>
        <p:nvPicPr>
          <p:cNvPr id="4" name="Audio Recording 25 апр. 2022 г., 17:31:36" descr="Audio Recording 25 апр. 2022 г., 17:31:36">
            <a:hlinkClick r:id="" action="ppaction://media"/>
            <a:extLst>
              <a:ext uri="{FF2B5EF4-FFF2-40B4-BE49-F238E27FC236}">
                <a16:creationId xmlns:a16="http://schemas.microsoft.com/office/drawing/2014/main" id="{A252074D-0AA9-766F-E987-988D88BB52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73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3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64C773-F342-4092-B873-E902A880AE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UA" b="1" dirty="0"/>
              <a:t>Експертиза замикальних та запобіжних (контрольних) пристроїв (засобів)</a:t>
            </a:r>
            <a:br>
              <a:rPr lang="ru-UA" dirty="0"/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E4C21E9-693C-6FDF-4EEA-D8332D506A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Об'єктами експертизи є замки та інші замикальні пристрої, пломби, контрольні пристрої (засоби).</a:t>
            </a:r>
          </a:p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 завданнями експертизи є встановлення факту і способу відмикання (злому) пристрою, видів предметів, що були використані для цього, ідентифікація цих предметів, а для пломб, крім того, - ідентифікація пломбувальних лещат, факту переклеювання паперових контрольних засобів.</a:t>
            </a:r>
          </a:p>
          <a:p>
            <a:endParaRPr lang="ru-UA" dirty="0"/>
          </a:p>
        </p:txBody>
      </p:sp>
      <p:pic>
        <p:nvPicPr>
          <p:cNvPr id="4" name="Audio Recording 25 апр. 2022 г., 17:58:03" descr="Audio Recording 25 апр. 2022 г., 17:58:03">
            <a:hlinkClick r:id="" action="ppaction://media"/>
            <a:extLst>
              <a:ext uri="{FF2B5EF4-FFF2-40B4-BE49-F238E27FC236}">
                <a16:creationId xmlns:a16="http://schemas.microsoft.com/office/drawing/2014/main" id="{4E2F90AC-F4AF-4446-4074-EC512013AF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462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1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BE0896-E278-12F1-2257-AFD495F52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UA" b="1" dirty="0"/>
              <a:t>Орієнтовний перелік вирішуваних питань:</a:t>
            </a:r>
            <a:br>
              <a:rPr lang="ru-UA" dirty="0"/>
            </a:br>
            <a:endParaRPr lang="ru-UA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E6930EA-77E3-56DF-F671-6845168C32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UA" dirty="0"/>
              <a:t>Чи справний механізм замка? Якщо ні, то в чому полягає несправність?</a:t>
            </a:r>
          </a:p>
          <a:p>
            <a:r>
              <a:rPr lang="ru-UA" dirty="0"/>
              <a:t>Чи був відімкнений замок сторонніми предметами (відмичками, підібраними або підробленими ключами)?</a:t>
            </a:r>
          </a:p>
          <a:p>
            <a:r>
              <a:rPr lang="ru-UA" dirty="0"/>
              <a:t>У який спосіб відімкнений (зламаний) замок?</a:t>
            </a:r>
          </a:p>
          <a:p>
            <a:r>
              <a:rPr lang="ru-UA" dirty="0"/>
              <a:t>Чи одним способом відімкнені (зламані) надані замки?</a:t>
            </a:r>
          </a:p>
          <a:p>
            <a:r>
              <a:rPr lang="ru-UA" dirty="0"/>
              <a:t>У якому стані (замкненому, відімкненому) був замок у момент його пошкодження?</a:t>
            </a:r>
          </a:p>
          <a:p>
            <a:r>
              <a:rPr lang="ru-UA" dirty="0"/>
              <a:t>Чи можливо відімкнути даний контрольний замок без пошкодження контрольного вкладиша?</a:t>
            </a:r>
          </a:p>
          <a:p>
            <a:endParaRPr lang="ru-UA" dirty="0"/>
          </a:p>
        </p:txBody>
      </p:sp>
      <p:pic>
        <p:nvPicPr>
          <p:cNvPr id="4" name="Audio Recording 25 апр. 2022 г., 17:55:30" descr="Audio Recording 25 апр. 2022 г., 17:55:30">
            <a:hlinkClick r:id="" action="ppaction://media"/>
            <a:extLst>
              <a:ext uri="{FF2B5EF4-FFF2-40B4-BE49-F238E27FC236}">
                <a16:creationId xmlns:a16="http://schemas.microsoft.com/office/drawing/2014/main" id="{892AFD35-9B4D-04A2-4E09-1E96C49BFD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567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01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01F847-8B13-B50B-8247-37709EDFF0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E25A55-7526-9647-F6CA-F6D9CB2D9E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UA" sz="2800" dirty="0"/>
              <a:t>Судово-криміналістичні </a:t>
            </a:r>
            <a:r>
              <a:rPr lang="uk-UA" sz="2800" dirty="0"/>
              <a:t>експертизи: поняття та види.</a:t>
            </a:r>
            <a:endParaRPr lang="ru-UA" sz="2800" dirty="0"/>
          </a:p>
          <a:p>
            <a:pPr lvl="0"/>
            <a:r>
              <a:rPr lang="uk-UA" sz="2800" dirty="0"/>
              <a:t>Поняття та види </a:t>
            </a:r>
            <a:r>
              <a:rPr lang="uk-UA" sz="2800" dirty="0" err="1"/>
              <a:t>т</a:t>
            </a:r>
            <a:r>
              <a:rPr lang="ru-UA" sz="2800" dirty="0"/>
              <a:t>расологічн</a:t>
            </a:r>
            <a:r>
              <a:rPr lang="uk-UA" sz="2800" dirty="0" err="1"/>
              <a:t>ої</a:t>
            </a:r>
            <a:r>
              <a:rPr lang="ru-UA" sz="2800" dirty="0"/>
              <a:t> експертиз</a:t>
            </a:r>
            <a:r>
              <a:rPr lang="uk-UA" sz="2800" dirty="0" err="1"/>
              <a:t>и</a:t>
            </a:r>
            <a:r>
              <a:rPr lang="uk-UA" sz="2800" dirty="0"/>
              <a:t>.</a:t>
            </a:r>
            <a:endParaRPr lang="ru-UA" sz="2800" dirty="0"/>
          </a:p>
          <a:p>
            <a:pPr lvl="0"/>
            <a:r>
              <a:rPr lang="uk-UA" sz="2800" dirty="0"/>
              <a:t>Різновиди </a:t>
            </a:r>
            <a:r>
              <a:rPr lang="uk-UA" sz="2800" dirty="0" err="1"/>
              <a:t>трасологічної</a:t>
            </a:r>
            <a:r>
              <a:rPr lang="uk-UA" sz="2800" dirty="0"/>
              <a:t> експертизи.</a:t>
            </a:r>
            <a:endParaRPr lang="ru-UA" sz="2800" dirty="0"/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8055680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76AC5D-311E-CE6E-4699-48012DAA82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UA" b="1" dirty="0"/>
              <a:t>Експертиза цілого за частинами</a:t>
            </a:r>
            <a:br>
              <a:rPr lang="ru-UA" dirty="0"/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1CEB435-69F6-2DB4-04DC-1849809F16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Основне завдання: встановити, чи є досліджувані об'єкти (уламки, осколки, обривки тощо) частинами одного предмета, одного цілого. </a:t>
            </a:r>
          </a:p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його вирішення експерту мають бути надані всі вилучені частини передбачуваного єдиного цілого з точним зазначенням місця вилучення або одержання кожної з них (або окремих груп частин). </a:t>
            </a:r>
          </a:p>
        </p:txBody>
      </p:sp>
      <p:pic>
        <p:nvPicPr>
          <p:cNvPr id="4" name="Audio Recording 25 апр. 2022 г., 17:48:23" descr="Audio Recording 25 апр. 2022 г., 17:48:23">
            <a:hlinkClick r:id="" action="ppaction://media"/>
            <a:extLst>
              <a:ext uri="{FF2B5EF4-FFF2-40B4-BE49-F238E27FC236}">
                <a16:creationId xmlns:a16="http://schemas.microsoft.com/office/drawing/2014/main" id="{11FD437E-8B28-7B3B-584C-26FF5044B8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901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23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903173-2849-5F5A-1434-D3602AF89F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UA" b="1" dirty="0"/>
              <a:t>Орієнтовний перелік вирішуваних питань:</a:t>
            </a:r>
            <a:br>
              <a:rPr lang="ru-UA" dirty="0"/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B069B7E-65F4-44CB-B482-0A7407329D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 становили знайдені частини єдине ціле (чи є осколки скла частинами розсіювача фар даного автомобіля, чи відколота дана тріска від певного поліна тощо)?</a:t>
            </a:r>
          </a:p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Яким способом відокремлено від предмета його частину?</a:t>
            </a:r>
          </a:p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Який механізм відокремлення від предмета його частини (частин)?</a:t>
            </a:r>
          </a:p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 становили складно-складове ціле конструктивні частини об'єкта?</a:t>
            </a:r>
          </a:p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якого виду належить предмет, частина якого вилучена з місця події?</a:t>
            </a:r>
          </a:p>
          <a:p>
            <a:endParaRPr lang="ru-UA" dirty="0"/>
          </a:p>
        </p:txBody>
      </p:sp>
      <p:pic>
        <p:nvPicPr>
          <p:cNvPr id="4" name="Audio Recording 25 апр. 2022 г., 17:49:01" descr="Audio Recording 25 апр. 2022 г., 17:49:01">
            <a:hlinkClick r:id="" action="ppaction://media"/>
            <a:extLst>
              <a:ext uri="{FF2B5EF4-FFF2-40B4-BE49-F238E27FC236}">
                <a16:creationId xmlns:a16="http://schemas.microsoft.com/office/drawing/2014/main" id="{945EB23B-B9DA-985A-4131-5EAA421313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97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9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8D8745-02B6-650C-63AB-5AE60B8E3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UA" b="1" dirty="0"/>
              <a:t>Експертиза вузлів та петель</a:t>
            </a:r>
            <a:br>
              <a:rPr lang="ru-UA" dirty="0"/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295EB18-13EF-E1E2-6E4C-EC18A47404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UA" dirty="0"/>
              <a:t>У більшості випадків об'єктами досліджень є вузли та петлі, що виконані (утворені) на мотузках, ременях тощо.</a:t>
            </a:r>
          </a:p>
          <a:p>
            <a:endParaRPr lang="ru-UA" dirty="0"/>
          </a:p>
        </p:txBody>
      </p:sp>
      <p:pic>
        <p:nvPicPr>
          <p:cNvPr id="4" name="Audio Recording 25 апр. 2022 г., 18:10:19" descr="Audio Recording 25 апр. 2022 г., 18:10:19">
            <a:hlinkClick r:id="" action="ppaction://media"/>
            <a:extLst>
              <a:ext uri="{FF2B5EF4-FFF2-40B4-BE49-F238E27FC236}">
                <a16:creationId xmlns:a16="http://schemas.microsoft.com/office/drawing/2014/main" id="{53442EE4-5E80-D382-A073-065B9020F3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308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C50F8C-AA7A-5FA9-2901-845E90CD6D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UA" b="1" dirty="0"/>
              <a:t>Експертиза рельєфних знаків</a:t>
            </a:r>
            <a:br>
              <a:rPr lang="ru-UA" dirty="0"/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6FB64D5-7AA1-456F-6E5B-2C1DBED2E5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UA" dirty="0"/>
              <a:t>Об'єктами досліджень цього виду можуть бути відновлені спиляні (забиті), слабовидимі номери та інші рельєфні зображення на різного роду виробах. Експертизою встановлюються факт та спосіб змінення зображень.</a:t>
            </a:r>
          </a:p>
          <a:p>
            <a:endParaRPr lang="ru-UA" dirty="0"/>
          </a:p>
        </p:txBody>
      </p:sp>
      <p:pic>
        <p:nvPicPr>
          <p:cNvPr id="4" name="Audio Recording 25 апр. 2022 г., 18:12:53" descr="Audio Recording 25 апр. 2022 г., 18:12:53">
            <a:hlinkClick r:id="" action="ppaction://media"/>
            <a:extLst>
              <a:ext uri="{FF2B5EF4-FFF2-40B4-BE49-F238E27FC236}">
                <a16:creationId xmlns:a16="http://schemas.microsoft.com/office/drawing/2014/main" id="{0B3AE90B-DEE6-C634-A364-4526573E65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31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5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073D96-0AE3-8622-80EB-1FE03D6E5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UA" b="1" dirty="0"/>
              <a:t>Орієнтовний перелік вирішуваних питань:</a:t>
            </a:r>
            <a:br>
              <a:rPr lang="ru-UA" dirty="0"/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BF28D2-234A-9F3C-ADD0-B50FDFE12B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UA" dirty="0"/>
              <a:t>Чи піддавався зміні номер на даному екземплярі зброї, агрегатах транспортного засобу тощо?</a:t>
            </a:r>
          </a:p>
          <a:p>
            <a:r>
              <a:rPr lang="ru-UA" dirty="0"/>
              <a:t>Яким був первісний номер на об'єкті дослідження?</a:t>
            </a:r>
          </a:p>
          <a:p>
            <a:r>
              <a:rPr lang="ru-UA" dirty="0"/>
              <a:t>Яким способом був знищений або змінений номер (знак) на даному об'єкті?</a:t>
            </a:r>
          </a:p>
          <a:p>
            <a:r>
              <a:rPr lang="ru-UA" dirty="0"/>
              <a:t>Чи були на даному об'єкті маркувальні позначення?</a:t>
            </a:r>
          </a:p>
          <a:p>
            <a:r>
              <a:rPr lang="ru-UA" dirty="0"/>
              <a:t>Чи піддавались зміні маркувальні позначення на даному об'єкті?</a:t>
            </a:r>
          </a:p>
          <a:p>
            <a:r>
              <a:rPr lang="ru-UA" dirty="0"/>
              <a:t>Чи виконане маркування об'єкта із застосуванням конкретних засобів?</a:t>
            </a:r>
          </a:p>
          <a:p>
            <a:pPr marL="0" indent="0">
              <a:buNone/>
            </a:pPr>
            <a:endParaRPr lang="ru-UA" dirty="0"/>
          </a:p>
          <a:p>
            <a:endParaRPr lang="ru-UA" dirty="0"/>
          </a:p>
        </p:txBody>
      </p:sp>
      <p:pic>
        <p:nvPicPr>
          <p:cNvPr id="4" name="Audio Recording 25 апр. 2022 г., 18:13:32" descr="Audio Recording 25 апр. 2022 г., 18:13:32">
            <a:hlinkClick r:id="" action="ppaction://media"/>
            <a:extLst>
              <a:ext uri="{FF2B5EF4-FFF2-40B4-BE49-F238E27FC236}">
                <a16:creationId xmlns:a16="http://schemas.microsoft.com/office/drawing/2014/main" id="{28E278A8-161E-65E1-7E1C-4FCD980F4C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65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9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093460-1DF1-1930-2F0B-82941B6073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UA" b="1" dirty="0"/>
              <a:t>Експертиза нашарувань на одязі (взутті)</a:t>
            </a:r>
            <a:br>
              <a:rPr lang="ru-UA" dirty="0"/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D87B726-D258-78D6-B3A3-7239F420E0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UA" dirty="0"/>
              <a:t>Трасологічною експертизою у комплексі з експертами інших спеціальностей можуть вирішуватися питання щодо дослідження нашарувань на одязі (взутті) - ґрунту, плям зелені, фарби, паливно-мастильних матеріалів тощо.</a:t>
            </a:r>
          </a:p>
          <a:p>
            <a:endParaRPr lang="ru-UA" dirty="0"/>
          </a:p>
        </p:txBody>
      </p:sp>
      <p:pic>
        <p:nvPicPr>
          <p:cNvPr id="4" name="Audio Recording 25 апр. 2022 г., 18:16:22" descr="Audio Recording 25 апр. 2022 г., 18:16:22">
            <a:hlinkClick r:id="" action="ppaction://media"/>
            <a:extLst>
              <a:ext uri="{FF2B5EF4-FFF2-40B4-BE49-F238E27FC236}">
                <a16:creationId xmlns:a16="http://schemas.microsoft.com/office/drawing/2014/main" id="{99B3D6E8-ABE7-1548-8C3A-4AD9B8455C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114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4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DD3437-6E6C-5B5B-83F9-60A93114F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UA" b="1" dirty="0"/>
              <a:t>Орієнтовний перелік вирішуваних питань:</a:t>
            </a:r>
            <a:br>
              <a:rPr lang="ru-UA" dirty="0"/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2C8E178-DE26-5303-7E10-D3AD2F48EC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UA" sz="2400" dirty="0"/>
              <a:t>Який механізм утворення нашарувань ґрунту (плям зелені, фарби, паливно-мастильних матеріалів тощо)?</a:t>
            </a:r>
          </a:p>
          <a:p>
            <a:r>
              <a:rPr lang="ru-UA" sz="2400" dirty="0"/>
              <a:t>Яка послідовність утворення нашарувань на одязі?</a:t>
            </a:r>
          </a:p>
        </p:txBody>
      </p:sp>
      <p:pic>
        <p:nvPicPr>
          <p:cNvPr id="4" name="Audio Recording 25 апр. 2022 г., 18:16:38" descr="Audio Recording 25 апр. 2022 г., 18:16:38">
            <a:hlinkClick r:id="" action="ppaction://media"/>
            <a:extLst>
              <a:ext uri="{FF2B5EF4-FFF2-40B4-BE49-F238E27FC236}">
                <a16:creationId xmlns:a16="http://schemas.microsoft.com/office/drawing/2014/main" id="{3AED36E8-BAA9-D3C2-7744-4D723330E6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369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051E34-EE3F-3E7E-6430-B9C1F24CAB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UA" b="1" dirty="0"/>
              <a:t>Орієнтовний перелік вирішуваних питань:</a:t>
            </a:r>
            <a:br>
              <a:rPr lang="ru-UA" dirty="0"/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F16D62A-7ADF-B2FF-76D3-18CB555B8B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UA" dirty="0"/>
              <a:t>До якого виду належить даний вузол, чи не має він ознак, що вказують на професію виконавця?</a:t>
            </a:r>
          </a:p>
          <a:p>
            <a:r>
              <a:rPr lang="ru-UA" dirty="0"/>
              <a:t>Чи не належать декілька вузлів до одного виду?</a:t>
            </a:r>
          </a:p>
          <a:p>
            <a:r>
              <a:rPr lang="ru-UA" dirty="0"/>
              <a:t>Чи є вузол простим (професійним)?</a:t>
            </a:r>
          </a:p>
          <a:p>
            <a:r>
              <a:rPr lang="ru-UA" dirty="0"/>
              <a:t>Які професійні навички має особа, що зробила вузол (петлю)?</a:t>
            </a:r>
          </a:p>
          <a:p>
            <a:r>
              <a:rPr lang="ru-UA" dirty="0"/>
              <a:t>Чи є особа, що зробила вузол (петлю), правшею (шульгою)?</a:t>
            </a:r>
          </a:p>
          <a:p>
            <a:r>
              <a:rPr lang="ru-UA" dirty="0"/>
              <a:t>Чи є однаковим спосіб виконання вузлів (петель)?</a:t>
            </a:r>
          </a:p>
          <a:p>
            <a:endParaRPr lang="ru-UA" dirty="0"/>
          </a:p>
        </p:txBody>
      </p:sp>
      <p:pic>
        <p:nvPicPr>
          <p:cNvPr id="4" name="Audio Recording 25 апр. 2022 г., 18:07:07" descr="Audio Recording 25 апр. 2022 г., 18:07:07">
            <a:hlinkClick r:id="" action="ppaction://media"/>
            <a:extLst>
              <a:ext uri="{FF2B5EF4-FFF2-40B4-BE49-F238E27FC236}">
                <a16:creationId xmlns:a16="http://schemas.microsoft.com/office/drawing/2014/main" id="{FB3AE019-3591-BAB4-3B0A-A15753A649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139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5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F4B68F-C30F-4DD0-0E78-963DAA89A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UA" b="1" dirty="0"/>
              <a:t>Експертиза слідів транспортних засобів</a:t>
            </a:r>
            <a:br>
              <a:rPr lang="ru-UA" dirty="0"/>
            </a:br>
            <a:endParaRPr lang="ru-UA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F9FB794-18D7-2B8B-1540-49195CBB4D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UA" dirty="0"/>
              <a:t>Основними завданнями трасологічної експертизи слідів транспортних засобів є ідентифікація (ототожнення) конкретної одиниці транспортного засобу за частинами та слідами, що залишені його частинами; діагностика (установлення властивостей та стану об'єктів) та ситуаційні завдання (установлення механізму слідоутворення, механізму взаємодії транспортного засобу з іншими об'єктами).</a:t>
            </a:r>
          </a:p>
          <a:p>
            <a:endParaRPr lang="ru-UA" dirty="0"/>
          </a:p>
        </p:txBody>
      </p:sp>
      <p:pic>
        <p:nvPicPr>
          <p:cNvPr id="4" name="Audio Recording 25 апр. 2022 г., 17:37:16" descr="Audio Recording 25 апр. 2022 г., 17:37:16">
            <a:hlinkClick r:id="" action="ppaction://media"/>
            <a:extLst>
              <a:ext uri="{FF2B5EF4-FFF2-40B4-BE49-F238E27FC236}">
                <a16:creationId xmlns:a16="http://schemas.microsoft.com/office/drawing/2014/main" id="{132729FE-05AC-5745-8AFF-2F2B6BEE89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302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56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B5436B-487B-972D-2E26-4CB100D23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UA" b="1" dirty="0"/>
              <a:t>Орієнтовний перелік вирішуваних питань:</a:t>
            </a:r>
            <a:br>
              <a:rPr lang="ru-UA" dirty="0"/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D4BB04A-53F3-0F23-0949-5C27A4DB61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UA" dirty="0"/>
              <a:t>Яким видом (типом, моделлю) та якими частинами транспортного засобу залишені сліди?</a:t>
            </a:r>
          </a:p>
          <a:p>
            <a:r>
              <a:rPr lang="ru-UA" dirty="0"/>
              <a:t>Чи залишені сліди даним транспортним засобом (його частинами)?</a:t>
            </a:r>
          </a:p>
          <a:p>
            <a:r>
              <a:rPr lang="ru-UA" dirty="0"/>
              <a:t>Яким колесом транспортного засобу залишені сліди (правим, лівим, переднім, заднім)?</a:t>
            </a:r>
          </a:p>
          <a:p>
            <a:r>
              <a:rPr lang="ru-UA" dirty="0"/>
              <a:t>Якою моделлю шини залишені сліди?</a:t>
            </a:r>
          </a:p>
          <a:p>
            <a:r>
              <a:rPr lang="ru-UA" dirty="0"/>
              <a:t>Чи піддавалася покришка шини транспортного засобу, слід якої виявлений на місці події та наданий для дослідження, відновлювальному ремонту?</a:t>
            </a:r>
          </a:p>
          <a:p>
            <a:endParaRPr lang="ru-UA" dirty="0"/>
          </a:p>
        </p:txBody>
      </p:sp>
      <p:pic>
        <p:nvPicPr>
          <p:cNvPr id="4" name="Audio Recording 25 апр. 2022 г., 17:38:35" descr="Audio Recording 25 апр. 2022 г., 17:38:35">
            <a:hlinkClick r:id="" action="ppaction://media"/>
            <a:extLst>
              <a:ext uri="{FF2B5EF4-FFF2-40B4-BE49-F238E27FC236}">
                <a16:creationId xmlns:a16="http://schemas.microsoft.com/office/drawing/2014/main" id="{5CE4D274-C963-71D2-E185-EA78DEB3B3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360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6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4CE019-F5A8-24C2-7A2B-012CDAFAC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UA" dirty="0"/>
              <a:t>ЛІТЕРАТУРА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59BE8DA-F9DF-ADEC-CE2B-FA867E300F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uk-UA" dirty="0"/>
              <a:t>Кримінальний процесуальний кодекс України від 13.04.2012 № 4651-VI. URL: </a:t>
            </a:r>
            <a:r>
              <a:rPr lang="uk-UA" dirty="0">
                <a:hlinkClick r:id="rId2"/>
              </a:rPr>
              <a:t>https://zakon.rada.gov.ua/laws/show/4651-17#Text</a:t>
            </a:r>
            <a:endParaRPr lang="uk-UA" dirty="0"/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Закон України «Про судову експертизу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25.02.1994 р. № 4038- ХІІ. URL: </a:t>
            </a: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</a:t>
            </a:r>
            <a:r>
              <a:rPr lang="e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zakon.rada.gov.ua</a:t>
            </a: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/laws/show/4038-12#Text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Наказ Міністерства юстиції України від 08.10.1998 № 53/5 "Про затвердження Інструкції про призначення та проведення судових експертиз та експертних досліджень та Науково-методичних рекомендацій з питань підготовки та призначення судових експертиз та експертних досліджень"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URL: </a:t>
            </a: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</a:t>
            </a:r>
            <a:r>
              <a:rPr lang="e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zakon.rada.gov.ua</a:t>
            </a: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/laws/show/z0705-98#Text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5848346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E95378-3550-986A-D825-8963584315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C0B7BCB-7868-211B-7201-9546E752D9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Криміналісти́чна експерти́за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вид 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  <a:hlinkClick r:id="rId4" tooltip="Судова експертиз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судової експертизи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що досліджує </a:t>
            </a:r>
            <a:r>
              <a:rPr lang="ru-UA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5" tooltip="Сліди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сліди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відображення людей і речей для вирішення ідентифікаційних (якою конкретною особою або конкретним предметом залишено сліди), діагностичних (встановлення природи чи стану об'єктів, якими утворено сліди) або ситуаційних (встановлення механізму та умов слідоутворення) завдань.</a:t>
            </a:r>
          </a:p>
          <a:p>
            <a:endParaRPr lang="ru-UA" dirty="0"/>
          </a:p>
        </p:txBody>
      </p:sp>
      <p:pic>
        <p:nvPicPr>
          <p:cNvPr id="4" name="Audio Recording 25 апр. 2022 г., 16:16:54" descr="Audio Recording 25 апр. 2022 г., 16:16:54">
            <a:hlinkClick r:id="" action="ppaction://media"/>
            <a:extLst>
              <a:ext uri="{FF2B5EF4-FFF2-40B4-BE49-F238E27FC236}">
                <a16:creationId xmlns:a16="http://schemas.microsoft.com/office/drawing/2014/main" id="{1B19CE38-5568-CCC7-8A4E-FE749B1D6A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10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3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FDDDED-F309-1FBB-4EC9-682BB268E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UA" dirty="0"/>
              <a:t>види криміналістичної експертизи 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E5BE120-BE68-6107-5D44-DBC52C0186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ru-UA" sz="5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почеркознавча експертиза;</a:t>
            </a:r>
          </a:p>
          <a:p>
            <a:r>
              <a:rPr lang="ru-RU" sz="5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UA" sz="5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інгвистична експертиза мовлення;</a:t>
            </a:r>
          </a:p>
          <a:p>
            <a:r>
              <a:rPr lang="ru-UA" sz="5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технічна експертиза документів;</a:t>
            </a:r>
          </a:p>
          <a:p>
            <a:r>
              <a:rPr lang="ru-UA" sz="5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експертиза зброї та слідів і обставин її використання;</a:t>
            </a:r>
          </a:p>
          <a:p>
            <a:r>
              <a:rPr lang="ru-RU" sz="5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UA" sz="5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расологічна експертиза;</a:t>
            </a:r>
          </a:p>
          <a:p>
            <a:r>
              <a:rPr lang="ru-UA" sz="5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фототехнічна, портретна експертиза;</a:t>
            </a:r>
          </a:p>
          <a:p>
            <a:r>
              <a:rPr lang="ru-UA" sz="5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експертиза голограм;</a:t>
            </a:r>
          </a:p>
          <a:p>
            <a:r>
              <a:rPr lang="ru-UA" sz="5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експертиза відео-, звукозапису;</a:t>
            </a:r>
          </a:p>
          <a:p>
            <a:r>
              <a:rPr lang="ru-UA" sz="5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вибухотехнічна експертиза;</a:t>
            </a:r>
          </a:p>
          <a:p>
            <a:r>
              <a:rPr lang="ru-UA" sz="5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експертиза матеріалів, речовин та виробів;</a:t>
            </a:r>
          </a:p>
          <a:p>
            <a:r>
              <a:rPr lang="ru-UA" sz="5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біологічна експертиза</a:t>
            </a:r>
          </a:p>
          <a:p>
            <a:endParaRPr lang="ru-UA" dirty="0"/>
          </a:p>
        </p:txBody>
      </p:sp>
      <p:pic>
        <p:nvPicPr>
          <p:cNvPr id="4" name="Audio Recording 25 апр. 2022 г., 16:18:22" descr="Audio Recording 25 апр. 2022 г., 16:18:22">
            <a:hlinkClick r:id="" action="ppaction://media"/>
            <a:extLst>
              <a:ext uri="{FF2B5EF4-FFF2-40B4-BE49-F238E27FC236}">
                <a16:creationId xmlns:a16="http://schemas.microsoft.com/office/drawing/2014/main" id="{028EB402-5A5A-230B-9A9C-5D2570074B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122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9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C3FE3B-EADC-5C3C-D153-E9C746568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UA" dirty="0"/>
              <a:t>Криміналістичні експертизи поділяються на  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7EC38C6-350E-C45E-47AD-24BC492492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UA" sz="2800" dirty="0"/>
              <a:t>традиційні, </a:t>
            </a:r>
          </a:p>
          <a:p>
            <a:r>
              <a:rPr lang="ru-UA" sz="2800" dirty="0"/>
              <a:t>нетрадиційні, </a:t>
            </a:r>
          </a:p>
          <a:p>
            <a:r>
              <a:rPr lang="ru-UA" sz="2800" dirty="0"/>
              <a:t>матеріалознавчі </a:t>
            </a:r>
          </a:p>
        </p:txBody>
      </p:sp>
      <p:pic>
        <p:nvPicPr>
          <p:cNvPr id="4" name="Audio Recording 25 апр. 2022 г., 16:21:27" descr="Audio Recording 25 апр. 2022 г., 16:21:27">
            <a:hlinkClick r:id="" action="ppaction://media"/>
            <a:extLst>
              <a:ext uri="{FF2B5EF4-FFF2-40B4-BE49-F238E27FC236}">
                <a16:creationId xmlns:a16="http://schemas.microsoft.com/office/drawing/2014/main" id="{BB4EE116-0F9A-BFC1-3B9D-A1C378831B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873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5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BD967B-5F98-5A41-A76F-4460E3930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553F347-846D-BECF-D15E-11B49EC837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ru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Метою</a:t>
            </a:r>
            <a:r>
              <a:rPr lang="ru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призначення судової експертизи є встановлення тотожності та інших обставин з метою отримання фактичних даних, що мають значення для кримінального провадження.</a:t>
            </a:r>
          </a:p>
          <a:p>
            <a:pPr fontAlgn="base"/>
            <a:r>
              <a:rPr lang="ru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Трасологічна експертиза</a:t>
            </a:r>
            <a:r>
              <a:rPr lang="ru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вид </a:t>
            </a:r>
            <a:r>
              <a:rPr lang="ru-UA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4" tooltip="Судова експертиз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судової експертизи</a:t>
            </a:r>
            <a:r>
              <a:rPr lang="ru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об'єктами якої є сліди-відображення взаємодії одного з одним що проявляються у зміні зовнішньої будови різних об'єктів.</a:t>
            </a:r>
          </a:p>
          <a:p>
            <a:endParaRPr lang="ru-UA" dirty="0"/>
          </a:p>
        </p:txBody>
      </p:sp>
      <p:pic>
        <p:nvPicPr>
          <p:cNvPr id="4" name="Audio Recording 25 апр. 2022 г., 16:23:57" descr="Audio Recording 25 апр. 2022 г., 16:23:57">
            <a:hlinkClick r:id="" action="ppaction://media"/>
            <a:extLst>
              <a:ext uri="{FF2B5EF4-FFF2-40B4-BE49-F238E27FC236}">
                <a16:creationId xmlns:a16="http://schemas.microsoft.com/office/drawing/2014/main" id="{ED1A0941-AF51-0DBB-EB6E-146B60AA31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534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8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FE6A67-6CC9-5054-0BB5-470145D5C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UA" dirty="0"/>
              <a:t>Основними завданнями трасологічної експертизи є</a:t>
            </a:r>
            <a:r>
              <a:rPr lang="uk-UA" dirty="0"/>
              <a:t>: </a:t>
            </a:r>
            <a:br>
              <a:rPr lang="ru-UA" dirty="0"/>
            </a:br>
            <a:endParaRPr lang="ru-UA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15CCEFA-394F-D6A8-4E8A-7EB0A7A33B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ru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дентифікаційні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ласифікаційні</a:t>
            </a:r>
          </a:p>
          <a:p>
            <a:r>
              <a:rPr lang="ru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діагностичні</a:t>
            </a:r>
          </a:p>
        </p:txBody>
      </p:sp>
      <p:pic>
        <p:nvPicPr>
          <p:cNvPr id="4" name="Audio Recording 25 апр. 2022 г., 16:28:21" descr="Audio Recording 25 апр. 2022 г., 16:28:21">
            <a:hlinkClick r:id="" action="ppaction://media"/>
            <a:extLst>
              <a:ext uri="{FF2B5EF4-FFF2-40B4-BE49-F238E27FC236}">
                <a16:creationId xmlns:a16="http://schemas.microsoft.com/office/drawing/2014/main" id="{AD71E040-5013-972D-2DB3-47B178E098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896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5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0B77B9-3991-FC34-5DA4-B1D02F6AA3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UA" b="1" dirty="0"/>
              <a:t>види трасологічної експертизи</a:t>
            </a:r>
            <a:r>
              <a:rPr lang="ru-UA" dirty="0"/>
              <a:t>: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1615B6C-1E46-3F53-D778-B6DAFA881D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UA" dirty="0"/>
              <a:t>експертиза слідів рук людини; </a:t>
            </a:r>
          </a:p>
          <a:p>
            <a:r>
              <a:rPr lang="ru-UA" dirty="0"/>
              <a:t>експертиза слідів ніг людини, її взуття, шкарпеток, панчіх; </a:t>
            </a:r>
          </a:p>
          <a:p>
            <a:r>
              <a:rPr lang="ru-UA" dirty="0"/>
              <a:t>експертиза слідів рукавичок, одягу людини, слідів пошкоджень на об'єктах, слідів нашарувань на об'єктах; </a:t>
            </a:r>
          </a:p>
          <a:p>
            <a:r>
              <a:rPr lang="ru-UA" dirty="0"/>
              <a:t>експертиза слідів ніг (лап) тварини; </a:t>
            </a:r>
          </a:p>
          <a:p>
            <a:r>
              <a:rPr lang="ru-UA" dirty="0"/>
              <a:t>експертиза знарядь, агрегатів, інструментів, холодної зброї і залишених ними слідів, ідентифікація цілого за частинами, експертиза слідів знаряддя та інструментів; </a:t>
            </a:r>
          </a:p>
          <a:p>
            <a:r>
              <a:rPr lang="ru-UA" dirty="0"/>
              <a:t>експертиза слідів транспортних засобів; </a:t>
            </a:r>
          </a:p>
          <a:p>
            <a:r>
              <a:rPr lang="ru-UA" dirty="0"/>
              <a:t>експертиза замикальних та контрольних засобів; </a:t>
            </a:r>
          </a:p>
          <a:p>
            <a:r>
              <a:rPr lang="ru-UA" dirty="0"/>
              <a:t>експертиза слідів поділу цілого на частини; </a:t>
            </a:r>
          </a:p>
          <a:p>
            <a:r>
              <a:rPr lang="ru-UA" dirty="0"/>
              <a:t>експертиза рельєфних знаків на металі, пластмасі та інших матеріалах;</a:t>
            </a:r>
          </a:p>
          <a:p>
            <a:r>
              <a:rPr lang="ru-UA" dirty="0"/>
              <a:t>експертиза вузлів та петель.</a:t>
            </a:r>
          </a:p>
          <a:p>
            <a:endParaRPr lang="ru-UA" dirty="0"/>
          </a:p>
        </p:txBody>
      </p:sp>
      <p:pic>
        <p:nvPicPr>
          <p:cNvPr id="4" name="Audio Recording 25 апр. 2022 г., 16:32:31" descr="Audio Recording 25 апр. 2022 г., 16:32:31">
            <a:hlinkClick r:id="" action="ppaction://media"/>
            <a:extLst>
              <a:ext uri="{FF2B5EF4-FFF2-40B4-BE49-F238E27FC236}">
                <a16:creationId xmlns:a16="http://schemas.microsoft.com/office/drawing/2014/main" id="{76F85F9D-6C5D-1F45-1E2E-5B4E5C4D51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865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7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Галерея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Галерея</Template>
  <TotalTime>132</TotalTime>
  <Words>1730</Words>
  <Application>Microsoft Macintosh PowerPoint</Application>
  <PresentationFormat>Широкоэкранный</PresentationFormat>
  <Paragraphs>129</Paragraphs>
  <Slides>29</Slides>
  <Notes>0</Notes>
  <HiddenSlides>0</HiddenSlides>
  <MMClips>26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3" baseType="lpstr">
      <vt:lpstr>Arial</vt:lpstr>
      <vt:lpstr>Gill Sans MT</vt:lpstr>
      <vt:lpstr>Times New Roman</vt:lpstr>
      <vt:lpstr>Галерея</vt:lpstr>
      <vt:lpstr>Судово-криміналістичні експертизи.  Трасологічна експертиза </vt:lpstr>
      <vt:lpstr>ПЛАН</vt:lpstr>
      <vt:lpstr>ЛІТЕРАТУРА</vt:lpstr>
      <vt:lpstr>Презентация PowerPoint</vt:lpstr>
      <vt:lpstr>види криміналістичної експертизи :</vt:lpstr>
      <vt:lpstr>Криміналістичні експертизи поділяються на  :</vt:lpstr>
      <vt:lpstr>Презентация PowerPoint</vt:lpstr>
      <vt:lpstr>Основними завданнями трасологічної експертизи є:  </vt:lpstr>
      <vt:lpstr>види трасологічної експертизи: </vt:lpstr>
      <vt:lpstr>Дактилоскопічна експертиза</vt:lpstr>
      <vt:lpstr>Орієнтовний перелік вирішуваних питань на дактилоскопічній експертизі: </vt:lpstr>
      <vt:lpstr>Експертиза слідів ніг людини та взуття </vt:lpstr>
      <vt:lpstr>Орієнтовний перелік вирішуваних питань: </vt:lpstr>
      <vt:lpstr>Експертиза слідів ніг (лап) та зубів тварин </vt:lpstr>
      <vt:lpstr>Орієнтовний перелік вирішуваних питань: </vt:lpstr>
      <vt:lpstr>Експертиза слідів знарядь злому та інструментів </vt:lpstr>
      <vt:lpstr>Орієнтовний перелік вирішуваних питань: </vt:lpstr>
      <vt:lpstr>Експертиза замикальних та запобіжних (контрольних) пристроїв (засобів) </vt:lpstr>
      <vt:lpstr>Орієнтовний перелік вирішуваних питань: </vt:lpstr>
      <vt:lpstr>Експертиза цілого за частинами </vt:lpstr>
      <vt:lpstr>Орієнтовний перелік вирішуваних питань: </vt:lpstr>
      <vt:lpstr>Експертиза вузлів та петель </vt:lpstr>
      <vt:lpstr>Експертиза рельєфних знаків </vt:lpstr>
      <vt:lpstr>Орієнтовний перелік вирішуваних питань: </vt:lpstr>
      <vt:lpstr>Експертиза нашарувань на одязі (взутті) </vt:lpstr>
      <vt:lpstr>Орієнтовний перелік вирішуваних питань: </vt:lpstr>
      <vt:lpstr>Орієнтовний перелік вирішуваних питань: </vt:lpstr>
      <vt:lpstr>Експертиза слідів транспортних засобів </vt:lpstr>
      <vt:lpstr>Орієнтовний перелік вирішуваних питань: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Судово-криміналістичні експертизи.  Трасологічна експертиза </dc:title>
  <dc:creator>Microsoft Office User</dc:creator>
  <cp:lastModifiedBy>Microsoft Office User</cp:lastModifiedBy>
  <cp:revision>1</cp:revision>
  <dcterms:created xsi:type="dcterms:W3CDTF">2022-04-25T14:07:21Z</dcterms:created>
  <dcterms:modified xsi:type="dcterms:W3CDTF">2022-04-25T16:19:36Z</dcterms:modified>
</cp:coreProperties>
</file>