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57" r:id="rId4"/>
    <p:sldId id="261" r:id="rId5"/>
    <p:sldId id="262" r:id="rId6"/>
    <p:sldId id="258" r:id="rId7"/>
    <p:sldId id="259" r:id="rId8"/>
    <p:sldId id="260" r:id="rId9"/>
    <p:sldId id="263" r:id="rId10"/>
    <p:sldId id="264" r:id="rId11"/>
    <p:sldId id="265" r:id="rId12"/>
    <p:sldId id="266" r:id="rId13"/>
    <p:sldId id="270" r:id="rId14"/>
    <p:sldId id="268" r:id="rId15"/>
    <p:sldId id="269" r:id="rId16"/>
    <p:sldId id="267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3"/>
    <p:restoredTop sz="95814"/>
  </p:normalViewPr>
  <p:slideViewPr>
    <p:cSldViewPr snapToGrid="0" snapToObjects="1">
      <p:cViewPr varScale="1">
        <p:scale>
          <a:sx n="90" d="100"/>
          <a:sy n="90" d="100"/>
        </p:scale>
        <p:origin x="232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5.rada.gov.ua/laws/show/4038-12" TargetMode="External"/><Relationship Id="rId2" Type="http://schemas.openxmlformats.org/officeDocument/2006/relationships/hyperlink" Target="https://zakon.rada.gov.ua/laws/show/4651-17#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kon3.rada.gov.ua/laws/show/z0705-9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CA6CE-B6B0-D9AD-8924-30052E4D4A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UA" b="1" dirty="0"/>
              <a:t>Судово-почеркознавча і судово-авторознавча експертизи</a:t>
            </a:r>
            <a:r>
              <a:rPr lang="ru-UA" dirty="0"/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76DF89-57E9-896D-B4C3-494D80EC1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943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3A97C0-0473-D63D-E15A-255B1633A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sz="2000" b="1" dirty="0"/>
              <a:t>Вільними зразками</a:t>
            </a:r>
            <a:r>
              <a:rPr lang="ru-UA" sz="2000" dirty="0"/>
              <a:t> є рукописні тексти, рукописні записи (літерні та цифрові), підписи, достовірно виконані певною особою до відкриття кримінального провадження, провадження у справах про адміністративні правопорушення, цивільних, адміністративних чи господарських справах і не пов’язані з їх обставинами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7817B6-E11B-6664-8761-830D99DB1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UA" b="1" dirty="0"/>
              <a:t>Умовно-вільними </a:t>
            </a:r>
            <a:r>
              <a:rPr lang="ru-UA" dirty="0"/>
              <a:t>є зразки почерку та (або) підпису, виконані певною особою до відкриття провадження у справі, але пов’язані з обставинами цієї справи або виконані після відкриття провадження у справі та є як пов’язаними зі справою, так і не пов’язаними з її обставинами</a:t>
            </a:r>
          </a:p>
          <a:p>
            <a:pPr marL="0" indent="0">
              <a:buNone/>
            </a:pPr>
            <a:r>
              <a:rPr lang="ru-UA" b="1" dirty="0"/>
              <a:t>Експериментальні зразки </a:t>
            </a:r>
            <a:r>
              <a:rPr lang="ru-UA" dirty="0"/>
              <a:t>почерку та (або) підпису, що виконані за завданням органу (особи), який (яка) призначив(ла) експертизу (залучив(ла) експерта), у зв’язку з призначенням такої експертизи.</a:t>
            </a:r>
          </a:p>
          <a:p>
            <a:endParaRPr lang="ru-UA" dirty="0"/>
          </a:p>
        </p:txBody>
      </p:sp>
      <p:pic>
        <p:nvPicPr>
          <p:cNvPr id="4" name="Audio Recording 2 мая 2022 г., 10:33:54" descr="Audio Recording 2 мая 2022 г., 10:33:54">
            <a:hlinkClick r:id="" action="ppaction://media"/>
            <a:extLst>
              <a:ext uri="{FF2B5EF4-FFF2-40B4-BE49-F238E27FC236}">
                <a16:creationId xmlns:a16="http://schemas.microsoft.com/office/drawing/2014/main" id="{CFBF7919-8FD7-C666-589C-378BF7FE92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6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2E396-4942-C205-37E0-8198B2A95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Етапи відбору </a:t>
            </a:r>
            <a:r>
              <a:rPr lang="ru-UA" b="1" dirty="0"/>
              <a:t>експериментальних зразків</a:t>
            </a:r>
            <a:r>
              <a:rPr lang="ru-UA" dirty="0"/>
              <a:t> почерку : </a:t>
            </a: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4EA1E1-2416-FBF2-CB4E-58D5FFC3F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На першому етапі особа, почерк якої підлягає ідентифікації, виконує текст за тематикою, близькою до досліджувального об'єкта, у звичних умовах (сидячи за столом, із звичним приладдям письма, при денному освітленні). </a:t>
            </a:r>
          </a:p>
          <a:p>
            <a:r>
              <a:rPr lang="ru-UA" dirty="0"/>
              <a:t>На другому етапі зразки відбираються під диктовку тексту, аналогічного за змістом тому, що досліджується, або спеціально складеного тексту, який містить фрази, слова і цифри, узяті з рукописного тексту, що досліджується. </a:t>
            </a:r>
          </a:p>
        </p:txBody>
      </p:sp>
      <p:pic>
        <p:nvPicPr>
          <p:cNvPr id="4" name="Audio Recording 2 мая 2022 г., 10:42:50" descr="Audio Recording 2 мая 2022 г., 10:42:50">
            <a:hlinkClick r:id="" action="ppaction://media"/>
            <a:extLst>
              <a:ext uri="{FF2B5EF4-FFF2-40B4-BE49-F238E27FC236}">
                <a16:creationId xmlns:a16="http://schemas.microsoft.com/office/drawing/2014/main" id="{DF9CFE3B-9CCA-4FC7-34FD-8CCE89993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2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EE610-3272-E92E-48D6-0F2E3D8A8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29FDDB-21E5-B06D-089B-F56DB5767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sz="2400" b="1" dirty="0"/>
              <a:t>Авторознавча експертиза</a:t>
            </a:r>
            <a:r>
              <a:rPr lang="ru-UA" sz="2400" dirty="0"/>
              <a:t> — це різновид криміналістичної експертизи, під час якої досліджується текст документів (рукописних, друкарських, поліграфічних та ін.) для встановлення його автора. </a:t>
            </a:r>
          </a:p>
          <a:p>
            <a:pPr marL="0" indent="0">
              <a:buNone/>
            </a:pPr>
            <a:endParaRPr lang="ru-UA" dirty="0"/>
          </a:p>
        </p:txBody>
      </p:sp>
      <p:pic>
        <p:nvPicPr>
          <p:cNvPr id="5" name="Audio Recording 2 мая 2022 г., 10:48:48" descr="Audio Recording 2 мая 2022 г., 10:48:48">
            <a:hlinkClick r:id="" action="ppaction://media"/>
            <a:extLst>
              <a:ext uri="{FF2B5EF4-FFF2-40B4-BE49-F238E27FC236}">
                <a16:creationId xmlns:a16="http://schemas.microsoft.com/office/drawing/2014/main" id="{BDDD653B-96BD-6A2C-D42D-D8BB1EE01A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3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E1B96-5818-96A0-D220-5C29A8A71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0DB3D8-EEF9-AF61-BF24-7A3686C16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sz="2400" i="1" dirty="0"/>
              <a:t>Предметом авторознавчої експертизи</a:t>
            </a:r>
            <a:r>
              <a:rPr lang="ru-UA" sz="2400" dirty="0"/>
              <a:t> є встановлення фактичних даних про особу автора в результаті дослідження тексту документа або інших матеріалів справи. </a:t>
            </a:r>
          </a:p>
          <a:p>
            <a:r>
              <a:rPr lang="ru-UA" sz="2400" dirty="0"/>
              <a:t>Безпосереднім </a:t>
            </a:r>
            <a:r>
              <a:rPr lang="ru-UA" sz="2400" i="1" dirty="0"/>
              <a:t>об'єктом</a:t>
            </a:r>
            <a:r>
              <a:rPr lang="ru-UA" sz="2400" dirty="0"/>
              <a:t> авторознавчого дослідження є письмова мова і окремі мовні навички, що дістають у ній свій вияв.</a:t>
            </a:r>
          </a:p>
          <a:p>
            <a:endParaRPr lang="ru-UA" dirty="0"/>
          </a:p>
        </p:txBody>
      </p:sp>
      <p:pic>
        <p:nvPicPr>
          <p:cNvPr id="4" name="Audio Recording 2 мая 2022 г., 10:53:38" descr="Audio Recording 2 мая 2022 г., 10:53:38">
            <a:hlinkClick r:id="" action="ppaction://media"/>
            <a:extLst>
              <a:ext uri="{FF2B5EF4-FFF2-40B4-BE49-F238E27FC236}">
                <a16:creationId xmlns:a16="http://schemas.microsoft.com/office/drawing/2014/main" id="{32A85A79-2594-AA85-4EAF-170F02143D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8E8523-5136-816E-6C6B-597487C0C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b="1" i="1" dirty="0"/>
              <a:t>Семантичні ознаки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8000DC-8FBC-DB1A-6F87-8BF6ABFB7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UA" dirty="0"/>
              <a:t>1) тема документа;</a:t>
            </a:r>
          </a:p>
          <a:p>
            <a:pPr lvl="0"/>
            <a:r>
              <a:rPr lang="ru-UA" dirty="0"/>
              <a:t>2) лейтмотив - головна думка, виражена в документі;</a:t>
            </a:r>
          </a:p>
          <a:p>
            <a:pPr lvl="0"/>
            <a:r>
              <a:rPr lang="ru-UA" dirty="0"/>
              <a:t>3) фактичний матеріал документа - факти, знанням яких характеризується вибір документа. Сюди можна віднести професійні знання, знання людей, місць і подій та їх подробиць тощо;</a:t>
            </a:r>
          </a:p>
          <a:p>
            <a:pPr lvl="0"/>
            <a:r>
              <a:rPr lang="ru-UA" dirty="0"/>
              <a:t>4) архітектоніка - побудова документа (вступ, розділи, їх розміщення, висновок тощо).</a:t>
            </a:r>
          </a:p>
          <a:p>
            <a:endParaRPr lang="ru-UA" dirty="0"/>
          </a:p>
        </p:txBody>
      </p:sp>
      <p:pic>
        <p:nvPicPr>
          <p:cNvPr id="4" name="Audio Recording 2 мая 2022 г., 10:55:17" descr="Audio Recording 2 мая 2022 г., 10:55:17">
            <a:hlinkClick r:id="" action="ppaction://media"/>
            <a:extLst>
              <a:ext uri="{FF2B5EF4-FFF2-40B4-BE49-F238E27FC236}">
                <a16:creationId xmlns:a16="http://schemas.microsoft.com/office/drawing/2014/main" id="{C3AB3FAF-4648-329D-F0A6-37C0EF6188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5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6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D40D0-843D-4795-D12B-912E813FD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UA" b="1" i="1" dirty="0"/>
              <a:t>Стилістичні ознаки </a:t>
            </a:r>
            <a:r>
              <a:rPr lang="ru-UA" dirty="0"/>
              <a:t>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4D81DF-77FB-A205-AAAB-3BEA496ED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800" i="1" dirty="0"/>
              <a:t>фразеологічні ознаки</a:t>
            </a:r>
            <a:r>
              <a:rPr lang="ru-UA" sz="2800" dirty="0"/>
              <a:t> </a:t>
            </a:r>
          </a:p>
          <a:p>
            <a:r>
              <a:rPr lang="ru-UA" sz="2800" i="1" dirty="0"/>
              <a:t>лексичні ознаки</a:t>
            </a:r>
            <a:r>
              <a:rPr lang="ru-UA" sz="2800" dirty="0"/>
              <a:t> </a:t>
            </a:r>
          </a:p>
          <a:p>
            <a:r>
              <a:rPr lang="ru-UA" sz="2800" i="1" dirty="0"/>
              <a:t>граматичні ознаки </a:t>
            </a:r>
            <a:r>
              <a:rPr lang="ru-UA" sz="2800" dirty="0"/>
              <a:t> </a:t>
            </a:r>
          </a:p>
        </p:txBody>
      </p:sp>
      <p:pic>
        <p:nvPicPr>
          <p:cNvPr id="4" name="Audio Recording 2 мая 2022 г., 10:59:29" descr="Audio Recording 2 мая 2022 г., 10:59:29">
            <a:hlinkClick r:id="" action="ppaction://media"/>
            <a:extLst>
              <a:ext uri="{FF2B5EF4-FFF2-40B4-BE49-F238E27FC236}">
                <a16:creationId xmlns:a16="http://schemas.microsoft.com/office/drawing/2014/main" id="{E65A84E9-2155-41FB-01E0-FEC32E803F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7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1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B7B4E-1A47-2500-96AE-5E3E79A25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78D5A5-3293-F7CB-B8DC-066844FD5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400" b="1" dirty="0"/>
              <a:t>Об'єктами </a:t>
            </a:r>
            <a:r>
              <a:rPr lang="ru-UA" sz="2400" dirty="0"/>
              <a:t>авторознавчої експертизи є тексти документів, які відносяться до будь-якого стилю писемної мови - побутового, наукового, публіцистичного, ділового тощо, причому вони можуть бути представлені не лише у вигляді рукопису, а й машинопису, фотокопій, ксерокопій тощо. </a:t>
            </a:r>
          </a:p>
        </p:txBody>
      </p:sp>
      <p:pic>
        <p:nvPicPr>
          <p:cNvPr id="5" name="Audio Recording 2 мая 2022 г., 11:01:44" descr="Audio Recording 2 мая 2022 г., 11:01:44">
            <a:hlinkClick r:id="" action="ppaction://media"/>
            <a:extLst>
              <a:ext uri="{FF2B5EF4-FFF2-40B4-BE49-F238E27FC236}">
                <a16:creationId xmlns:a16="http://schemas.microsoft.com/office/drawing/2014/main" id="{82940F0A-DC11-665D-F3AB-32959F1E38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5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6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3DF19-C533-6251-5A62-3AE894C55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C9B8D6-EEE9-86E1-4A82-923274A3A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800" i="1" dirty="0"/>
              <a:t>Основним завданням</a:t>
            </a:r>
            <a:r>
              <a:rPr lang="ru-UA" sz="2800" dirty="0"/>
              <a:t> авторознавчої експертизи є ідентифікація автора тексту.  </a:t>
            </a:r>
          </a:p>
        </p:txBody>
      </p:sp>
      <p:pic>
        <p:nvPicPr>
          <p:cNvPr id="4" name="Audio Recording 2 мая 2022 г., 11:03:06" descr="Audio Recording 2 мая 2022 г., 11:03:06">
            <a:hlinkClick r:id="" action="ppaction://media"/>
            <a:extLst>
              <a:ext uri="{FF2B5EF4-FFF2-40B4-BE49-F238E27FC236}">
                <a16:creationId xmlns:a16="http://schemas.microsoft.com/office/drawing/2014/main" id="{A7799907-49D1-B612-2D08-B03ABAF34B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21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41CF9-EBA0-1005-ECE4-F5E76EF9A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u="sng" dirty="0"/>
              <a:t>Орієнтовний перелік питань, що вирішуються: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19B731-EF2C-BC26-0D2E-C7E1AE6D7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sz="2000" dirty="0"/>
              <a:t>Чи є певна особа автором наданого на дослідження тексту?</a:t>
            </a:r>
          </a:p>
          <a:p>
            <a:r>
              <a:rPr lang="ru-UA" sz="2000" dirty="0"/>
              <a:t>Чи є певна особа автором декількох різних текстів?</a:t>
            </a:r>
          </a:p>
          <a:p>
            <a:r>
              <a:rPr lang="ru-UA" sz="2000" dirty="0"/>
              <a:t>Чи є автор та виконавець тексту однією або різними особами? </a:t>
            </a:r>
          </a:p>
          <a:p>
            <a:r>
              <a:rPr lang="ru-UA" sz="2000" dirty="0"/>
              <a:t>Чи даний текст складений кількома авторами?</a:t>
            </a:r>
          </a:p>
          <a:p>
            <a:r>
              <a:rPr lang="ru-UA" sz="2000" dirty="0"/>
              <a:t>Які риси соціально-біографічного портрета автора можна встановити за даним текстом? </a:t>
            </a:r>
          </a:p>
          <a:p>
            <a:pPr marL="0" indent="0">
              <a:buNone/>
            </a:pPr>
            <a:endParaRPr lang="ru-UA" dirty="0"/>
          </a:p>
        </p:txBody>
      </p:sp>
      <p:pic>
        <p:nvPicPr>
          <p:cNvPr id="4" name="Audio Recording 2 мая 2022 г., 11:05:58" descr="Audio Recording 2 мая 2022 г., 11:05:58">
            <a:hlinkClick r:id="" action="ppaction://media"/>
            <a:extLst>
              <a:ext uri="{FF2B5EF4-FFF2-40B4-BE49-F238E27FC236}">
                <a16:creationId xmlns:a16="http://schemas.microsoft.com/office/drawing/2014/main" id="{B49FDECC-C3CB-7088-5357-872BF5250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ACEE62-C9E8-EF4A-630E-101801429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Методами авторознавчого дослідження є: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5B3F73-F9E7-3BE2-2D99-4F952AAE4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1) лінгвістичні; </a:t>
            </a:r>
          </a:p>
          <a:p>
            <a:r>
              <a:rPr lang="ru-UA" dirty="0"/>
              <a:t>2) психолінгвістичні; </a:t>
            </a:r>
          </a:p>
          <a:p>
            <a:r>
              <a:rPr lang="ru-UA" dirty="0"/>
              <a:t>3) соціолінгвістичні; </a:t>
            </a:r>
          </a:p>
          <a:p>
            <a:r>
              <a:rPr lang="ru-UA" dirty="0"/>
              <a:t>4) логіко-психологічні; </a:t>
            </a:r>
          </a:p>
          <a:p>
            <a:r>
              <a:rPr lang="ru-UA" dirty="0"/>
              <a:t>5) математичні та ін. </a:t>
            </a:r>
          </a:p>
          <a:p>
            <a:endParaRPr lang="ru-UA" dirty="0"/>
          </a:p>
        </p:txBody>
      </p:sp>
      <p:pic>
        <p:nvPicPr>
          <p:cNvPr id="4" name="Audio Recording 2 мая 2022 г., 11:09:25" descr="Audio Recording 2 мая 2022 г., 11:09:25">
            <a:hlinkClick r:id="" action="ppaction://media"/>
            <a:extLst>
              <a:ext uri="{FF2B5EF4-FFF2-40B4-BE49-F238E27FC236}">
                <a16:creationId xmlns:a16="http://schemas.microsoft.com/office/drawing/2014/main" id="{EEBCD8AC-35E8-5016-DFBA-2F32876A83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2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A8534-4E24-A413-C08A-7EE5D779F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UA" dirty="0"/>
              <a:t>ПЛАН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74588E-6CC6-248C-4C6F-BC0BB070E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sz="2800" dirty="0"/>
              <a:t>1. Особливості призначення та проведення судово-почеркознавчої експертизи.</a:t>
            </a:r>
          </a:p>
          <a:p>
            <a:r>
              <a:rPr lang="ru-UA" sz="2800" dirty="0"/>
              <a:t>2. Особливості призначення та проведення судово-авторознавчої експертизи.</a:t>
            </a:r>
          </a:p>
          <a:p>
            <a:pPr marL="0" indent="0">
              <a:buNone/>
            </a:pP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73259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1F7AA8-DF7E-D39D-B892-08C7D54CC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ЛІТЕРАТУРА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33EF84-2101-D684-4ADB-D1C91FAA3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Кримінальний процесуальний кодекс України від 13.04.2012 № 4651-VI. URL: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https://zakon.rada.gov.ua/laws/show/4651-17#Text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 України «Про судову експертизу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25.02.1994 р. № 4038- ХІІ.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/laws/show/4038-12#Text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Наказ Міністерства юстиції України від 08.10.1998 № 53/5 "Про затвердження Інструкції про призначення та проведення судових експертиз та експертних досліджень та Науково-методичних рекомендацій з питань підготовки та призначення судових експертиз та експертних досліджень"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/laws/show/z0705-98#Text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7549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12992-DC94-AC34-42AE-F8FCB9EED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8BA8A1-D489-7042-9EB8-DD599C865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Судова почеркознавча експертиза</a:t>
            </a:r>
            <a:r>
              <a:rPr lang="ru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це дослідження, що має встановлену законом процесуальну форму, проводиться експертом на базі спеціальних знань у галузі судового почеркознавства відповідно до норм процесуального законодавства, що визначають її призначення та проведення, з метою встановлення фактів (фактичних даних), що мають доказове значення у справах.</a:t>
            </a:r>
          </a:p>
          <a:p>
            <a:endParaRPr lang="ru-UA" dirty="0"/>
          </a:p>
        </p:txBody>
      </p:sp>
      <p:pic>
        <p:nvPicPr>
          <p:cNvPr id="4" name="Audio Recording 2 мая 2022 г., 10:19:29" descr="Audio Recording 2 мая 2022 г., 10:19:29">
            <a:hlinkClick r:id="" action="ppaction://media"/>
            <a:extLst>
              <a:ext uri="{FF2B5EF4-FFF2-40B4-BE49-F238E27FC236}">
                <a16:creationId xmlns:a16="http://schemas.microsoft.com/office/drawing/2014/main" id="{C1F1674F-3C3B-A8A7-574F-7826A0E2B8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0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D890C-FF73-B38E-81D8-9B450544D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4DC42E-34D9-DACB-E6C8-869D8733D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sz="2400" b="1" dirty="0"/>
              <a:t>Предмет почеркознавчої експертизи</a:t>
            </a:r>
            <a:r>
              <a:rPr lang="ru-UA" sz="2400" dirty="0"/>
              <a:t> складають фактичні дані, пов’язані з вирішенням судово-почеркознавчих завдань шляхом застосування відповідних методик і можуть мати доказове значення у кримінальних, цивільних та інших справах.</a:t>
            </a:r>
          </a:p>
          <a:p>
            <a:endParaRPr lang="ru-UA" b="1" dirty="0"/>
          </a:p>
        </p:txBody>
      </p:sp>
      <p:pic>
        <p:nvPicPr>
          <p:cNvPr id="4" name="Audio Recording 2 мая 2022 г., 10:19:46" descr="Audio Recording 2 мая 2022 г., 10:19:46">
            <a:hlinkClick r:id="" action="ppaction://media"/>
            <a:extLst>
              <a:ext uri="{FF2B5EF4-FFF2-40B4-BE49-F238E27FC236}">
                <a16:creationId xmlns:a16="http://schemas.microsoft.com/office/drawing/2014/main" id="{B5EAD845-935F-3C3C-7EC9-D96DB4E54F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7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8C78F8-BED4-0422-C12B-12BB2938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B456DD-879C-20DC-CA2B-EC248CD74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400" i="1" dirty="0"/>
              <a:t>Основним завданням почеркознавчої експертизи є ідентифікація виконавця рукописного тексту, обмежених за обсягом рукописних записів (літерних та цифрових) і підпису</a:t>
            </a:r>
          </a:p>
        </p:txBody>
      </p:sp>
      <p:pic>
        <p:nvPicPr>
          <p:cNvPr id="4" name="Audio Recording 2 мая 2022 г., 10:20:50" descr="Audio Recording 2 мая 2022 г., 10:20:50">
            <a:hlinkClick r:id="" action="ppaction://media"/>
            <a:extLst>
              <a:ext uri="{FF2B5EF4-FFF2-40B4-BE49-F238E27FC236}">
                <a16:creationId xmlns:a16="http://schemas.microsoft.com/office/drawing/2014/main" id="{3AE2437D-4088-D2B8-4F79-D7EEE16813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5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34716D-A47E-6E1D-E4A9-7801B2FEC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7E8057-E61C-398C-4270-C7B017BC4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sz="2800" dirty="0"/>
              <a:t>Об’єктом почеркознавчої експертизи є почерковий матеріал, в якому відображені ознаки почерку певної особи у тому обсязі, в якому їх можна виявити для вирішення поставлених завдань.</a:t>
            </a:r>
          </a:p>
          <a:p>
            <a:endParaRPr lang="ru-UA" dirty="0"/>
          </a:p>
        </p:txBody>
      </p:sp>
      <p:pic>
        <p:nvPicPr>
          <p:cNvPr id="4" name="Audio Recording 2 мая 2022 г., 10:21:34" descr="Audio Recording 2 мая 2022 г., 10:21:34">
            <a:hlinkClick r:id="" action="ppaction://media"/>
            <a:extLst>
              <a:ext uri="{FF2B5EF4-FFF2-40B4-BE49-F238E27FC236}">
                <a16:creationId xmlns:a16="http://schemas.microsoft.com/office/drawing/2014/main" id="{7629A162-E725-518F-15AB-0613868DDB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85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FEF43-F954-70FB-3B3D-B1F160DE1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UA" u="sng" dirty="0"/>
              <a:t>Орієнтовний перелік вирішуваних питань: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B6F9A3-DEDD-CD4B-28B2-DDC393BDA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UA" dirty="0"/>
              <a:t>Чи виконано рукописний текст (рукописні записи) у документі (назва документа та його реквізити, графа, рядок) певною особою?</a:t>
            </a:r>
          </a:p>
          <a:p>
            <a:r>
              <a:rPr lang="ru-UA" dirty="0"/>
              <a:t>Чи виконані рукописні тексти (рукописні записи) у документі (документах) (назва документа та його реквізити, графа, рядок) однією особою?</a:t>
            </a:r>
          </a:p>
          <a:p>
            <a:r>
              <a:rPr lang="ru-UA" dirty="0"/>
              <a:t>Чи виконано підпис від імені особи (прізвище, ім’я, по батькові особи, від імені якої зазначено підпис) у документі (назва документа та його реквізити, графа, рядок) тією особою, від імені якої він зазначений, чи іншою особою?</a:t>
            </a:r>
          </a:p>
          <a:p>
            <a:r>
              <a:rPr lang="ru-UA" dirty="0"/>
              <a:t>Чи виконано рукописний текст у документі (назва документа та його реквізити, графа, рядок) під впливом збиваючих факторів (природних, штучних)?</a:t>
            </a:r>
          </a:p>
          <a:p>
            <a:r>
              <a:rPr lang="ru-UA" dirty="0"/>
              <a:t>Чи виконано підпис від імені особи (прізвище, ім’я, по батькові особи, від імені якої зазначено підпис) у документі (назва документа та його реквізити, графа, рядок) під впливом збиваючих факторів (природних, штучних)?</a:t>
            </a:r>
          </a:p>
          <a:p>
            <a:r>
              <a:rPr lang="ru-UA" dirty="0"/>
              <a:t>Особою якої статі виконано рукописний текст? До якої групи за віком належить виконавець рукописного тексту?</a:t>
            </a:r>
          </a:p>
          <a:p>
            <a:endParaRPr lang="ru-UA" dirty="0"/>
          </a:p>
        </p:txBody>
      </p:sp>
      <p:pic>
        <p:nvPicPr>
          <p:cNvPr id="4" name="Audio Recording 2 мая 2022 г., 10:23:50" descr="Audio Recording 2 мая 2022 г., 10:23:50">
            <a:hlinkClick r:id="" action="ppaction://media"/>
            <a:extLst>
              <a:ext uri="{FF2B5EF4-FFF2-40B4-BE49-F238E27FC236}">
                <a16:creationId xmlns:a16="http://schemas.microsoft.com/office/drawing/2014/main" id="{0956D359-8EC8-50DD-BB18-4D52FDC31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71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92DF4C-DCA0-2C7D-99B9-F3B099C66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Для проведення експертизи надаються зразки: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E467F7-41F5-EABD-B393-0F8C6AB41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UA" sz="2800" dirty="0"/>
              <a:t>вільні, </a:t>
            </a:r>
          </a:p>
          <a:p>
            <a:r>
              <a:rPr lang="ru-UA" sz="2800" dirty="0"/>
              <a:t>умовно-вільні та </a:t>
            </a:r>
          </a:p>
          <a:p>
            <a:r>
              <a:rPr lang="ru-UA" sz="2800" dirty="0"/>
              <a:t>експериментальні зразки почерку </a:t>
            </a:r>
          </a:p>
        </p:txBody>
      </p:sp>
      <p:pic>
        <p:nvPicPr>
          <p:cNvPr id="4" name="Audio Recording 2 мая 2022 г., 10:29:51" descr="Audio Recording 2 мая 2022 г., 10:29:51">
            <a:hlinkClick r:id="" action="ppaction://media"/>
            <a:extLst>
              <a:ext uri="{FF2B5EF4-FFF2-40B4-BE49-F238E27FC236}">
                <a16:creationId xmlns:a16="http://schemas.microsoft.com/office/drawing/2014/main" id="{6E771F57-FD1A-E725-B50E-2A60523023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3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1125</TotalTime>
  <Words>962</Words>
  <Application>Microsoft Macintosh PowerPoint</Application>
  <PresentationFormat>Широкоэкранный</PresentationFormat>
  <Paragraphs>55</Paragraphs>
  <Slides>19</Slides>
  <Notes>0</Notes>
  <HiddenSlides>0</HiddenSlides>
  <MMClips>16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Times New Roman</vt:lpstr>
      <vt:lpstr>Wingdings 3</vt:lpstr>
      <vt:lpstr>Легкий дым</vt:lpstr>
      <vt:lpstr>Судово-почеркознавча і судово-авторознавча експертизи </vt:lpstr>
      <vt:lpstr>ПЛАН</vt:lpstr>
      <vt:lpstr>ЛІТЕРАТУРА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Орієнтовний перелік вирішуваних питань:</vt:lpstr>
      <vt:lpstr>Для проведення експертизи надаються зразки:</vt:lpstr>
      <vt:lpstr>Вільними зразками є рукописні тексти, рукописні записи (літерні та цифрові), підписи, достовірно виконані певною особою до відкриття кримінального провадження, провадження у справах про адміністративні правопорушення, цивільних, адміністративних чи господарських справах і не пов’язані з їх обставинами</vt:lpstr>
      <vt:lpstr>Етапи відбору експериментальних зразків почерку : </vt:lpstr>
      <vt:lpstr>Презентация PowerPoint</vt:lpstr>
      <vt:lpstr>Презентация PowerPoint</vt:lpstr>
      <vt:lpstr>Семантичні ознаки</vt:lpstr>
      <vt:lpstr>Стилістичні ознаки : </vt:lpstr>
      <vt:lpstr>Презентация PowerPoint</vt:lpstr>
      <vt:lpstr>Презентация PowerPoint</vt:lpstr>
      <vt:lpstr>Орієнтовний перелік питань, що вирішуються: </vt:lpstr>
      <vt:lpstr>Методами авторознавчого дослідження є: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Судово-почеркознавча і судово-авторознавча експертизи </dc:title>
  <dc:creator>Microsoft Office User</dc:creator>
  <cp:lastModifiedBy>Microsoft Office User</cp:lastModifiedBy>
  <cp:revision>2</cp:revision>
  <dcterms:created xsi:type="dcterms:W3CDTF">2022-05-01T14:26:20Z</dcterms:created>
  <dcterms:modified xsi:type="dcterms:W3CDTF">2022-05-02T09:12:13Z</dcterms:modified>
</cp:coreProperties>
</file>