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67" r:id="rId20"/>
    <p:sldId id="277" r:id="rId21"/>
    <p:sldId id="278" r:id="rId22"/>
    <p:sldId id="279" r:id="rId23"/>
    <p:sldId id="280" r:id="rId24"/>
    <p:sldId id="281" r:id="rId25"/>
    <p:sldId id="268" r:id="rId26"/>
    <p:sldId id="269" r:id="rId27"/>
    <p:sldId id="282" r:id="rId28"/>
    <p:sldId id="283" r:id="rId29"/>
    <p:sldId id="285" r:id="rId30"/>
    <p:sldId id="284" r:id="rId31"/>
    <p:sldId id="286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53"/>
    <p:restoredTop sz="95846"/>
  </p:normalViewPr>
  <p:slideViewPr>
    <p:cSldViewPr snapToGrid="0" snapToObjects="1">
      <p:cViewPr varScale="1">
        <p:scale>
          <a:sx n="90" d="100"/>
          <a:sy n="90" d="100"/>
        </p:scale>
        <p:origin x="232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5/7/22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5/7/22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5/7/22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5/7/22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5/7/22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5/7/22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5/7/22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5/7/22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5/7/22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5/7/22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5/7/22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5/7/22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5/7/22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hyperlink" Target="https://zakon.rada.gov.ua/laws/show/z0705-98?find=1&amp;text=%D0%B4%D0%BE%D0%BA%D1%83%D0%BC%D0%B5%D0%BD%D1%82%D1%96%D0%B2#w1_12" TargetMode="External"/><Relationship Id="rId4" Type="http://schemas.openxmlformats.org/officeDocument/2006/relationships/hyperlink" Target="https://zakon.rada.gov.ua/laws/show/z0705-98?find=1&amp;text=%D0%B4%D0%BE%D0%BA%D1%83%D0%BC%D0%B5%D0%BD%D1%82%D1%96%D0%B2#w1_11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3.png"/><Relationship Id="rId4" Type="http://schemas.openxmlformats.org/officeDocument/2006/relationships/hyperlink" Target="https://zakon.rada.gov.ua/laws/show/z0705-98?find=1&amp;text=%D0%B4%D0%BE%D0%BA%D1%83%D0%BC%D0%B5%D0%BD%D1%82%D1%96%D0%B2#w1_12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zakon5.rada.gov.ua/laws/show/4038-12" TargetMode="External"/><Relationship Id="rId2" Type="http://schemas.openxmlformats.org/officeDocument/2006/relationships/hyperlink" Target="https://zakon.rada.gov.ua/laws/show/4651-17#Tex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zakon3.rada.gov.ua/laws/show/z0705-98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3.png"/><Relationship Id="rId4" Type="http://schemas.openxmlformats.org/officeDocument/2006/relationships/hyperlink" Target="https://zakon.rada.gov.ua/laws/show/z0705-98?find=1&amp;text=%D0%B4%D0%BE%D0%BA%D1%83%D0%BC%D0%B5%D0%BD%D1%82%D1%96%D0%B2#w1_17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hyperlink" Target="https://zakon.rada.gov.ua/laws/show/z0705-98?find=1&amp;text=%D0%B4%D0%BE%D0%BA%D1%83%D0%BC%D0%B5%D0%BD%D1%82%D1%96%D0%B2#w1_10" TargetMode="External"/><Relationship Id="rId5" Type="http://schemas.openxmlformats.org/officeDocument/2006/relationships/hyperlink" Target="https://zakon.rada.gov.ua/laws/show/z0705-98?find=1&amp;text=%D0%B4%D0%BE%D0%BA%D1%83%D0%BC%D0%B5%D0%BD%D1%82%D1%96%D0%B2#w1_9" TargetMode="External"/><Relationship Id="rId4" Type="http://schemas.openxmlformats.org/officeDocument/2006/relationships/hyperlink" Target="https://zakon.rada.gov.ua/laws/show/z0705-98?find=1&amp;text=%D0%B4%D0%BE%D0%BA%D1%83%D0%BC%D0%B5%D0%BD%D1%82%D1%96%D0%B2#w1_8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4575DB-D997-7A5E-82FC-745A89BC17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/>
              <a:t>Техніко-криміналістична експертиза документів</a:t>
            </a:r>
            <a:br>
              <a:rPr lang="ru-UA" dirty="0"/>
            </a:br>
            <a:endParaRPr lang="ru-UA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5EB3D34-0EAB-CF4F-52CD-FD9A130938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030170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88E0A8-58D2-DDCA-BC87-CEC8E4FE0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UA" dirty="0"/>
              <a:t>При проведенні технічної експертизи документів вирішуються завдання 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A0AB99-6E2E-39C9-3084-C3AEE64CB6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dirty="0"/>
              <a:t>діагностичні,</a:t>
            </a:r>
          </a:p>
          <a:p>
            <a:r>
              <a:rPr lang="ru-RU" dirty="0"/>
              <a:t>і</a:t>
            </a:r>
            <a:r>
              <a:rPr lang="ru-UA" dirty="0"/>
              <a:t>дентифікаційні,</a:t>
            </a:r>
          </a:p>
          <a:p>
            <a:r>
              <a:rPr lang="ru-RU" dirty="0"/>
              <a:t>к</a:t>
            </a:r>
            <a:r>
              <a:rPr lang="ru-UA" dirty="0"/>
              <a:t>ласифікаційні.</a:t>
            </a:r>
          </a:p>
        </p:txBody>
      </p:sp>
      <p:pic>
        <p:nvPicPr>
          <p:cNvPr id="4" name="Audio Recording 7 мая 2022 г., 13:50:48" descr="Audio Recording 7 мая 2022 г., 13:50:48">
            <a:hlinkClick r:id="" action="ppaction://media"/>
            <a:extLst>
              <a:ext uri="{FF2B5EF4-FFF2-40B4-BE49-F238E27FC236}">
                <a16:creationId xmlns:a16="http://schemas.microsoft.com/office/drawing/2014/main" id="{4C0FC10E-9736-70CB-876B-8D1B71532F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833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6436D0-D207-79CC-863E-05AD95E3A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u="sng" dirty="0"/>
              <a:t>Основними завданнями технічної експертизи реквізитів </a:t>
            </a:r>
            <a:r>
              <a:rPr lang="uk-UA" u="sng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документів</a:t>
            </a:r>
            <a:r>
              <a:rPr lang="uk-UA" u="sng" dirty="0"/>
              <a:t> є: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CD826A-E11F-7966-7F28-44232DE5F8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uk-UA" sz="2500" dirty="0"/>
              <a:t>Установлення фактів і способів унесення змін до </a:t>
            </a:r>
            <a:r>
              <a:rPr lang="uk-UA" sz="25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документів</a:t>
            </a:r>
            <a:r>
              <a:rPr lang="uk-UA" sz="2500" dirty="0"/>
              <a:t> та виявлення їх первинного змісту.</a:t>
            </a:r>
            <a:endParaRPr lang="ru-UA" sz="2500" dirty="0"/>
          </a:p>
          <a:p>
            <a:r>
              <a:rPr lang="uk-UA" sz="2500" dirty="0"/>
              <a:t>Виявлення залитих, замазаних, вицвілих та інших слабо видимих або невидимих текстів (зображень) на різних матеріалах, а також текстів (зображень) на обгорілих та згорілих документах за умови, що папір, на якому вони зображені, не перетворився на попіл.</a:t>
            </a:r>
            <a:endParaRPr lang="ru-UA" sz="2500" dirty="0"/>
          </a:p>
          <a:p>
            <a:r>
              <a:rPr lang="uk-UA" sz="2500" dirty="0"/>
              <a:t>Установлення виду та ідентифікація приладів письма за штрихами. </a:t>
            </a:r>
          </a:p>
          <a:p>
            <a:r>
              <a:rPr lang="uk-UA" sz="2500" dirty="0"/>
              <a:t>Визначення відносної давності виконання документа або його фрагментів, а також послідовності нанесення штрихів, що перетинаються.</a:t>
            </a:r>
            <a:endParaRPr lang="ru-UA" sz="2500" dirty="0"/>
          </a:p>
          <a:p>
            <a:r>
              <a:rPr lang="uk-UA" sz="2500" dirty="0"/>
              <a:t>Установлення цілого за частинами документа.</a:t>
            </a:r>
            <a:endParaRPr lang="ru-UA" sz="2500" dirty="0"/>
          </a:p>
          <a:p>
            <a:r>
              <a:rPr lang="uk-UA" sz="2500" dirty="0"/>
              <a:t>Установлення документа, виготовленого шляхом монтажу із застосуванням копіювально-розмножувальної та комп'ютерної техніки.</a:t>
            </a:r>
            <a:endParaRPr lang="ru-UA" sz="2500" dirty="0"/>
          </a:p>
          <a:p>
            <a:r>
              <a:rPr lang="uk-UA" sz="2500" dirty="0"/>
              <a:t>Ідентифікація особи, яка надрукувала машинописний текст, виготовила зображення відтиску печатки за особливостями навичок виконавця.</a:t>
            </a:r>
            <a:endParaRPr lang="ru-UA" sz="2500" dirty="0"/>
          </a:p>
          <a:p>
            <a:pPr marL="0" indent="0">
              <a:buNone/>
            </a:pPr>
            <a:endParaRPr lang="uk-UA" dirty="0"/>
          </a:p>
          <a:p>
            <a:endParaRPr lang="ru-UA" dirty="0"/>
          </a:p>
          <a:p>
            <a:endParaRPr lang="ru-UA" dirty="0"/>
          </a:p>
        </p:txBody>
      </p:sp>
      <p:pic>
        <p:nvPicPr>
          <p:cNvPr id="4" name="Audio Recording 7 мая 2022 г., 13:54:34" descr="Audio Recording 7 мая 2022 г., 13:54:34">
            <a:hlinkClick r:id="" action="ppaction://media"/>
            <a:extLst>
              <a:ext uri="{FF2B5EF4-FFF2-40B4-BE49-F238E27FC236}">
                <a16:creationId xmlns:a16="http://schemas.microsoft.com/office/drawing/2014/main" id="{FF9797D4-3A1B-295C-FED7-012124EBAC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72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8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1B1308-4352-5F44-0FCD-C4302EAB8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u="sng" dirty="0"/>
              <a:t>Орієнтовний перелік вирішуваних питань</a:t>
            </a:r>
            <a:r>
              <a:rPr lang="ru-UA" dirty="0"/>
              <a:t> </a:t>
            </a:r>
            <a:r>
              <a:rPr lang="ru-UA" u="sng" dirty="0"/>
              <a:t>при </a:t>
            </a:r>
            <a:r>
              <a:rPr lang="uk-UA" u="sng" dirty="0" err="1"/>
              <a:t>УстановленнІ</a:t>
            </a:r>
            <a:r>
              <a:rPr lang="uk-UA" u="sng" dirty="0"/>
              <a:t> фактів і способів унесення змін до </a:t>
            </a:r>
            <a:r>
              <a:rPr lang="uk-UA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документів</a:t>
            </a:r>
            <a:r>
              <a:rPr lang="uk-UA" dirty="0"/>
              <a:t> </a:t>
            </a:r>
            <a:r>
              <a:rPr lang="ru-UA" dirty="0"/>
              <a:t> 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715EB3-9D51-81C2-7CBB-665DE7E0D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Чи вносились у текст документа зміни? Якщо вносилися, то яким чином (підчистка, дописка, травлення, виправлення тощо) і який зміст первинного тексту?</a:t>
            </a:r>
            <a:endParaRPr lang="ru-UA" dirty="0"/>
          </a:p>
          <a:p>
            <a:r>
              <a:rPr lang="uk-UA" dirty="0"/>
              <a:t>Чи була замінена в документі фотокартка?</a:t>
            </a:r>
            <a:endParaRPr lang="ru-UA" dirty="0"/>
          </a:p>
          <a:p>
            <a:r>
              <a:rPr lang="uk-UA" dirty="0"/>
              <a:t>Чи замінювались у документі (договорі, зошиті, книзі, медичній картці тощо) аркуші?</a:t>
            </a:r>
            <a:endParaRPr lang="ru-UA" dirty="0"/>
          </a:p>
          <a:p>
            <a:endParaRPr lang="ru-UA" dirty="0"/>
          </a:p>
        </p:txBody>
      </p:sp>
      <p:pic>
        <p:nvPicPr>
          <p:cNvPr id="4" name="Audio Recording 7 мая 2022 г., 14:05:12" descr="Audio Recording 7 мая 2022 г., 14:05:12">
            <a:hlinkClick r:id="" action="ppaction://media"/>
            <a:extLst>
              <a:ext uri="{FF2B5EF4-FFF2-40B4-BE49-F238E27FC236}">
                <a16:creationId xmlns:a16="http://schemas.microsoft.com/office/drawing/2014/main" id="{50F08417-FDA3-DAAD-5096-4D547E2E69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358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7A65BF-8155-92C5-3C50-66A374655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u="sng" dirty="0"/>
              <a:t>Орієнтовний перелік вирішуваних питань  при виявленні залитих, замазаних, вицвілих та інших слабо видимих або невидимих текстів: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F19161-F45D-965C-AC80-875628CA9A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/>
              <a:t>Який зміст замаскованого (зафарбованого, забрудненого, замазаного тощо) тексту?</a:t>
            </a:r>
            <a:endParaRPr lang="ru-UA" dirty="0"/>
          </a:p>
          <a:p>
            <a:r>
              <a:rPr lang="uk-UA" dirty="0"/>
              <a:t>Який зміст знебарвленого тексту?</a:t>
            </a:r>
            <a:endParaRPr lang="ru-UA" dirty="0"/>
          </a:p>
          <a:p>
            <a:r>
              <a:rPr lang="uk-UA" dirty="0"/>
              <a:t>Чи є в даному документі (аркуші паперу) невидимий текст і якщо є, то який саме?</a:t>
            </a:r>
            <a:endParaRPr lang="ru-UA" dirty="0"/>
          </a:p>
          <a:p>
            <a:r>
              <a:rPr lang="uk-UA" dirty="0"/>
              <a:t>Чи є на документі (аркуші паперу) удавлені штрихи, утворені писальним приладом (знакодрукувальним пристроєм тощо)? Якщо є, то який зміст тексту, що утворений удавленими штрихами?</a:t>
            </a:r>
            <a:endParaRPr lang="ru-UA" dirty="0"/>
          </a:p>
          <a:p>
            <a:r>
              <a:rPr lang="uk-UA" dirty="0"/>
              <a:t>Чи є на обгорілих аркушах який-небудь текст і (або) зображення? Якщо є, то який (яке) саме?</a:t>
            </a:r>
            <a:endParaRPr lang="ru-UA" dirty="0"/>
          </a:p>
          <a:p>
            <a:endParaRPr lang="ru-UA" dirty="0"/>
          </a:p>
        </p:txBody>
      </p:sp>
      <p:pic>
        <p:nvPicPr>
          <p:cNvPr id="4" name="Audio Recording 7 мая 2022 г., 14:08:17" descr="Audio Recording 7 мая 2022 г., 14:08:17">
            <a:hlinkClick r:id="" action="ppaction://media"/>
            <a:extLst>
              <a:ext uri="{FF2B5EF4-FFF2-40B4-BE49-F238E27FC236}">
                <a16:creationId xmlns:a16="http://schemas.microsoft.com/office/drawing/2014/main" id="{1FB86367-58A8-5028-D12D-4F34342189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244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4720D9-7D81-CAB5-C806-1B70326BB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u="sng" dirty="0"/>
              <a:t>Орієнтовний перелік вирішуваних питань  при установленні виду та ідентифікації приладів письма за штрихами: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540328-73D9-9243-B5A5-C3D430BDB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- Писальним приладом якого типу виконано рукописні тексти (підписи) у наданому документі?</a:t>
            </a:r>
            <a:endParaRPr lang="ru-UA" dirty="0"/>
          </a:p>
          <a:p>
            <a:pPr marL="0" indent="0">
              <a:buNone/>
            </a:pPr>
            <a:r>
              <a:rPr lang="uk-UA" dirty="0"/>
              <a:t>- Яким чином виконаний підпис від імені особи (прізвище, ім’я, по батькові), текст документа (за допомогою технічних засобів чи писальним приладом)?</a:t>
            </a:r>
            <a:endParaRPr lang="ru-UA" dirty="0"/>
          </a:p>
          <a:p>
            <a:pPr marL="0" indent="0">
              <a:buNone/>
            </a:pPr>
            <a:r>
              <a:rPr lang="uk-UA" dirty="0"/>
              <a:t>- Чи виконані записи писальним приладом (кульковою ручкою, ручкою з пером, олівцем тощо), наданим на дослідження?</a:t>
            </a:r>
            <a:endParaRPr lang="ru-UA" dirty="0"/>
          </a:p>
          <a:p>
            <a:endParaRPr lang="ru-UA" dirty="0"/>
          </a:p>
        </p:txBody>
      </p:sp>
      <p:pic>
        <p:nvPicPr>
          <p:cNvPr id="4" name="Audio Recording 7 мая 2022 г., 14:23:53" descr="Audio Recording 7 мая 2022 г., 14:23:53">
            <a:hlinkClick r:id="" action="ppaction://media"/>
            <a:extLst>
              <a:ext uri="{FF2B5EF4-FFF2-40B4-BE49-F238E27FC236}">
                <a16:creationId xmlns:a16="http://schemas.microsoft.com/office/drawing/2014/main" id="{2E8450A1-1F74-59D4-6A41-272D9D2841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085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A735C3-5536-C7EE-BFF7-D9D23D63C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u="sng" dirty="0"/>
              <a:t>Орієнтовний перелік вирішуваних питань  при визначенні відносної давності виконання документа або його фрагментів, а також послідовності нанесення штрихів, що перетинаються: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3D8F2F-7009-1C35-E15E-B46B36DC37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UA" dirty="0"/>
          </a:p>
          <a:p>
            <a:r>
              <a:rPr lang="uk-UA" dirty="0"/>
              <a:t>Чи виготовлені (виконані) дані документи (фрагменти документа) у різний час?</a:t>
            </a:r>
            <a:endParaRPr lang="ru-UA" dirty="0"/>
          </a:p>
          <a:p>
            <a:r>
              <a:rPr lang="uk-UA" dirty="0"/>
              <a:t>У якій послідовності виконувались реквізити даного документа (підпис, відтиск печатки тощо)?</a:t>
            </a:r>
            <a:endParaRPr lang="ru-UA" dirty="0"/>
          </a:p>
          <a:p>
            <a:endParaRPr lang="ru-UA" dirty="0"/>
          </a:p>
        </p:txBody>
      </p:sp>
      <p:pic>
        <p:nvPicPr>
          <p:cNvPr id="4" name="Audio Recording 7 мая 2022 г., 14:24:28" descr="Audio Recording 7 мая 2022 г., 14:24:28">
            <a:hlinkClick r:id="" action="ppaction://media"/>
            <a:extLst>
              <a:ext uri="{FF2B5EF4-FFF2-40B4-BE49-F238E27FC236}">
                <a16:creationId xmlns:a16="http://schemas.microsoft.com/office/drawing/2014/main" id="{D4D006B8-6C09-ACA2-1F30-72F1C9D679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04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1AD61F-396E-BDF5-F41D-0F83A456A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u="sng" dirty="0"/>
              <a:t>Орієнтовний перелік вирішуваних питань  при</a:t>
            </a:r>
            <a:r>
              <a:rPr lang="uk-UA" dirty="0"/>
              <a:t> </a:t>
            </a:r>
            <a:r>
              <a:rPr lang="uk-UA" u="sng" dirty="0"/>
              <a:t>установленні цілого за частинами документа: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D9AE13-400E-756B-4587-C44009F5C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Чи становили раніше одне ціле надані на експертизу частини документа?</a:t>
            </a:r>
            <a:endParaRPr lang="ru-UA" dirty="0"/>
          </a:p>
          <a:p>
            <a:r>
              <a:rPr lang="uk-UA" dirty="0"/>
              <a:t>Чи належали надані на експертизу частини документа визначеному документу (накладній, видатковому касовому ордеру тощо)?</a:t>
            </a:r>
            <a:endParaRPr lang="ru-UA" dirty="0"/>
          </a:p>
          <a:p>
            <a:endParaRPr lang="ru-UA" dirty="0"/>
          </a:p>
        </p:txBody>
      </p:sp>
      <p:pic>
        <p:nvPicPr>
          <p:cNvPr id="4" name="Audio Recording 7 мая 2022 г., 14:24:53" descr="Audio Recording 7 мая 2022 г., 14:24:53">
            <a:hlinkClick r:id="" action="ppaction://media"/>
            <a:extLst>
              <a:ext uri="{FF2B5EF4-FFF2-40B4-BE49-F238E27FC236}">
                <a16:creationId xmlns:a16="http://schemas.microsoft.com/office/drawing/2014/main" id="{035FEFBD-5993-72C2-CB6F-F5F17FD387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708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1C05B5-992F-5CFD-FE25-D7869F62F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100" u="sng" dirty="0"/>
              <a:t>Орієнтовний перелік вирішуваних питань  при установленні документа, виготовленого шляхом монтажу із застосуванням копіювально-розмножувальної та комп'ютерної техніки:</a:t>
            </a:r>
            <a:br>
              <a:rPr lang="ru-UA" dirty="0"/>
            </a:br>
            <a:r>
              <a:rPr lang="uk-UA" dirty="0"/>
              <a:t> 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46230E-D0E6-3F12-53DE-197C19DFFE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Чи виготовлено наданий документ шляхом монтажу за допомогою комп'ютерної або копіювально-розмножувальної техніки?</a:t>
            </a:r>
            <a:endParaRPr lang="ru-UA" dirty="0"/>
          </a:p>
          <a:p>
            <a:r>
              <a:rPr lang="uk-UA" dirty="0"/>
              <a:t>Чи використані для створення змонтованого документа документи, вилучені у особи (прізвище, ім’я, по батькові)?</a:t>
            </a:r>
            <a:endParaRPr lang="ru-UA" dirty="0"/>
          </a:p>
          <a:p>
            <a:endParaRPr lang="ru-UA" dirty="0"/>
          </a:p>
        </p:txBody>
      </p:sp>
      <p:pic>
        <p:nvPicPr>
          <p:cNvPr id="4" name="Audio Recording 7 мая 2022 г., 14:25:24" descr="Audio Recording 7 мая 2022 г., 14:25:24">
            <a:hlinkClick r:id="" action="ppaction://media"/>
            <a:extLst>
              <a:ext uri="{FF2B5EF4-FFF2-40B4-BE49-F238E27FC236}">
                <a16:creationId xmlns:a16="http://schemas.microsoft.com/office/drawing/2014/main" id="{572380A3-2924-E230-4FF9-CE9D1C3426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263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A9F7CB-0F06-2A7E-7D4F-0B60B1A45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100" u="sng" dirty="0"/>
              <a:t>Орієнтовний перелік вирішуваних питань  при ідентифікації особи, яка надрукувала машинописний текст, виготовила зображення відтиску печатки за особливостями навичок виконавця :</a:t>
            </a:r>
            <a:br>
              <a:rPr lang="ru-UA" sz="3100" dirty="0"/>
            </a:br>
            <a:r>
              <a:rPr lang="uk-UA" sz="3100" dirty="0"/>
              <a:t> </a:t>
            </a:r>
            <a:br>
              <a:rPr lang="ru-UA" sz="3100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8ADFF1-00F9-8E58-D393-4756CA7BDD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Чи намальовано бланк документа даною особою?</a:t>
            </a:r>
            <a:endParaRPr lang="ru-UA" dirty="0"/>
          </a:p>
          <a:p>
            <a:r>
              <a:rPr lang="uk-UA" dirty="0"/>
              <a:t>Чи вирізана печатка, відтиск якої є на даному документі, певною особою?</a:t>
            </a:r>
            <a:endParaRPr lang="ru-UA" dirty="0"/>
          </a:p>
          <a:p>
            <a:r>
              <a:rPr lang="uk-UA" dirty="0"/>
              <a:t>Чи певною особою надруковано наданий машинописний текст?</a:t>
            </a:r>
            <a:endParaRPr lang="ru-UA" dirty="0"/>
          </a:p>
          <a:p>
            <a:endParaRPr lang="ru-UA" dirty="0"/>
          </a:p>
        </p:txBody>
      </p:sp>
      <p:pic>
        <p:nvPicPr>
          <p:cNvPr id="4" name="Audio Recording 7 мая 2022 г., 14:25:56" descr="Audio Recording 7 мая 2022 г., 14:25:56">
            <a:hlinkClick r:id="" action="ppaction://media"/>
            <a:extLst>
              <a:ext uri="{FF2B5EF4-FFF2-40B4-BE49-F238E27FC236}">
                <a16:creationId xmlns:a16="http://schemas.microsoft.com/office/drawing/2014/main" id="{13691038-28F2-7AA9-FCF0-00BD57A2A4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396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F22AA0-A546-484F-5DE3-84DFFE1DC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000" u="sng" dirty="0"/>
              <a:t>Основними завданнями експертизи друкарських форм є:</a:t>
            </a:r>
            <a:br>
              <a:rPr lang="ru-UA" sz="2000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B201A1-96B6-F9D3-F6CE-3734422B85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uk-UA" sz="2600" dirty="0"/>
              <a:t>Установлення особливостей виготовлення друкарських засобів (форм) і відображення їх у відбитках.</a:t>
            </a:r>
          </a:p>
          <a:p>
            <a:r>
              <a:rPr lang="uk-UA" sz="2600" dirty="0"/>
              <a:t>Установлення належності літер певному комплекту шрифту.</a:t>
            </a:r>
            <a:endParaRPr lang="ru-UA" sz="2600" dirty="0"/>
          </a:p>
          <a:p>
            <a:r>
              <a:rPr lang="uk-UA" sz="2600" dirty="0"/>
              <a:t>Установлення типу, системи, марки, моделі та інших класифікаційних категорій друкарської техніки (друкарські машинки, касові, телеграфні, інші </a:t>
            </a:r>
            <a:r>
              <a:rPr lang="uk-UA" sz="2600" dirty="0" err="1"/>
              <a:t>літерно</a:t>
            </a:r>
            <a:r>
              <a:rPr lang="uk-UA" sz="2600" dirty="0"/>
              <a:t>-цифрові апарати), ідентифікація цих засобів за відбитками їх знаків; установлення зміни первинного тексту документа, виконаного на друкарській машинці.</a:t>
            </a:r>
            <a:endParaRPr lang="ru-UA" sz="2600" dirty="0"/>
          </a:p>
          <a:p>
            <a:r>
              <a:rPr lang="uk-UA" sz="2600" dirty="0"/>
              <a:t>Установлення типу та ідентифікація комп’ютерної і копіювально-розмножувальної техніки за виготовленими за їх допомогою матеріальними документами.</a:t>
            </a:r>
          </a:p>
          <a:p>
            <a:r>
              <a:rPr lang="uk-UA" sz="2600" dirty="0"/>
              <a:t>Установлення способу нанесення відтисків печаток, штампів, факсиміле; ідентифікація печаток, штампів, факсиміле тощо за їх відтисками; відповідність часу нанесення відтисків печаток, штампів даті виготовлення документа.</a:t>
            </a:r>
            <a:br>
              <a:rPr lang="ru-UA" dirty="0"/>
            </a:br>
            <a:endParaRPr lang="ru-UA" dirty="0"/>
          </a:p>
        </p:txBody>
      </p:sp>
      <p:pic>
        <p:nvPicPr>
          <p:cNvPr id="4" name="Audio Recording 7 мая 2022 г., 13:58:20" descr="Audio Recording 7 мая 2022 г., 13:58:20">
            <a:hlinkClick r:id="" action="ppaction://media"/>
            <a:extLst>
              <a:ext uri="{FF2B5EF4-FFF2-40B4-BE49-F238E27FC236}">
                <a16:creationId xmlns:a16="http://schemas.microsoft.com/office/drawing/2014/main" id="{56B27CCD-E169-6562-CC56-D6F749740F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087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9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22B498-5EB0-829A-6EA4-ACBF3F032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dirty="0"/>
              <a:t>ЛІТЕРАТУРА: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9A0A79-073B-FCD6-CBE4-40B508C478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Кримінальний процесуальний кодекс України від 13.04.2012 № 4651-VI. URL: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https://zakon.rada.gov.ua/laws/show/4651-17#Text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Закон України «Про судову експертизу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25.02.1994 р. № 4038- ХІІ. URL: 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zakon.rada.gov.ua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/laws/show/4038-12#Text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Наказ Міністерства юстиції України від 08.10.1998 № 53/5 "Про затвердження Інструкції про призначення та проведення судових експертиз та експертних досліджень та Науково-методичних рекомендацій з питань підготовки та призначення судових експертиз та експертних досліджень"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URL: 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zakon.rada.gov.ua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/laws/show/z0705-98#Text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190166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2C3DE1-622E-C477-FDBE-667F14C32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u="sng" dirty="0"/>
              <a:t>Орієнтовний перелік вирішуваних питань  при</a:t>
            </a:r>
            <a:r>
              <a:rPr lang="uk-UA" dirty="0"/>
              <a:t> </a:t>
            </a:r>
            <a:r>
              <a:rPr lang="uk-UA" u="sng" dirty="0"/>
              <a:t>установленні особливостей виготовлення друкарських засобів (форм) і відображення їх у відбитках</a:t>
            </a:r>
            <a:r>
              <a:rPr lang="uk-UA" dirty="0"/>
              <a:t>:</a:t>
            </a:r>
            <a:br>
              <a:rPr lang="ru-UA" dirty="0"/>
            </a:br>
            <a:r>
              <a:rPr lang="uk-UA" dirty="0"/>
              <a:t> 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95B090-86F9-D35B-CD8D-86C18F2292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k-UA" dirty="0"/>
              <a:t>Який (які) спосіб (способи) поліграфічного друку використано під час виготовлення даного документа?</a:t>
            </a:r>
            <a:endParaRPr lang="ru-UA" dirty="0"/>
          </a:p>
          <a:p>
            <a:r>
              <a:rPr lang="uk-UA" dirty="0"/>
              <a:t>Яким способом (з використанням набору друкарського шрифту, шляхом рисування тощо) виготовлена дана друкарська форма?</a:t>
            </a:r>
            <a:endParaRPr lang="ru-UA" dirty="0"/>
          </a:p>
          <a:p>
            <a:r>
              <a:rPr lang="uk-UA" dirty="0"/>
              <a:t>Чи з одного набору (одного стереотипу, одним кліше) надруковані дані документи (наводяться їх найменування)?</a:t>
            </a:r>
            <a:endParaRPr lang="ru-UA" dirty="0"/>
          </a:p>
          <a:p>
            <a:r>
              <a:rPr lang="uk-UA" dirty="0"/>
              <a:t>Чи відповідає даний цінний папір (акція, облігація, сертифікат, вексель тощо) за своїми характеристиками аналогічним цінним паперам, що виготовляються </a:t>
            </a:r>
            <a:r>
              <a:rPr lang="uk-UA" dirty="0" err="1"/>
              <a:t>Держзнаком</a:t>
            </a:r>
            <a:r>
              <a:rPr lang="uk-UA" dirty="0"/>
              <a:t> України (або вказати іншого виробника)?</a:t>
            </a:r>
            <a:endParaRPr lang="ru-UA" dirty="0"/>
          </a:p>
          <a:p>
            <a:r>
              <a:rPr lang="uk-UA" dirty="0"/>
              <a:t>Чи відповідає надана банкнота за своїми характеристиками аналогічним банкнотам, що випущені в обіг Національним банком України?</a:t>
            </a:r>
            <a:endParaRPr lang="ru-UA" dirty="0"/>
          </a:p>
          <a:p>
            <a:endParaRPr lang="ru-UA" b="1" dirty="0"/>
          </a:p>
        </p:txBody>
      </p:sp>
      <p:pic>
        <p:nvPicPr>
          <p:cNvPr id="4" name="Audio Recording 7 мая 2022 г., 14:26:51" descr="Audio Recording 7 мая 2022 г., 14:26:51">
            <a:hlinkClick r:id="" action="ppaction://media"/>
            <a:extLst>
              <a:ext uri="{FF2B5EF4-FFF2-40B4-BE49-F238E27FC236}">
                <a16:creationId xmlns:a16="http://schemas.microsoft.com/office/drawing/2014/main" id="{94DF04A3-17CF-8A9F-0168-DA83393E80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364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C8F649-A148-2A1E-D531-B306E750D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u="sng" dirty="0"/>
              <a:t>Орієнтовний перелік вирішуваних питань  при</a:t>
            </a:r>
            <a:r>
              <a:rPr lang="uk-UA" dirty="0"/>
              <a:t> </a:t>
            </a:r>
            <a:r>
              <a:rPr lang="uk-UA" u="sng" dirty="0"/>
              <a:t>установленні належності літер певному комплекту шрифту: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B7DA53-B71C-AF0E-75B4-E2C3994F3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Чи є літери, знайдені в даної особи, частиною шрифтової каси (зазначаються гарнітура, кегль) даної друкарні?</a:t>
            </a:r>
            <a:endParaRPr lang="ru-UA" dirty="0"/>
          </a:p>
          <a:p>
            <a:endParaRPr lang="ru-UA" dirty="0"/>
          </a:p>
        </p:txBody>
      </p:sp>
      <p:pic>
        <p:nvPicPr>
          <p:cNvPr id="4" name="Audio Recording 7 мая 2022 г., 14:27:11" descr="Audio Recording 7 мая 2022 г., 14:27:11">
            <a:hlinkClick r:id="" action="ppaction://media"/>
            <a:extLst>
              <a:ext uri="{FF2B5EF4-FFF2-40B4-BE49-F238E27FC236}">
                <a16:creationId xmlns:a16="http://schemas.microsoft.com/office/drawing/2014/main" id="{A198DF38-A586-7BB4-ABE5-AA58D61A38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303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8F28FF-F454-96BB-8EF4-0580DFC46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100" u="sng" dirty="0"/>
              <a:t>Орієнтовний перелік вирішуваних питань  при</a:t>
            </a:r>
            <a:r>
              <a:rPr lang="uk-UA" sz="3100" dirty="0"/>
              <a:t> </a:t>
            </a:r>
            <a:r>
              <a:rPr lang="uk-UA" sz="3100" u="sng" dirty="0"/>
              <a:t>установленні типу, системи, марки, моделі та інших класифікаційних категорій друкарської техніки</a:t>
            </a:r>
            <a:br>
              <a:rPr lang="ru-UA" sz="3100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3275B1-3A46-CB32-95DD-AEF95BC718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Яким друкарським засобом (тип, марка, модель) виготовлено текст (зображення) у даному документі?</a:t>
            </a:r>
            <a:endParaRPr lang="ru-UA" dirty="0"/>
          </a:p>
          <a:p>
            <a:endParaRPr lang="ru-UA" dirty="0"/>
          </a:p>
        </p:txBody>
      </p:sp>
      <p:pic>
        <p:nvPicPr>
          <p:cNvPr id="4" name="Audio Recording 7 мая 2022 г., 14:27:26" descr="Audio Recording 7 мая 2022 г., 14:27:26">
            <a:hlinkClick r:id="" action="ppaction://media"/>
            <a:extLst>
              <a:ext uri="{FF2B5EF4-FFF2-40B4-BE49-F238E27FC236}">
                <a16:creationId xmlns:a16="http://schemas.microsoft.com/office/drawing/2014/main" id="{372CA459-EDB5-4195-2BA1-E8878D11F1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909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E8419D-F957-785E-B8A6-EC118690F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2700" u="sng" dirty="0"/>
              <a:t>Орієнтовний перелік вирішуваних питань  при</a:t>
            </a:r>
            <a:r>
              <a:rPr lang="uk-UA" sz="2700" dirty="0"/>
              <a:t> </a:t>
            </a:r>
            <a:r>
              <a:rPr lang="uk-UA" sz="2700" u="sng" dirty="0"/>
              <a:t>установленні типу та ідентифікації комп’ютерної і копіювально-розмножувальної техніки за виготовленими за їх допомогою матеріальними документами</a:t>
            </a:r>
            <a:r>
              <a:rPr lang="uk-UA" sz="2700" dirty="0"/>
              <a:t>:</a:t>
            </a:r>
            <a:br>
              <a:rPr lang="ru-UA" sz="2700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3E0F59-F009-88E5-E8C4-70F209AFF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Який тип принтера (копіювального апарата, багатофункціонального пристрою), на якому виготовлений наданий документ?</a:t>
            </a:r>
            <a:endParaRPr lang="ru-UA" dirty="0"/>
          </a:p>
          <a:p>
            <a:r>
              <a:rPr lang="uk-UA" dirty="0"/>
              <a:t>Чи виготовлено наданий документ за допомогою принтера (копіювального апарата, багатофункціонального пристрою), зразки друку якого надані для порівняльного дослідження?</a:t>
            </a:r>
            <a:endParaRPr lang="ru-UA" dirty="0"/>
          </a:p>
          <a:p>
            <a:r>
              <a:rPr lang="uk-UA" dirty="0"/>
              <a:t>Чи виготовлені надані документи на одному або різних принтерах (копіювальних апаратах, багатофункціональних пристроях)?</a:t>
            </a:r>
            <a:endParaRPr lang="ru-UA" dirty="0"/>
          </a:p>
          <a:p>
            <a:endParaRPr lang="ru-UA" dirty="0"/>
          </a:p>
        </p:txBody>
      </p:sp>
      <p:pic>
        <p:nvPicPr>
          <p:cNvPr id="4" name="Audio Recording 7 мая 2022 г., 14:28:03" descr="Audio Recording 7 мая 2022 г., 14:28:03">
            <a:hlinkClick r:id="" action="ppaction://media"/>
            <a:extLst>
              <a:ext uri="{FF2B5EF4-FFF2-40B4-BE49-F238E27FC236}">
                <a16:creationId xmlns:a16="http://schemas.microsoft.com/office/drawing/2014/main" id="{C7616222-71E6-F07F-6FF9-D7381AB9DF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701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1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6A234E-22DE-DCEF-CBED-2BB28788F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2700" u="sng" dirty="0"/>
              <a:t>Орієнтовний перелік вирішуваних питань  при</a:t>
            </a:r>
            <a:r>
              <a:rPr lang="uk-UA" sz="2700" dirty="0"/>
              <a:t> </a:t>
            </a:r>
            <a:r>
              <a:rPr lang="uk-UA" sz="2700" u="sng" dirty="0"/>
              <a:t>установленні способу нанесення відтисків печаток, штампів, факсиміле; </a:t>
            </a:r>
            <a:r>
              <a:rPr lang="uk-UA" sz="2700" u="sng" dirty="0" err="1"/>
              <a:t>ідентифікаціЇ</a:t>
            </a:r>
            <a:r>
              <a:rPr lang="uk-UA" sz="2700" u="sng" dirty="0"/>
              <a:t> печаток, штампів, факсиміле тощо за їх відтисками; відповідність часу нанесення відтисків печаток, штампів даті виготовлення документа:</a:t>
            </a:r>
            <a:br>
              <a:rPr lang="ru-UA" sz="2700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6721C7-5759-EAD4-7F7E-B178FB7271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/>
              <a:t>Яким способом нанесений відтиск печатки (штампа, факсиміле)?</a:t>
            </a:r>
            <a:endParaRPr lang="ru-UA" dirty="0"/>
          </a:p>
          <a:p>
            <a:r>
              <a:rPr lang="uk-UA" dirty="0"/>
              <a:t>Чи нанесено відтиск печатки (штампа, факсиміле) в даному документі наданою печаткою (штампом, факсиміле)?</a:t>
            </a:r>
            <a:endParaRPr lang="ru-UA" dirty="0"/>
          </a:p>
          <a:p>
            <a:r>
              <a:rPr lang="uk-UA" dirty="0"/>
              <a:t>Чи нанесено відтиск печатки (штампа, факсиміле) в наданому документі печаткою (штампом, факсиміле), експериментальні та вільні зразки відтисків якої (якого) надані для порівняльного дослідження?</a:t>
            </a:r>
            <a:endParaRPr lang="ru-UA" dirty="0"/>
          </a:p>
          <a:p>
            <a:r>
              <a:rPr lang="uk-UA" dirty="0"/>
              <a:t>Чи нанесено відтиск печатки (штампа, факсиміле) в наданих документах однією і тією самою печаткою (штампом, факсиміле)?</a:t>
            </a:r>
            <a:endParaRPr lang="ru-UA" dirty="0"/>
          </a:p>
          <a:p>
            <a:r>
              <a:rPr lang="uk-UA" dirty="0"/>
              <a:t>Чи нанесений відтиск печатки (штампа) у той час, яким датований документ?</a:t>
            </a:r>
            <a:endParaRPr lang="ru-UA" dirty="0"/>
          </a:p>
          <a:p>
            <a:endParaRPr lang="ru-UA" dirty="0"/>
          </a:p>
        </p:txBody>
      </p:sp>
      <p:pic>
        <p:nvPicPr>
          <p:cNvPr id="4" name="Audio Recording 7 мая 2022 г., 14:29:08" descr="Audio Recording 7 мая 2022 г., 14:29:08">
            <a:hlinkClick r:id="" action="ppaction://media"/>
            <a:extLst>
              <a:ext uri="{FF2B5EF4-FFF2-40B4-BE49-F238E27FC236}">
                <a16:creationId xmlns:a16="http://schemas.microsoft.com/office/drawing/2014/main" id="{704EDA50-E4AA-D67F-4E91-C6E17B5A7F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169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AD6559-8A4C-A047-3547-8B9E0A6AA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u="sng" dirty="0"/>
              <a:t>Основними завданнями експертизи матеріалів </a:t>
            </a:r>
            <a:r>
              <a:rPr lang="uk-UA" u="sng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документів</a:t>
            </a:r>
            <a:r>
              <a:rPr lang="uk-UA" u="sng" dirty="0"/>
              <a:t> є: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2A6313-3400-7527-E4E5-0A6C506EDB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Установлення роду, виду (іншої класифікаційної категорії) матеріалів, на яких і за допомогою яких виконувався (виготовлявся) документ (папір, барвники, клейкі речовини тощо), та їх спільної (різної) родової (групової) належності.</a:t>
            </a:r>
            <a:endParaRPr lang="ru-UA" dirty="0"/>
          </a:p>
          <a:p>
            <a:r>
              <a:rPr lang="uk-UA" dirty="0"/>
              <a:t>Визначення абсолютного часу виконання штрихів рукописних записів у документах.</a:t>
            </a:r>
            <a:endParaRPr lang="ru-UA" dirty="0"/>
          </a:p>
          <a:p>
            <a:endParaRPr lang="ru-UA" dirty="0"/>
          </a:p>
        </p:txBody>
      </p:sp>
      <p:pic>
        <p:nvPicPr>
          <p:cNvPr id="4" name="Audio Recording 7 мая 2022 г., 13:59:18" descr="Audio Recording 7 мая 2022 г., 13:59:18">
            <a:hlinkClick r:id="" action="ppaction://media"/>
            <a:extLst>
              <a:ext uri="{FF2B5EF4-FFF2-40B4-BE49-F238E27FC236}">
                <a16:creationId xmlns:a16="http://schemas.microsoft.com/office/drawing/2014/main" id="{FF5EC2C8-338F-DCEA-2977-21B943D754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814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0C6311-96B9-32C7-91C1-A17799654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2700" u="sng" dirty="0"/>
              <a:t>Орієнтовний перелік вирішуваних питань  при</a:t>
            </a:r>
            <a:r>
              <a:rPr lang="uk-UA" sz="2700" dirty="0"/>
              <a:t> </a:t>
            </a:r>
            <a:r>
              <a:rPr lang="uk-UA" sz="2700" u="sng" dirty="0"/>
              <a:t>установленні роду, виду матеріалів, на яких і за допомогою яких виконувався (виготовлявся) документ:</a:t>
            </a:r>
            <a:br>
              <a:rPr lang="ru-UA" sz="2700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D3A3C0-C8B3-B76A-E524-FA84A93AD6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До якого роду, виду (іншої класифікаційної категорії) належить матеріал документа (папір, клей, фарбувальна речовина штрихів записів тощо)?</a:t>
            </a:r>
            <a:endParaRPr lang="ru-UA" dirty="0"/>
          </a:p>
          <a:p>
            <a:r>
              <a:rPr lang="uk-UA" dirty="0"/>
              <a:t>Чи мають спільну родову (групову) належність матеріали даного примірника друкованої продукції або документа (папір, клей, картон, фарбувальна речовина тощо) з матеріалами, вилученими з певного місця (склад, цех, квартира тощо)?</a:t>
            </a:r>
            <a:endParaRPr lang="ru-UA" dirty="0"/>
          </a:p>
          <a:p>
            <a:r>
              <a:rPr lang="uk-UA" dirty="0"/>
              <a:t>Чи належать надані аркуші паперу до різних партій випуску?</a:t>
            </a:r>
            <a:endParaRPr lang="ru-UA" dirty="0"/>
          </a:p>
          <a:p>
            <a:r>
              <a:rPr lang="uk-UA" dirty="0"/>
              <a:t>Чи написано текст фарбою з даної ємності?</a:t>
            </a:r>
            <a:endParaRPr lang="ru-UA" dirty="0"/>
          </a:p>
          <a:p>
            <a:endParaRPr lang="ru-UA" dirty="0"/>
          </a:p>
        </p:txBody>
      </p:sp>
      <p:pic>
        <p:nvPicPr>
          <p:cNvPr id="4" name="Audio Recording 7 мая 2022 г., 14:29:54" descr="Audio Recording 7 мая 2022 г., 14:29:54">
            <a:hlinkClick r:id="" action="ppaction://media"/>
            <a:extLst>
              <a:ext uri="{FF2B5EF4-FFF2-40B4-BE49-F238E27FC236}">
                <a16:creationId xmlns:a16="http://schemas.microsoft.com/office/drawing/2014/main" id="{D2F2A50A-C4FD-E3A7-5277-9BC4B4880B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200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5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066CC4-888B-9B1A-4327-92D3E6DCA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100" u="sng" dirty="0"/>
              <a:t>Орієнтовний перелік вирішуваних питань  при</a:t>
            </a:r>
            <a:r>
              <a:rPr lang="uk-UA" sz="3100" dirty="0"/>
              <a:t> </a:t>
            </a:r>
            <a:r>
              <a:rPr lang="uk-UA" sz="3100" u="sng" dirty="0"/>
              <a:t>визначенні абсолютного часу виконання штрихів рукописних записів у документах</a:t>
            </a:r>
            <a:r>
              <a:rPr lang="uk-UA" sz="3100" dirty="0"/>
              <a:t>:</a:t>
            </a:r>
            <a:br>
              <a:rPr lang="ru-UA" sz="3100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9D9C7E-53CE-6C40-0D52-E1D4BCDF7A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uk-UA" dirty="0"/>
              <a:t>Чи виготовлений рукописний текст у той час, яким датований документ?</a:t>
            </a:r>
            <a:endParaRPr lang="ru-UA" dirty="0"/>
          </a:p>
          <a:p>
            <a:r>
              <a:rPr lang="uk-UA" dirty="0"/>
              <a:t>У який період часу був виконаний рукописний текст у наданому документі?</a:t>
            </a:r>
            <a:endParaRPr lang="ru-UA" dirty="0"/>
          </a:p>
          <a:p>
            <a:r>
              <a:rPr lang="uk-UA" dirty="0"/>
              <a:t>В один чи різні періоди часу виконано рукописні тексти в наданих документах?</a:t>
            </a:r>
            <a:endParaRPr lang="ru-UA" dirty="0"/>
          </a:p>
          <a:p>
            <a:r>
              <a:rPr lang="ru-UA" dirty="0"/>
              <a:t>Чи в один період часу були виконані рукописні текст та підпис у наданому документі?</a:t>
            </a:r>
          </a:p>
          <a:p>
            <a:endParaRPr lang="ru-UA" dirty="0"/>
          </a:p>
        </p:txBody>
      </p:sp>
      <p:pic>
        <p:nvPicPr>
          <p:cNvPr id="4" name="Audio Recording 7 мая 2022 г., 14:30:27" descr="Audio Recording 7 мая 2022 г., 14:30:27">
            <a:hlinkClick r:id="" action="ppaction://media"/>
            <a:extLst>
              <a:ext uri="{FF2B5EF4-FFF2-40B4-BE49-F238E27FC236}">
                <a16:creationId xmlns:a16="http://schemas.microsoft.com/office/drawing/2014/main" id="{93F43822-7073-F90E-B587-0215ECE41D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680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638AFA-0E52-78F5-BF0F-861EB76DA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UA" b="1" dirty="0"/>
              <a:t>У документі про призначення експертизи необхідно конкретизувати об’єкти, що підлягають дослідженню: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4838EC-9254-D51E-9B17-D3E02A8EAC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UA" dirty="0"/>
              <a:t>вказати повну назву документа, наведену в документі дату його складання;</a:t>
            </a:r>
          </a:p>
          <a:p>
            <a:pPr lvl="0"/>
            <a:r>
              <a:rPr lang="ru-UA" dirty="0"/>
              <a:t>дати інформацію про обставини виявлення документів – речових доказів (дата, місце виявлення, вилучення);</a:t>
            </a:r>
          </a:p>
          <a:p>
            <a:pPr lvl="0"/>
            <a:r>
              <a:rPr lang="ru-UA" dirty="0"/>
              <a:t>вказати безпосередній об’єкт дослідження – описати його зміст (знак, слово, рядок, інше), місце розташування в документі;</a:t>
            </a:r>
          </a:p>
          <a:p>
            <a:pPr lvl="0"/>
            <a:r>
              <a:rPr lang="ru-UA" dirty="0"/>
              <a:t>при направленні на експертизу матеріалів справи вказати місце розташування документа в матеріалах справи – лист справи; чітко позначити досліджувані документи та порівняльні матеріали, щоб не привести до їх змішування при проведенні експертизи.</a:t>
            </a:r>
          </a:p>
          <a:p>
            <a:endParaRPr lang="ru-UA" dirty="0"/>
          </a:p>
        </p:txBody>
      </p:sp>
      <p:pic>
        <p:nvPicPr>
          <p:cNvPr id="4" name="Audio Recording 7 мая 2022 г., 14:50:37" descr="Audio Recording 7 мая 2022 г., 14:50:37">
            <a:hlinkClick r:id="" action="ppaction://media"/>
            <a:extLst>
              <a:ext uri="{FF2B5EF4-FFF2-40B4-BE49-F238E27FC236}">
                <a16:creationId xmlns:a16="http://schemas.microsoft.com/office/drawing/2014/main" id="{5D6A3A4C-2592-E81D-40C6-669279734F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43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7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8130DF-0718-8122-EA22-1525B9321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BC6CF0-0FE8-5D9F-F750-AC318FEEF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UA" sz="2800" dirty="0"/>
              <a:t>Питання експерту не повинні виходити за межі його компетенції, вимагати правової оцінки результатів дослідження </a:t>
            </a:r>
          </a:p>
        </p:txBody>
      </p:sp>
      <p:pic>
        <p:nvPicPr>
          <p:cNvPr id="4" name="Audio Recording 7 мая 2022 г., 14:51:18" descr="Audio Recording 7 мая 2022 г., 14:51:18">
            <a:hlinkClick r:id="" action="ppaction://media"/>
            <a:extLst>
              <a:ext uri="{FF2B5EF4-FFF2-40B4-BE49-F238E27FC236}">
                <a16:creationId xmlns:a16="http://schemas.microsoft.com/office/drawing/2014/main" id="{1833005F-3162-3237-DDB4-B003A864CF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35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E3BFCD-D44F-381F-6423-7358526EB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B292E4-7917-0C0A-B385-D03BE6119C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i="1" dirty="0"/>
              <a:t>Предметом</a:t>
            </a:r>
            <a:r>
              <a:rPr lang="ru-UA" dirty="0"/>
              <a:t> техніко-криміналістичної експертизи документів є фактичні обставини, пов'язані з виготовленням документів, ототожненням матеріалів документів і технічних засобів виготовлення документів, котрі можуть мати значення доказів у кримінальних провадженнях, цивільних, адміністративних та господарських справах.</a:t>
            </a:r>
          </a:p>
          <a:p>
            <a:endParaRPr lang="ru-UA" dirty="0"/>
          </a:p>
        </p:txBody>
      </p:sp>
      <p:pic>
        <p:nvPicPr>
          <p:cNvPr id="4" name="Audio Recording 7 мая 2022 г., 13:15:38" descr="Audio Recording 7 мая 2022 г., 13:15:38">
            <a:hlinkClick r:id="" action="ppaction://media"/>
            <a:extLst>
              <a:ext uri="{FF2B5EF4-FFF2-40B4-BE49-F238E27FC236}">
                <a16:creationId xmlns:a16="http://schemas.microsoft.com/office/drawing/2014/main" id="{983AE157-419D-173E-2C76-9C170275C6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632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A95680-7C90-C62E-7A08-B0B8A67C7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97FA35-AC0A-0A36-9E51-2BE0316863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dirty="0"/>
              <a:t>Призначаючи експертизу з метою ідентифікації друкарських засобів, до експертної установи слід надіслати порівняльні матеріали: вільні, а також експериментальні зразки - відбитки, виготовлені за допомогою цих засобів. </a:t>
            </a:r>
          </a:p>
        </p:txBody>
      </p:sp>
      <p:pic>
        <p:nvPicPr>
          <p:cNvPr id="4" name="Audio Recording 7 мая 2022 г., 14:54:23" descr="Audio Recording 7 мая 2022 г., 14:54:23">
            <a:hlinkClick r:id="" action="ppaction://media"/>
            <a:extLst>
              <a:ext uri="{FF2B5EF4-FFF2-40B4-BE49-F238E27FC236}">
                <a16:creationId xmlns:a16="http://schemas.microsoft.com/office/drawing/2014/main" id="{64FEE522-6C46-AAF2-1BB2-904165D571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078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6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475DC4-5FDF-B655-E274-B4295A4E4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UA" dirty="0"/>
              <a:t>Вільні зразки повинні відповідати таким вимогам: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55EF22-6401-A16A-00E0-053F49B9D4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dirty="0"/>
              <a:t>безсумнівність походження;</a:t>
            </a:r>
          </a:p>
          <a:p>
            <a:r>
              <a:rPr lang="ru-UA" dirty="0"/>
              <a:t>належна якість і кількість, що відповідають методичним вимогам такого дослідження (репрезентативність);</a:t>
            </a:r>
          </a:p>
          <a:p>
            <a:r>
              <a:rPr lang="ru-UA" dirty="0"/>
              <a:t>порівнянність (відсутність відмінностей зображень, які порівнюються, однакова якість паперу).</a:t>
            </a:r>
          </a:p>
          <a:p>
            <a:endParaRPr lang="ru-UA" dirty="0"/>
          </a:p>
        </p:txBody>
      </p:sp>
      <p:pic>
        <p:nvPicPr>
          <p:cNvPr id="4" name="Audio Recording 7 мая 2022 г., 15:21:54" descr="Audio Recording 7 мая 2022 г., 15:21:54">
            <a:hlinkClick r:id="" action="ppaction://media"/>
            <a:extLst>
              <a:ext uri="{FF2B5EF4-FFF2-40B4-BE49-F238E27FC236}">
                <a16:creationId xmlns:a16="http://schemas.microsoft.com/office/drawing/2014/main" id="{5C8D5C89-74D3-BEA8-49B4-E800538916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141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41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57DFDF-1139-86ED-D417-8DD488342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Технічна експертиза 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документів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поділяється на </a:t>
            </a:r>
            <a:endParaRPr lang="ru-UA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3F99F6-26B7-6580-262D-C3CF306A80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експертизу реквізитів 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документів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експертизу друкарських форм,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експертизу матеріалів 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документів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  <p:pic>
        <p:nvPicPr>
          <p:cNvPr id="4" name="Audio Recording 7 мая 2022 г., 13:16:40" descr="Audio Recording 7 мая 2022 г., 13:16:40">
            <a:hlinkClick r:id="" action="ppaction://media"/>
            <a:extLst>
              <a:ext uri="{FF2B5EF4-FFF2-40B4-BE49-F238E27FC236}">
                <a16:creationId xmlns:a16="http://schemas.microsoft.com/office/drawing/2014/main" id="{3C8706E7-CC7F-C508-960C-8F8EDBE0FF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422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5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D78804-3823-658F-8325-27D7CAFC3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UA" dirty="0"/>
              <a:t>До </a:t>
            </a:r>
            <a:r>
              <a:rPr lang="ru-UA" b="1" dirty="0"/>
              <a:t>об’єктів експертизи </a:t>
            </a:r>
            <a:r>
              <a:rPr lang="ru-UA" dirty="0"/>
              <a:t>належать наступні документи: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225C1C-6174-367C-33CC-8FAEB6A2A2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ru-UA" sz="2600" dirty="0"/>
              <a:t>грошові знаки, які знаходяться чи знаходилися в офіційному обігу;</a:t>
            </a:r>
          </a:p>
          <a:p>
            <a:pPr lvl="0"/>
            <a:r>
              <a:rPr lang="ru-UA" sz="2600" dirty="0"/>
              <a:t>проїзні документи (квитки на проїзд будь-яким транспортом та на перевезення вантажу);</a:t>
            </a:r>
          </a:p>
          <a:p>
            <a:pPr lvl="0"/>
            <a:r>
              <a:rPr lang="ru-UA" sz="2600" dirty="0"/>
              <a:t>знаки поштової оплати (поштові марки, конверти з марками, листівки з марками тощо);</a:t>
            </a:r>
          </a:p>
          <a:p>
            <a:pPr lvl="0"/>
            <a:r>
              <a:rPr lang="ru-UA" sz="2600" dirty="0"/>
              <a:t>білети тиражних та миттєвих лотерей;</a:t>
            </a:r>
          </a:p>
          <a:p>
            <a:pPr lvl="0"/>
            <a:r>
              <a:rPr lang="ru-UA" sz="2600" dirty="0"/>
              <a:t>документи що засвідчують особу, подію, освіту, трудовий стаж;</a:t>
            </a:r>
          </a:p>
          <a:p>
            <a:pPr lvl="0"/>
            <a:r>
              <a:rPr lang="ru-UA" sz="2600" dirty="0"/>
              <a:t>документи, що обслуговують грошовий обіг (книжки ощадні, чекові, депозитні, марки податкові, митні, акцизні, поліси страхування, ліцензії інші документи та цінні папери, передбачені чинним законодавством)</a:t>
            </a:r>
          </a:p>
          <a:p>
            <a:pPr marL="0" indent="0">
              <a:buNone/>
            </a:pPr>
            <a:endParaRPr lang="ru-UA" dirty="0"/>
          </a:p>
          <a:p>
            <a:endParaRPr lang="ru-UA" dirty="0"/>
          </a:p>
        </p:txBody>
      </p:sp>
      <p:pic>
        <p:nvPicPr>
          <p:cNvPr id="4" name="Audio Recording 7 мая 2022 г., 13:19:09" descr="Audio Recording 7 мая 2022 г., 13:19:09">
            <a:hlinkClick r:id="" action="ppaction://media"/>
            <a:extLst>
              <a:ext uri="{FF2B5EF4-FFF2-40B4-BE49-F238E27FC236}">
                <a16:creationId xmlns:a16="http://schemas.microsoft.com/office/drawing/2014/main" id="{208D6950-CB63-88DF-222B-E3CF2C0927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471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5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2B99D9-ACD5-9EC0-A70C-84A75CA3A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UA" dirty="0"/>
              <a:t>Для визначення способу зміни тексту документу проводиться експертиза наступних об’єктів:</a:t>
            </a:r>
            <a:br>
              <a:rPr lang="ru-UA" dirty="0"/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C92FAD-FCEF-5ED6-8312-DADCBA6F19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UA" dirty="0"/>
              <a:t>паста-штрих;</a:t>
            </a:r>
          </a:p>
          <a:p>
            <a:pPr lvl="0"/>
            <a:r>
              <a:rPr lang="ru-UA" dirty="0"/>
              <a:t>папір, що корегує;</a:t>
            </a:r>
          </a:p>
          <a:p>
            <a:pPr lvl="0"/>
            <a:r>
              <a:rPr lang="ru-UA" dirty="0"/>
              <a:t>засоби для видалення плям і тощо</a:t>
            </a:r>
          </a:p>
          <a:p>
            <a:pPr marL="0" indent="0">
              <a:buNone/>
            </a:pPr>
            <a:endParaRPr lang="ru-UA" dirty="0"/>
          </a:p>
        </p:txBody>
      </p:sp>
      <p:pic>
        <p:nvPicPr>
          <p:cNvPr id="4" name="Audio Recording 7 мая 2022 г., 13:20:29" descr="Audio Recording 7 мая 2022 г., 13:20:29">
            <a:hlinkClick r:id="" action="ppaction://media"/>
            <a:extLst>
              <a:ext uri="{FF2B5EF4-FFF2-40B4-BE49-F238E27FC236}">
                <a16:creationId xmlns:a16="http://schemas.microsoft.com/office/drawing/2014/main" id="{A2877D43-11C5-5CF5-65CB-6914553147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40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5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4F9F39-7803-EDC7-78F4-9AC4AF5B0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UA" i="1" dirty="0"/>
              <a:t>Об’єкти технічної експертизи документів поділяються на дві групи: ті що перевіряються та порівняльні</a:t>
            </a:r>
            <a:br>
              <a:rPr lang="ru-UA" dirty="0"/>
            </a:br>
            <a:endParaRPr lang="ru-UA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6FAB90-997A-B7CE-0645-942B773797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UA" u="sng" dirty="0"/>
              <a:t>Об’єкти, що перевіряються</a:t>
            </a:r>
            <a:r>
              <a:rPr lang="ru-UA" dirty="0"/>
              <a:t>:</a:t>
            </a:r>
          </a:p>
          <a:p>
            <a:pPr lvl="0"/>
            <a:r>
              <a:rPr lang="ru-UA" dirty="0"/>
              <a:t>документи, відношення яких до справи визначається за результатами експертизи;</a:t>
            </a:r>
          </a:p>
          <a:p>
            <a:pPr lvl="0"/>
            <a:r>
              <a:rPr lang="ru-UA" dirty="0"/>
              <a:t>документи, що залучаються до справи;</a:t>
            </a:r>
          </a:p>
          <a:p>
            <a:endParaRPr lang="ru-UA" dirty="0"/>
          </a:p>
          <a:p>
            <a:r>
              <a:rPr lang="ru-UA" u="sng" dirty="0"/>
              <a:t>Порівнювальні об’єкти :</a:t>
            </a:r>
            <a:endParaRPr lang="ru-UA" dirty="0"/>
          </a:p>
          <a:p>
            <a:pPr lvl="0"/>
            <a:r>
              <a:rPr lang="ru-UA" dirty="0"/>
              <a:t>зразки, надані експерту особою або органом, що призначили експертизу, які поділяються на вільні, умовно-вільні та експериментальні, в окремих випадках зразки, що вміщені до інформаційно-довідкових колекцій;</a:t>
            </a:r>
          </a:p>
          <a:p>
            <a:pPr lvl="0"/>
            <a:r>
              <a:rPr lang="ru-UA" dirty="0"/>
              <a:t>зразки, виготовлені експертом у ході проведення дослідження.</a:t>
            </a:r>
          </a:p>
          <a:p>
            <a:endParaRPr lang="ru-UA" dirty="0"/>
          </a:p>
        </p:txBody>
      </p:sp>
      <p:pic>
        <p:nvPicPr>
          <p:cNvPr id="4" name="Audio Recording 7 мая 2022 г., 13:46:27" descr="Audio Recording 7 мая 2022 г., 13:46:27">
            <a:hlinkClick r:id="" action="ppaction://media"/>
            <a:extLst>
              <a:ext uri="{FF2B5EF4-FFF2-40B4-BE49-F238E27FC236}">
                <a16:creationId xmlns:a16="http://schemas.microsoft.com/office/drawing/2014/main" id="{817A64F7-F7C3-CEF0-A39E-01FD4F9BCB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15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97FBC-CCDB-266D-9834-5D2D1ED3A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dirty="0"/>
              <a:t>Суттєвими ознаками, які виокремлюють об'єкти технічної експертизи документів Є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3535D0-4DD8-7532-2A0B-FC8F510F4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dirty="0"/>
              <a:t>їх інформаційна сутність, </a:t>
            </a:r>
          </a:p>
          <a:p>
            <a:r>
              <a:rPr lang="ru-UA" dirty="0"/>
              <a:t>матеріальна природа,</a:t>
            </a:r>
          </a:p>
          <a:p>
            <a:r>
              <a:rPr lang="ru-UA" dirty="0"/>
              <a:t>гносеологічна характеристика. </a:t>
            </a:r>
          </a:p>
        </p:txBody>
      </p:sp>
      <p:pic>
        <p:nvPicPr>
          <p:cNvPr id="4" name="Audio Recording 7 мая 2022 г., 13:48:05" descr="Audio Recording 7 мая 2022 г., 13:48:05">
            <a:hlinkClick r:id="" action="ppaction://media"/>
            <a:extLst>
              <a:ext uri="{FF2B5EF4-FFF2-40B4-BE49-F238E27FC236}">
                <a16:creationId xmlns:a16="http://schemas.microsoft.com/office/drawing/2014/main" id="{DA61A4DC-BBA0-FAD8-ACDF-FFB6458644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102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6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E4196E-8912-BD18-E016-445F69F93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dirty="0"/>
              <a:t>За матеріальною природою типові об'єкти поділяються на:</a:t>
            </a:r>
            <a:endParaRPr lang="ru-UA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1D016A-D453-35CA-0629-C7D920FAC2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UA" dirty="0"/>
              <a:t>предмети (речі): документи, технічні засоби, призначені для виготовлення документа, вироби з матеріалів документів;</a:t>
            </a:r>
          </a:p>
          <a:p>
            <a:pPr lvl="0"/>
            <a:r>
              <a:rPr lang="ru-UA" dirty="0"/>
              <a:t>предмети, що не є за призначенням та матеріальною природою документами, але мають таку саму інформаційну сутність і досліджуються за методиками, розробленими для дослідження документів;</a:t>
            </a:r>
          </a:p>
          <a:p>
            <a:pPr lvl="0"/>
            <a:r>
              <a:rPr lang="ru-UA" dirty="0"/>
              <a:t>матеріали документа;</a:t>
            </a:r>
          </a:p>
          <a:p>
            <a:r>
              <a:rPr lang="ru-RU" dirty="0"/>
              <a:t>с</a:t>
            </a:r>
            <a:r>
              <a:rPr lang="ru-UA" dirty="0"/>
              <a:t>ліди-відображення технічних засобів, призначених для виготовлення документа.</a:t>
            </a:r>
          </a:p>
        </p:txBody>
      </p:sp>
      <p:pic>
        <p:nvPicPr>
          <p:cNvPr id="4" name="Audio Recording 7 мая 2022 г., 13:49:47" descr="Audio Recording 7 мая 2022 г., 13:49:47">
            <a:hlinkClick r:id="" action="ppaction://media"/>
            <a:extLst>
              <a:ext uri="{FF2B5EF4-FFF2-40B4-BE49-F238E27FC236}">
                <a16:creationId xmlns:a16="http://schemas.microsoft.com/office/drawing/2014/main" id="{2B85B1D4-B31E-5B32-1EF2-14081701D0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663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3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Контур</Template>
  <TotalTime>161</TotalTime>
  <Words>2033</Words>
  <Application>Microsoft Macintosh PowerPoint</Application>
  <PresentationFormat>Широкоэкранный</PresentationFormat>
  <Paragraphs>129</Paragraphs>
  <Slides>31</Slides>
  <Notes>0</Notes>
  <HiddenSlides>0</HiddenSlides>
  <MMClips>29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Arial</vt:lpstr>
      <vt:lpstr>Times New Roman</vt:lpstr>
      <vt:lpstr>Tw Cen MT</vt:lpstr>
      <vt:lpstr>Контур</vt:lpstr>
      <vt:lpstr>Техніко-криміналістична експертиза документів </vt:lpstr>
      <vt:lpstr>ЛІТЕРАТУРА:</vt:lpstr>
      <vt:lpstr>Презентация PowerPoint</vt:lpstr>
      <vt:lpstr>Технічна експертиза документів  поділяється на </vt:lpstr>
      <vt:lpstr>До об’єктів експертизи належать наступні документи: </vt:lpstr>
      <vt:lpstr>Для визначення способу зміни тексту документу проводиться експертиза наступних об’єктів: </vt:lpstr>
      <vt:lpstr>Об’єкти технічної експертизи документів поділяються на дві групи: ті що перевіряються та порівняльні </vt:lpstr>
      <vt:lpstr>Суттєвими ознаками, які виокремлюють об'єкти технічної експертизи документів Є</vt:lpstr>
      <vt:lpstr>За матеріальною природою типові об'єкти поділяються на:</vt:lpstr>
      <vt:lpstr>При проведенні технічної експертизи документів вирішуються завдання :</vt:lpstr>
      <vt:lpstr>Основними завданнями технічної експертизи реквізитів документів є: </vt:lpstr>
      <vt:lpstr>Орієнтовний перелік вирішуваних питань при УстановленнІ фактів і способів унесення змін до документів  :</vt:lpstr>
      <vt:lpstr>Орієнтовний перелік вирішуваних питань  при виявленні залитих, замазаних, вицвілих та інших слабо видимих або невидимих текстів: </vt:lpstr>
      <vt:lpstr>Орієнтовний перелік вирішуваних питань  при установленні виду та ідентифікації приладів письма за штрихами: </vt:lpstr>
      <vt:lpstr>Орієнтовний перелік вирішуваних питань  при визначенні відносної давності виконання документа або його фрагментів, а також послідовності нанесення штрихів, що перетинаються: </vt:lpstr>
      <vt:lpstr>Орієнтовний перелік вирішуваних питань  при установленні цілого за частинами документа: </vt:lpstr>
      <vt:lpstr>Орієнтовний перелік вирішуваних питань  при установленні документа, виготовленого шляхом монтажу із застосуванням копіювально-розмножувальної та комп'ютерної техніки:   </vt:lpstr>
      <vt:lpstr>Орієнтовний перелік вирішуваних питань  при ідентифікації особи, яка надрукувала машинописний текст, виготовила зображення відтиску печатки за особливостями навичок виконавця :   </vt:lpstr>
      <vt:lpstr>Основними завданнями експертизи друкарських форм є: </vt:lpstr>
      <vt:lpstr>Орієнтовний перелік вирішуваних питань  при установленні особливостей виготовлення друкарських засобів (форм) і відображення їх у відбитках:   </vt:lpstr>
      <vt:lpstr>Орієнтовний перелік вирішуваних питань  при установленні належності літер певному комплекту шрифту: </vt:lpstr>
      <vt:lpstr>Орієнтовний перелік вирішуваних питань  при установленні типу, системи, марки, моделі та інших класифікаційних категорій друкарської техніки </vt:lpstr>
      <vt:lpstr>Орієнтовний перелік вирішуваних питань  при установленні типу та ідентифікації комп’ютерної і копіювально-розмножувальної техніки за виготовленими за їх допомогою матеріальними документами: </vt:lpstr>
      <vt:lpstr>Орієнтовний перелік вирішуваних питань  при установленні способу нанесення відтисків печаток, штампів, факсиміле; ідентифікаціЇ печаток, штампів, факсиміле тощо за їх відтисками; відповідність часу нанесення відтисків печаток, штампів даті виготовлення документа: </vt:lpstr>
      <vt:lpstr>Основними завданнями експертизи матеріалів документів є: </vt:lpstr>
      <vt:lpstr>Орієнтовний перелік вирішуваних питань  при установленні роду, виду матеріалів, на яких і за допомогою яких виконувався (виготовлявся) документ: </vt:lpstr>
      <vt:lpstr>Орієнтовний перелік вирішуваних питань  при визначенні абсолютного часу виконання штрихів рукописних записів у документах: </vt:lpstr>
      <vt:lpstr>У документі про призначення експертизи необхідно конкретизувати об’єкти, що підлягають дослідженню: </vt:lpstr>
      <vt:lpstr>Презентация PowerPoint</vt:lpstr>
      <vt:lpstr>Презентация PowerPoint</vt:lpstr>
      <vt:lpstr>Вільні зразки повинні відповідати таким вимогам: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Техніко-криміналістична експертиза документів </dc:title>
  <dc:creator>Microsoft Office User</dc:creator>
  <cp:lastModifiedBy>Microsoft Office User</cp:lastModifiedBy>
  <cp:revision>1</cp:revision>
  <dcterms:created xsi:type="dcterms:W3CDTF">2022-05-07T10:42:15Z</dcterms:created>
  <dcterms:modified xsi:type="dcterms:W3CDTF">2022-05-07T13:23:19Z</dcterms:modified>
</cp:coreProperties>
</file>