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8" r:id="rId37"/>
    <p:sldId id="299" r:id="rId38"/>
    <p:sldId id="292" r:id="rId39"/>
    <p:sldId id="293" r:id="rId40"/>
    <p:sldId id="294" r:id="rId41"/>
    <p:sldId id="295" r:id="rId42"/>
    <p:sldId id="296" r:id="rId43"/>
    <p:sldId id="297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bleStyles" Target="tableStyle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DB80641-EB83-46DD-BA50-5ED4A980E5DA}" type="datetimeFigureOut">
              <a:rPr lang="ru-RU" smtClean="0"/>
              <a:pPr/>
              <a:t>10.04.2018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00ED120-A219-4C99-8FD3-D7969C0B436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3.rada.gov.ua/laws/show/1700-18" TargetMode="Externa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Трудовий договір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мови трудового договру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професія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Широка сфера трудової діяльності, що відображає галузевий або родовий поділ праці, в якій працівник може застосовувати свої трудові здібності відповідно до наявних у нього знань, навичок та вміння.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спеціальність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Частина трудової діяльності в межах певної професії, що найбільш глибоко та всебічно опановано працівником.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кваліфікація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Рівень теоретичних та практичних знань за відповідною професією та спеціальністю, який відповідає тарифному розряду, класу, категорії, вченому ступеню тощо.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посада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Характеризується певним колом службових обов'язків, повноважень, відповідністю.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106813"/>
            <a:ext cx="914400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Трудовий договір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між працівником і фізичною особою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Місто _____ ______ « _ _» _______ 200_ 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Прізвище _________ _________ 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Ім'я _______ __________ 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По батькові _ ________ _____________,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Рік народження ___ ________ 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Місце роботи, посада (для фізичної особи, яка використовує найману працю, пов'язану з наданням послуг) _____________________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Ідентифікаційний код № ___ ______ 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Для фізичної особи — суб'єкта підприємницької діяльності без створення юридичної особи з правом найму працівників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№ _____ свідоцтва про реєстрацію фізичної особи — підприємця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Ідентифікаційний код № __ ______ 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Місце проживання _ _____ _______ 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Паспорт: серія, номер, яким органом і коли виданий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_____________________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_____________________,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іменований далі Фізична особа, з одного боку, і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Прізвище ___________ _________ 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Ім'я ___________ __________ 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По батькові ______ ________ ________,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Дата народження __ _______ 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Вид діяльності (професія) ________ ______ 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Останнє місце роботи ___________ 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Місце проживання ____________ 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Паспорт: серія, номер, яким органом і коли виданий________ 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_____________________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Ідентифікаційний код № _ ________ __________,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іменований далі Працівник, з другого боку, уклали між собою цей трудовий договір про таке: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1. Цей договір є: (потрібне підкреслити) безстроковим, що укладається на невизначений строк; на визначений термін, установлений за погодженням сторін _____________ _____ (указати строк дії договору);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таким, що укладається на час виконання певної роботи _________________ (указати строк виконання роботи).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362348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2. Працівник зобов'язаний виконувати ____ _______________ (зазначаються докладні х арактеристики роботи продавця, водія, секретаря, садівника, няньки тощо та вимоги до рівня її виконання: за обсягом виробництва (робіт), якістю виконання робіт, рівня виконання норм та нормованих завдань, дотримання правил з охорони праці; строків її виконання)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Utsaah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3. Фізична особа зобов'язується: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оплачувати працю Працівника у розмірі __ ____ ____ грн. на місяць;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розмір заробітної плати визначається за згодою сторін, але не нижче законодавчо встановленого розміру мінімальної заробітної плати;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забезпечити безпечні і нешкідливі умови праці для виконання прийнятих Працівником зобов'язань, обладнати робоче місце відповідно до вимог нормативних актів про охорону праці, надавати необхідний інвентар, робочий одяг.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Utsaah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4. Час виконання робіт установлюється з______ _______ ___ _____________ (указується час початку та закінчення робочого дня)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При розподілі робочого дня на частини зазначається тривалість кожної з частин та перерва між ними.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Наприклад, з 8.00 години до 12.00 години та з 17.00 години до 20.00 години. Розподіл робочого дня на частини можливий і в ході виконання трудового договору, про що складається відповідне доповнення до цього договору.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При цьому сторони мають право встановлювати сумарний облік робочого часу за певний період (місяць, квартал тощо). Тривалість робочого часу не повинна перевищувати у вибраному періоді нормальну тривалість робочого часу з розрахунку 40 годин на тиждень.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Utsaah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5. Вихідні дні надаються______________________________________ (указуються відповідні дні тижня)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За згодою сторін конкретні вихідні дні можуть змінюватися, про що сторони сповіщають одна одну не пізніше ніж за два дні.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Робота у вихідні, святкові та неробочі дні допускається тільки за згодою Працівника і підлягає компенсації відповідно до чинного законодавства.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Utsaah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6. Тривалість щорічної оплачуваної відпустки та час її надання ____ _ (указується тривалість, початок та закінчення відпустки).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Тривалість щорічної оплачуваної відпустки не може бути менш як 24 календарні дні.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Utsaah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7. При вирішенні питань, не передбачених цим договором, сторони керуються загальними нормами законодавства про працю України.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Utsaah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Utsaah" pitchFamily="34" charset="0"/>
              </a:rPr>
              <a:t>8. Трудовий договір набирає чинності з моменту його підписання або з дати, визначеної сторонами у договорі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Utsaah" pitchFamily="34" charset="0"/>
              </a:rPr>
              <a:t>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Utsaa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301537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Трудовий договір повинен бути зареєстрований.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Спори з виконання умов трудового договору розглядаються районним судом. У такому самому порядку розглядаються спори про визнання трудового договору недійсним, якщо він був укладений, наприклад, без наміру виконувати передбачені в ньому обов'язки (фіктивний трудовий договір).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11. Заробітна плата працівника підлягає оподаткуванню в порядку, визначеному законодавством про прибутковий податок з громадян.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12. Працівники, які працюють у фізичних осіб за трудовими договорами, підлягають загальнообов'язковому державному соціальному страхуванню. Сплата страхових внесків провадиться у розмірах і порядку, визначених законодавством.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13. Підстава для пільг з оподаткування та інших пільг _ _____ ___ (указати відомості про кількість дітей, утриманців, інші підстави).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14. Трудовий договір складений у трьох автентичних примірниках, один з яких перебуває у Фізичної особи, другий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 Працівника, третій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—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 органі, який здійснював реєстрацію трудового договору.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15. Підписи сторін: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М. П. ____ (підпис)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 _______ (прізвище, їм 'я, по батькові посадової особи служби зайнятості)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17. Трудовий договір розірваний сторонами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 _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______ 200_ 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____________________ (підстави припинення договору вносяться з посиланням на відповідні статті КЗпП України)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Підписи сторін: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Фізична особа _________ ___ Працівник _____ 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18. Трудовий договір від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___ _ _ _____ 200_ р. за № _ ____ знято з реєстрації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___ ___ 200 _ 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___________________ (найменування державної служби зайнятості)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М. П. ___ (підпис) ________ (прізвище, ім 'я, по батькові посадової особи служби зайнятості)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2324592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19. Трудовий договір визнаний недійсним за рішенням суду від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____ 200__ р.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____________________________ (підстави та копія рішення суду додаються)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20. Сторони ознайомлені з порядком реєстрації та зняття з реєстрації трудового договору, внесення відповідних записів до трудової книжки Працівника та її зберігання.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Підписи сторін: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Фізична особа _______ Працівник ________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оки трудового догово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догові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иди трудових договорі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трудового договору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За терміном дії: строкові; безстрокові.</a:t>
            </a:r>
          </a:p>
          <a:p>
            <a:r>
              <a:rPr lang="uk-UA" dirty="0" smtClean="0"/>
              <a:t>За підставами виникнення: звичайні; контракт; укладені за фактом обрання на посаду та призначення на посаду.</a:t>
            </a:r>
          </a:p>
          <a:p>
            <a:r>
              <a:rPr lang="uk-UA" dirty="0" smtClean="0"/>
              <a:t>За характером і кількістю виконуваних працівником трудових функцій: з надомниками;сезонними та тимчасовими працівниками.</a:t>
            </a:r>
          </a:p>
          <a:p>
            <a:r>
              <a:rPr lang="uk-UA" dirty="0" smtClean="0"/>
              <a:t>Трудові договори за сумісництвом та суміщенням професій і посад.</a:t>
            </a:r>
          </a:p>
          <a:p>
            <a:r>
              <a:rPr lang="uk-UA" dirty="0" smtClean="0"/>
              <a:t>За суб'єктами: з іноземцями; молодими фахівцями; неповнолітніми; інвалідами.</a:t>
            </a:r>
          </a:p>
          <a:p>
            <a:r>
              <a:rPr lang="uk-UA" dirty="0" smtClean="0"/>
              <a:t>Самостійним видом трудового договору є договір з роботодавцем – фізичною особою.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на невизначений строк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Сприяє стабільності трудових правовідносин</a:t>
            </a:r>
          </a:p>
          <a:p>
            <a:r>
              <a:rPr lang="uk-UA" dirty="0" smtClean="0"/>
              <a:t>Забезпечує належний рівень гарантій</a:t>
            </a:r>
          </a:p>
          <a:p>
            <a:r>
              <a:rPr lang="uk-UA" dirty="0" smtClean="0"/>
              <a:t>Триває впродовж необмеженого часу</a:t>
            </a:r>
          </a:p>
          <a:p>
            <a:r>
              <a:rPr lang="uk-UA" dirty="0" smtClean="0"/>
              <a:t>Припиняє свою дію у разі розірвання сторонами, або за інших підстав.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Строковий трудовий договір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Працівник бере на себе зобов'язання працювати протягом конкретного терміну</a:t>
            </a:r>
          </a:p>
          <a:p>
            <a:r>
              <a:rPr lang="uk-UA" dirty="0" smtClean="0"/>
              <a:t>Укладається на будь-який строк визначений взаємною згодою сторін</a:t>
            </a:r>
          </a:p>
          <a:p>
            <a:r>
              <a:rPr lang="uk-UA" dirty="0" smtClean="0"/>
              <a:t>У наказі про укладення договору обов'язково зазначається його строковий характер</a:t>
            </a:r>
          </a:p>
          <a:p>
            <a:r>
              <a:rPr lang="uk-UA" dirty="0" smtClean="0"/>
              <a:t>Носить тимчасовий характер</a:t>
            </a:r>
          </a:p>
          <a:p>
            <a:r>
              <a:rPr lang="uk-UA" dirty="0" smtClean="0"/>
              <a:t>Укладається і у випадку коли цього вимагають інтереси працівника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нтракт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нтрак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з надомниками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Надомниками вважаються особи, які уклали трудовий договір про виконання роботи особистою працею за місцем свого проживання.</a:t>
            </a:r>
          </a:p>
          <a:p>
            <a:r>
              <a:rPr lang="uk-UA" dirty="0" smtClean="0"/>
              <a:t>Переважне право укладення мають жінки, які мають дітей до 15 років; інвалідам; пенсіонерам;особами, що доглядають за інвалідами або іншими членами сімї; жінкам, що перебувають у відпустці по догляду за дитиною; особам зайнятим на сезонних роботах; студентам</a:t>
            </a:r>
          </a:p>
          <a:p>
            <a:r>
              <a:rPr lang="uk-UA" dirty="0" smtClean="0"/>
              <a:t>Трудові книжки заводяться після виконання першого завдання</a:t>
            </a:r>
          </a:p>
          <a:p>
            <a:r>
              <a:rPr lang="uk-UA" dirty="0" smtClean="0"/>
              <a:t>Обстежуються житлово-побутові умови</a:t>
            </a:r>
          </a:p>
          <a:p>
            <a:r>
              <a:rPr lang="uk-UA" dirty="0" smtClean="0"/>
              <a:t>Для цього створюється відповідна комісія (представник роботодавця і профспілкового органу)</a:t>
            </a:r>
          </a:p>
          <a:p>
            <a:r>
              <a:rPr lang="uk-UA" dirty="0" smtClean="0"/>
              <a:t>Трудовий договір укладається у письмовій формі</a:t>
            </a:r>
          </a:p>
          <a:p>
            <a:r>
              <a:rPr lang="uk-UA" dirty="0" smtClean="0"/>
              <a:t>Вид роботи визначається з урахуванням професійних навиків і стану здоров'я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з тимчасовими працівниками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Тимчасовими вважаються працівники прийняті на роботи  на термін до двох місяців, а для заміщення тимчасово відсутніх працівників – до чотирьох місяців</a:t>
            </a:r>
          </a:p>
          <a:p>
            <a:r>
              <a:rPr lang="uk-UA" dirty="0" smtClean="0"/>
              <a:t>Працівники повинні бути попереджені про укладення тимчасового договору</a:t>
            </a:r>
          </a:p>
          <a:p>
            <a:r>
              <a:rPr lang="uk-UA" dirty="0" smtClean="0"/>
              <a:t>Для таких працівників не встановлюється випробування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з сезонними працівниками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Сезонними вважаються працівники, з якими укладено трудовий договір на певний сезон</a:t>
            </a:r>
          </a:p>
          <a:p>
            <a:r>
              <a:rPr lang="uk-UA" dirty="0" smtClean="0"/>
              <a:t>Роботи виконуються протягом певного періоду, що не перевищує 6 місяців</a:t>
            </a:r>
          </a:p>
          <a:p>
            <a:r>
              <a:rPr lang="uk-UA" dirty="0" smtClean="0"/>
              <a:t>Особи повинні бути повідомлені про сезонний характер праці</a:t>
            </a:r>
          </a:p>
          <a:p>
            <a:r>
              <a:rPr lang="uk-UA" dirty="0" smtClean="0"/>
              <a:t>Випробування не встановлюється</a:t>
            </a:r>
          </a:p>
          <a:p>
            <a:r>
              <a:rPr lang="uk-UA" dirty="0" smtClean="0"/>
              <a:t>Відпустка надається пропорційно відпрацьованому часу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уміщенн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знаки трудового догово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з іноземцями та особами без громадянства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Іноземців поділяють: а) ті, що постійно проживають в Україні; б) ті, які іммігрували в Україну на визначений термін для працевлаштування (повинні мати дозвіл на працевлаштування, строк якого як правило до одного року)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з неповнолітніми</a:t>
            </a:r>
            <a:endParaRPr lang="ru-RU" dirty="0"/>
          </a:p>
        </p:txBody>
      </p:sp>
      <p:pic>
        <p:nvPicPr>
          <p:cNvPr id="4" name="Содержимое 3" descr="пільги і гарантії неповнлітніх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8641"/>
            <a:ext cx="9144000" cy="62121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Трудовий договір з інвалідами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Встановлюються нормативи робочих місць</a:t>
            </a:r>
          </a:p>
          <a:p>
            <a:r>
              <a:rPr lang="uk-UA" dirty="0" smtClean="0"/>
              <a:t>Не менше 4 % від загальної чисельності працюючих</a:t>
            </a:r>
          </a:p>
          <a:p>
            <a:r>
              <a:rPr lang="uk-UA" dirty="0" smtClean="0"/>
              <a:t>Місце роботи повинно бути обладнане спеціальним технічним оснащенням з урахуванням МСЕК</a:t>
            </a:r>
          </a:p>
          <a:p>
            <a:r>
              <a:rPr lang="uk-UA" dirty="0" smtClean="0"/>
              <a:t>Таке місце повинно бути атестоване спеціальною комісію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Трудовий договір з фізичною особою - роботодавцем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Укладається у письмовій формі</a:t>
            </a:r>
          </a:p>
          <a:p>
            <a:r>
              <a:rPr lang="uk-UA" dirty="0" smtClean="0"/>
              <a:t>Може бути як строковим так і безстроковим</a:t>
            </a:r>
          </a:p>
          <a:p>
            <a:r>
              <a:rPr lang="uk-UA" dirty="0" smtClean="0"/>
              <a:t>Зареєстрованим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еобгрунтована відмова у прийнятті на робот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Етапи укладення трудового договору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 smtClean="0"/>
              <a:t>Подача працівником заяви і необхідних документів</a:t>
            </a:r>
          </a:p>
          <a:p>
            <a:r>
              <a:rPr lang="uk-UA" dirty="0" smtClean="0"/>
              <a:t>Візування посадових осіб і резолюція роботодавця на заяві</a:t>
            </a:r>
          </a:p>
          <a:p>
            <a:r>
              <a:rPr lang="uk-UA" dirty="0" smtClean="0"/>
              <a:t>Видання роботодавцем наказу</a:t>
            </a:r>
          </a:p>
          <a:p>
            <a:r>
              <a:rPr lang="uk-UA" dirty="0" smtClean="0"/>
              <a:t>Пред'явлення наказу під особистий підпис працівникові</a:t>
            </a:r>
          </a:p>
          <a:p>
            <a:r>
              <a:rPr lang="uk-UA" dirty="0" smtClean="0"/>
              <a:t>Заповнення особової картки</a:t>
            </a:r>
          </a:p>
          <a:p>
            <a:r>
              <a:rPr lang="uk-UA" dirty="0" smtClean="0"/>
              <a:t>Створення особової справи</a:t>
            </a:r>
          </a:p>
          <a:p>
            <a:r>
              <a:rPr lang="uk-UA" dirty="0" smtClean="0"/>
              <a:t>Внесення в трудову книжку запису про прийняття на роботу</a:t>
            </a:r>
          </a:p>
          <a:p>
            <a:r>
              <a:rPr lang="uk-UA" dirty="0" smtClean="0"/>
              <a:t>Ознайомлення працівника з записом у трудовій книжці під особистий підпис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етапи влаштуванн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окументи для укладення трудового догово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Обов'язки роботодавця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Роз'яснити працівникові умови праці</a:t>
            </a:r>
          </a:p>
          <a:p>
            <a:r>
              <a:rPr lang="uk-UA" dirty="0" smtClean="0"/>
              <a:t>Ознайомити працівника з ПВТР та КД – під особистий підпис</a:t>
            </a:r>
          </a:p>
          <a:p>
            <a:r>
              <a:rPr lang="uk-UA" dirty="0" smtClean="0"/>
              <a:t>Визначити працівникові робоче місце та забезпечити необхідними засобами</a:t>
            </a:r>
          </a:p>
          <a:p>
            <a:r>
              <a:rPr lang="uk-UA" dirty="0" smtClean="0"/>
              <a:t>Провести з працівником інструктаж з техніки безпеки, виробничої санітарії, гігієни праці</a:t>
            </a:r>
          </a:p>
          <a:p>
            <a:r>
              <a:rPr lang="uk-UA" dirty="0" smtClean="0"/>
              <a:t>І протипожежної безпеки – під розписку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Правомірність вимоги про випробування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Коли ця умова зазначена в письмово оформленому трудовому договорі і повторена в наказі про прийняття на роботу</a:t>
            </a:r>
          </a:p>
          <a:p>
            <a:r>
              <a:rPr lang="uk-UA" dirty="0" smtClean="0"/>
              <a:t>Умова про випробування вказана в заяві працівника про прийняття на роботу та повторена в наказі</a:t>
            </a:r>
          </a:p>
          <a:p>
            <a:r>
              <a:rPr lang="uk-UA" dirty="0" smtClean="0"/>
              <a:t>Умова про випробування хоч і не вказана в заяві про прийняття на роботу, але внесена в наказ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Ознаки трудового договору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Добровільність</a:t>
            </a:r>
          </a:p>
          <a:p>
            <a:r>
              <a:rPr lang="uk-UA" dirty="0" smtClean="0"/>
              <a:t>Відплатність</a:t>
            </a:r>
          </a:p>
          <a:p>
            <a:r>
              <a:rPr lang="uk-UA" dirty="0" smtClean="0"/>
              <a:t>Рівність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ипробування не встановлюєтьс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а книжка понятт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разок трудова книж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а книж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0476"/>
            <a:ext cx="9144000" cy="6637523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рушення при укладенні труд дог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60121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Зміна умов трудового договору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Переведення на іншу роботу</a:t>
            </a:r>
          </a:p>
          <a:p>
            <a:r>
              <a:rPr lang="uk-UA" dirty="0" smtClean="0"/>
              <a:t>Переміщення на інше робоче місце</a:t>
            </a:r>
          </a:p>
          <a:p>
            <a:r>
              <a:rPr lang="uk-UA" dirty="0" smtClean="0"/>
              <a:t>Зміна істотних умов праці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переведення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Доручення працівникові роботи, яка не відповідає спеціальності, кваліфікації чи посаді, обумовленій трудовим договором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переведень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 часом дії: постійні, тимчасові</a:t>
            </a:r>
          </a:p>
          <a:p>
            <a:r>
              <a:rPr lang="uk-UA" dirty="0" smtClean="0"/>
              <a:t>За згодою працівника, або без згоди</a:t>
            </a:r>
          </a:p>
          <a:p>
            <a:r>
              <a:rPr lang="uk-UA" dirty="0" smtClean="0"/>
              <a:t>За місцем: на тому самому підприємстві, на інше підприємство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переведень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 тому ж підприємстві, в установі, організації</a:t>
            </a:r>
          </a:p>
          <a:p>
            <a:r>
              <a:rPr lang="uk-UA" dirty="0" smtClean="0"/>
              <a:t>На інше підприємство, до установи, організації</a:t>
            </a:r>
          </a:p>
          <a:p>
            <a:r>
              <a:rPr lang="uk-UA" dirty="0" smtClean="0"/>
              <a:t>В іншу місцевість, хоча б разом з підприємством, установою, організацією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Тимчасове переведення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 згодою працівника</a:t>
            </a:r>
          </a:p>
          <a:p>
            <a:r>
              <a:rPr lang="uk-UA" dirty="0" smtClean="0"/>
              <a:t>Без згоди, строком до 1 місяця у випадках визначених законом</a:t>
            </a:r>
          </a:p>
          <a:p>
            <a:r>
              <a:rPr lang="uk-UA" dirty="0" smtClean="0"/>
              <a:t>У разі відмови працівника без поважних причин може бути накладене дисциплінарне стягнення</a:t>
            </a:r>
          </a:p>
          <a:p>
            <a:r>
              <a:rPr lang="uk-UA" dirty="0" smtClean="0"/>
              <a:t>Переведення у разі простою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доворів і цп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9297"/>
            <a:ext cx="9144000" cy="6679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Переведення вагітних жінок і жінок, які мають дітей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Робота повинна бути легшою і виключати вплив несприятливих факторів</a:t>
            </a:r>
          </a:p>
          <a:p>
            <a:r>
              <a:rPr lang="uk-UA" dirty="0" smtClean="0"/>
              <a:t>Збереження середнього заробітку за попередньою роботою</a:t>
            </a:r>
          </a:p>
          <a:p>
            <a:r>
              <a:rPr lang="uk-UA" dirty="0" smtClean="0"/>
              <a:t>Підставою переведення може бути медичний висновок або інші дані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Переміщення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Пересування працівника на тому ж підприємстві на інше робоче місце, в інший структурний підрозділ в тій же місцевості, доручення роботи в межах спеціальності, кваліфікації, посади</a:t>
            </a:r>
          </a:p>
          <a:p>
            <a:r>
              <a:rPr lang="uk-UA" dirty="0" smtClean="0"/>
              <a:t>Згода працівника не потрібна</a:t>
            </a:r>
          </a:p>
          <a:p>
            <a:r>
              <a:rPr lang="uk-UA" dirty="0" smtClean="0"/>
              <a:t>Не повинно бути протипоказаним</a:t>
            </a:r>
          </a:p>
          <a:p>
            <a:r>
              <a:rPr lang="uk-UA" dirty="0" smtClean="0"/>
              <a:t>Доцільно оформляти наказом чи розпорядженням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Зміна істотних умов праці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Система і розмір оплати праці</a:t>
            </a:r>
          </a:p>
          <a:p>
            <a:r>
              <a:rPr lang="uk-UA" dirty="0" smtClean="0"/>
              <a:t>Пільг</a:t>
            </a:r>
          </a:p>
          <a:p>
            <a:r>
              <a:rPr lang="uk-UA" dirty="0" smtClean="0"/>
              <a:t>Режиму роботи</a:t>
            </a:r>
          </a:p>
          <a:p>
            <a:r>
              <a:rPr lang="uk-UA" dirty="0" smtClean="0"/>
              <a:t>Встановлення або скасування неповного робочого часу</a:t>
            </a:r>
          </a:p>
          <a:p>
            <a:r>
              <a:rPr lang="uk-UA" dirty="0" smtClean="0"/>
              <a:t>Суміщення професій</a:t>
            </a:r>
          </a:p>
          <a:p>
            <a:r>
              <a:rPr lang="uk-UA" dirty="0" smtClean="0"/>
              <a:t>Зміна розрядів і найменування посад тощо.</a:t>
            </a:r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Зміна істотних умов праці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Згода працівника</a:t>
            </a:r>
          </a:p>
          <a:p>
            <a:r>
              <a:rPr lang="uk-UA" dirty="0" smtClean="0"/>
              <a:t>Працівник письмово під розписку попереджається за 2 місяці</a:t>
            </a:r>
          </a:p>
          <a:p>
            <a:r>
              <a:rPr lang="uk-UA" dirty="0" smtClean="0"/>
              <a:t>Без згоди працівника: рішення власника погоджено з профспілкою, працівник попереджений за 2 місяці, стосується не одного працівника, а всіх, зміни не торкнуться трудової функції працівника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Порядок зміни істотних умов праці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Наказ про внесення змін</a:t>
            </a:r>
          </a:p>
          <a:p>
            <a:r>
              <a:rPr lang="uk-UA" dirty="0" smtClean="0"/>
              <a:t>Конкретні працівники, персонально попереджаються про зміну, та конкретний день такої зміни</a:t>
            </a:r>
          </a:p>
          <a:p>
            <a:r>
              <a:rPr lang="uk-UA" dirty="0" smtClean="0"/>
              <a:t>Працівники ознайомлюються під розписку</a:t>
            </a:r>
          </a:p>
          <a:p>
            <a:r>
              <a:rPr lang="uk-UA" dirty="0" smtClean="0"/>
              <a:t>Працівники ознайомлюються з новими інструкціями та іншими документами</a:t>
            </a:r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ласифікація підстав припинення т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гальні підстави припинення т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ідстави припинення т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года сторі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кінчення стороку дії трудового догово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 лог і цив прав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П.3. ст. 36 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Працівник повинен подати власнику повістку військкомату або інший документ, що підтверджує призов або прийняття на військову службу</a:t>
            </a:r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П.5 ст.36 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Необхідне клопотання власника того підприємства куди працівник переводиться</a:t>
            </a:r>
          </a:p>
          <a:p>
            <a:r>
              <a:rPr lang="uk-UA" dirty="0" smtClean="0"/>
              <a:t>Працівник повинен подати заяву власникові підприємства з якого він звільняється</a:t>
            </a:r>
          </a:p>
          <a:p>
            <a:r>
              <a:rPr lang="uk-UA" dirty="0" smtClean="0"/>
              <a:t>Власник може задовольнити заяву і клопотання чи відмовити в їх задоволенні</a:t>
            </a:r>
          </a:p>
          <a:p>
            <a:r>
              <a:rPr lang="uk-UA" dirty="0" smtClean="0"/>
              <a:t>Перехід на виборну посаду можливий при поданні рішення відповідного органу про обрання</a:t>
            </a:r>
            <a:endParaRPr lang="ru-RU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.6.ст 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965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П.7.ст.36 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Підставою є саме набрання законної сили вироком суду</a:t>
            </a:r>
          </a:p>
          <a:p>
            <a:r>
              <a:rPr lang="uk-UA" dirty="0" smtClean="0"/>
              <a:t>Власник повинен зробити запит до суду, отримати документально підтверджену інформацію та видати відповідний наказ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.8 ст.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 ініціативи працівника визначенн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 ініціативи правцівника розірванн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Порядок звільнення за власним бажанням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Попередити роботодавця письмово за два тижні</a:t>
            </a:r>
          </a:p>
          <a:p>
            <a:r>
              <a:rPr lang="uk-UA" dirty="0" smtClean="0"/>
              <a:t>У заяві працівник не зобов'язаний вказувати причини звільнення</a:t>
            </a:r>
          </a:p>
          <a:p>
            <a:r>
              <a:rPr lang="uk-UA" dirty="0" smtClean="0"/>
              <a:t>Працівник може одночасно із заявою про звільнення за власним бажанням подати заяву про надання йому невикористаної відпустки або її частини</a:t>
            </a:r>
          </a:p>
          <a:p>
            <a:r>
              <a:rPr lang="uk-UA" dirty="0" smtClean="0"/>
              <a:t>Роботодавець не може звільнити працівника раніше вказаного у заяві строку, якщо про це працівник не просить</a:t>
            </a:r>
          </a:p>
          <a:p>
            <a:r>
              <a:rPr lang="uk-UA" dirty="0" smtClean="0"/>
              <a:t>До закінчення двотижневого строку працівник не має права самовільно залишати роботу</a:t>
            </a:r>
          </a:p>
          <a:p>
            <a:r>
              <a:rPr lang="uk-UA" dirty="0" smtClean="0"/>
              <a:t>Після закінчення строку попередження про звільнення за власним бажанням працівник має право припинити роботу</a:t>
            </a:r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ідстави з ініціативи працівни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ідстави припиненнн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84" y="0"/>
            <a:ext cx="971556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орони трудового договру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.1 ст.40 кзпп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.1 ст.40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-п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.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П.5 ч.1ст. 40 </a:t>
            </a:r>
            <a:r>
              <a:rPr lang="uk-UA" dirty="0" smtClean="0"/>
              <a:t>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Нез'явлення на роботі більше як 4 місяці підряд внаслідок тимчасової непрацездатності</a:t>
            </a:r>
          </a:p>
          <a:p>
            <a:r>
              <a:rPr lang="uk-UA" dirty="0" smtClean="0"/>
              <a:t>Неможливо звільнити якщо посада залишається вакантною до моменту одужання</a:t>
            </a:r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 6 ст.40 </a:t>
            </a:r>
            <a:r>
              <a:rPr lang="uk-UA" dirty="0" smtClean="0"/>
              <a:t>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Випадки поновлення на роботі працівника органами,які розглядають трудові спори незаконно звільнених чи переведених працівників</a:t>
            </a:r>
          </a:p>
          <a:p>
            <a:r>
              <a:rPr lang="uk-UA" dirty="0" smtClean="0"/>
              <a:t>Звільнення може мати місце коли не можливо перевести за згодою працівника на іншу роботу</a:t>
            </a:r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П.7 ст.40 </a:t>
            </a:r>
            <a:r>
              <a:rPr lang="uk-UA" dirty="0" smtClean="0"/>
              <a:t>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Тяжкий дисциплінарний проступок</a:t>
            </a:r>
          </a:p>
          <a:p>
            <a:r>
              <a:rPr lang="uk-UA" dirty="0" smtClean="0"/>
              <a:t>Звільнення обґрунтоване коли працівник з'явився у такому стані у будь-який час робочого дня та незалежно від того чи був він відсторонений від роботи</a:t>
            </a:r>
          </a:p>
          <a:p>
            <a:r>
              <a:rPr lang="uk-UA" dirty="0" smtClean="0"/>
              <a:t>Підтверджується медичним висновком або іншими доказами</a:t>
            </a:r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П.8 ст.40 </a:t>
            </a:r>
            <a:r>
              <a:rPr lang="uk-UA" dirty="0" smtClean="0"/>
              <a:t>КЗпП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Вчинення за місцем роботи розкрадання майна власника, встановлено вироком суду, що набрав законної сили</a:t>
            </a:r>
          </a:p>
          <a:p>
            <a:r>
              <a:rPr lang="uk-UA" dirty="0" smtClean="0"/>
              <a:t>Трудовий договір може бути розірвано не пізніше 1 місяця з дня набрання законної сили вироком суду чи дня прийняття постанови про накладення адміністративного стягнення або заходів громадського впливу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мови трудового договору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b="1" dirty="0" smtClean="0"/>
              <a:t>Додаткові</a:t>
            </a:r>
            <a:r>
              <a:rPr lang="ru-RU" sz="2000" b="1" dirty="0" smtClean="0"/>
              <a:t> </a:t>
            </a:r>
            <a:r>
              <a:rPr lang="ru-RU" sz="2000" b="1" dirty="0" smtClean="0"/>
              <a:t>підстави</a:t>
            </a:r>
            <a:r>
              <a:rPr lang="ru-RU" sz="2000" b="1" dirty="0" smtClean="0"/>
              <a:t> </a:t>
            </a:r>
            <a:r>
              <a:rPr lang="ru-RU" sz="2000" b="1" dirty="0" smtClean="0"/>
              <a:t>розірвання</a:t>
            </a:r>
            <a:r>
              <a:rPr lang="ru-RU" sz="2000" b="1" dirty="0" smtClean="0"/>
              <a:t> трудового договору </a:t>
            </a:r>
            <a:r>
              <a:rPr lang="ru-RU" sz="2000" b="1" dirty="0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smtClean="0"/>
              <a:t>ініціативи</a:t>
            </a:r>
            <a:r>
              <a:rPr lang="ru-RU" sz="2000" b="1" dirty="0" smtClean="0"/>
              <a:t> </a:t>
            </a:r>
            <a:r>
              <a:rPr lang="ru-RU" sz="2000" b="1" dirty="0" smtClean="0"/>
              <a:t>власника</a:t>
            </a:r>
            <a:r>
              <a:rPr lang="ru-RU" sz="2000" b="1" dirty="0" smtClean="0"/>
              <a:t> </a:t>
            </a:r>
            <a:r>
              <a:rPr lang="ru-RU" sz="2000" b="1" dirty="0" smtClean="0"/>
              <a:t>або</a:t>
            </a:r>
            <a:r>
              <a:rPr lang="ru-RU" sz="2000" b="1" dirty="0" smtClean="0"/>
              <a:t> </a:t>
            </a:r>
            <a:r>
              <a:rPr lang="ru-RU" sz="2000" b="1" dirty="0" smtClean="0"/>
              <a:t>уповноваженого</a:t>
            </a:r>
            <a:r>
              <a:rPr lang="ru-RU" sz="2000" b="1" dirty="0" smtClean="0"/>
              <a:t> ним органу </a:t>
            </a:r>
            <a:r>
              <a:rPr lang="ru-RU" sz="2000" b="1" dirty="0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smtClean="0"/>
              <a:t>окремими</a:t>
            </a:r>
            <a:r>
              <a:rPr lang="ru-RU" sz="2000" b="1" dirty="0" smtClean="0"/>
              <a:t> </a:t>
            </a:r>
            <a:r>
              <a:rPr lang="ru-RU" sz="2000" b="1" dirty="0" smtClean="0"/>
              <a:t>категоріями</a:t>
            </a:r>
            <a:r>
              <a:rPr lang="ru-RU" sz="2000" b="1" dirty="0" smtClean="0"/>
              <a:t> </a:t>
            </a:r>
            <a:r>
              <a:rPr lang="ru-RU" sz="2000" b="1" dirty="0" smtClean="0"/>
              <a:t>працівників</a:t>
            </a:r>
            <a:r>
              <a:rPr lang="ru-RU" sz="2000" b="1" dirty="0" smtClean="0"/>
              <a:t> за </a:t>
            </a:r>
            <a:r>
              <a:rPr lang="ru-RU" sz="2000" b="1" dirty="0" smtClean="0"/>
              <a:t>певних</a:t>
            </a:r>
            <a:r>
              <a:rPr lang="ru-RU" sz="2000" b="1" dirty="0" smtClean="0"/>
              <a:t> умов</a:t>
            </a:r>
          </a:p>
          <a:p>
            <a:pPr algn="just" fontAlgn="base"/>
            <a:r>
              <a:rPr lang="ru-RU" sz="2000" dirty="0" smtClean="0"/>
              <a:t>1</a:t>
            </a:r>
            <a:r>
              <a:rPr lang="ru-RU" sz="2000" dirty="0" smtClean="0"/>
              <a:t>) одноразового грубого </a:t>
            </a:r>
            <a:r>
              <a:rPr lang="ru-RU" sz="2000" dirty="0" smtClean="0"/>
              <a:t>порушення</a:t>
            </a:r>
            <a:r>
              <a:rPr lang="ru-RU" sz="2000" dirty="0" smtClean="0"/>
              <a:t> </a:t>
            </a:r>
            <a:r>
              <a:rPr lang="ru-RU" sz="2000" dirty="0" smtClean="0"/>
              <a:t>трудових</a:t>
            </a:r>
            <a:r>
              <a:rPr lang="ru-RU" sz="2000" dirty="0" smtClean="0"/>
              <a:t> </a:t>
            </a:r>
            <a:r>
              <a:rPr lang="ru-RU" sz="2000" dirty="0" smtClean="0"/>
              <a:t>обов'язків</a:t>
            </a:r>
            <a:r>
              <a:rPr lang="ru-RU" sz="2000" dirty="0" smtClean="0"/>
              <a:t> </a:t>
            </a:r>
            <a:r>
              <a:rPr lang="ru-RU" sz="2000" dirty="0" smtClean="0"/>
              <a:t>керівником</a:t>
            </a:r>
            <a:r>
              <a:rPr lang="ru-RU" sz="2000" dirty="0" smtClean="0"/>
              <a:t> </a:t>
            </a:r>
            <a:r>
              <a:rPr lang="ru-RU" sz="2000" dirty="0" smtClean="0"/>
              <a:t>підприємства</a:t>
            </a:r>
            <a:r>
              <a:rPr lang="ru-RU" sz="2000" dirty="0" smtClean="0"/>
              <a:t>, установи, </a:t>
            </a:r>
            <a:r>
              <a:rPr lang="ru-RU" sz="2000" dirty="0" smtClean="0"/>
              <a:t>організації</a:t>
            </a:r>
            <a:r>
              <a:rPr lang="ru-RU" sz="2000" dirty="0" smtClean="0"/>
              <a:t> </a:t>
            </a:r>
            <a:r>
              <a:rPr lang="ru-RU" sz="2000" dirty="0" smtClean="0"/>
              <a:t>всіх</a:t>
            </a:r>
            <a:r>
              <a:rPr lang="ru-RU" sz="2000" dirty="0" smtClean="0"/>
              <a:t> форм </a:t>
            </a:r>
            <a:r>
              <a:rPr lang="ru-RU" sz="2000" dirty="0" smtClean="0"/>
              <a:t>власності</a:t>
            </a:r>
            <a:r>
              <a:rPr lang="ru-RU" sz="2000" dirty="0" smtClean="0"/>
              <a:t> (</a:t>
            </a:r>
            <a:r>
              <a:rPr lang="ru-RU" sz="2000" dirty="0" smtClean="0"/>
              <a:t>філіалу</a:t>
            </a:r>
            <a:r>
              <a:rPr lang="ru-RU" sz="2000" dirty="0" smtClean="0"/>
              <a:t>, </a:t>
            </a:r>
            <a:r>
              <a:rPr lang="ru-RU" sz="2000" dirty="0" smtClean="0"/>
              <a:t>представництва</a:t>
            </a:r>
            <a:r>
              <a:rPr lang="ru-RU" sz="2000" dirty="0" smtClean="0"/>
              <a:t>, </a:t>
            </a:r>
            <a:r>
              <a:rPr lang="ru-RU" sz="2000" dirty="0" smtClean="0"/>
              <a:t>відділення</a:t>
            </a:r>
            <a:r>
              <a:rPr lang="ru-RU" sz="2000" dirty="0" smtClean="0"/>
              <a:t> та </a:t>
            </a:r>
            <a:r>
              <a:rPr lang="ru-RU" sz="2000" dirty="0" smtClean="0"/>
              <a:t>іншого</a:t>
            </a:r>
            <a:r>
              <a:rPr lang="ru-RU" sz="2000" dirty="0" smtClean="0"/>
              <a:t> </a:t>
            </a:r>
            <a:r>
              <a:rPr lang="ru-RU" sz="2000" dirty="0" smtClean="0"/>
              <a:t>відокремленого</a:t>
            </a:r>
            <a:r>
              <a:rPr lang="ru-RU" sz="2000" dirty="0" smtClean="0"/>
              <a:t> </a:t>
            </a:r>
            <a:r>
              <a:rPr lang="ru-RU" sz="2000" dirty="0" smtClean="0"/>
              <a:t>підрозділу</a:t>
            </a:r>
            <a:r>
              <a:rPr lang="ru-RU" sz="2000" dirty="0" smtClean="0"/>
              <a:t>), </a:t>
            </a:r>
            <a:r>
              <a:rPr lang="ru-RU" sz="2000" dirty="0" smtClean="0"/>
              <a:t>його</a:t>
            </a:r>
            <a:r>
              <a:rPr lang="ru-RU" sz="2000" dirty="0" smtClean="0"/>
              <a:t> заступниками, </a:t>
            </a:r>
            <a:r>
              <a:rPr lang="ru-RU" sz="2000" dirty="0" smtClean="0"/>
              <a:t>головним</a:t>
            </a:r>
            <a:r>
              <a:rPr lang="ru-RU" sz="2000" dirty="0" smtClean="0"/>
              <a:t> бухгалтером </a:t>
            </a:r>
            <a:r>
              <a:rPr lang="ru-RU" sz="2000" dirty="0" smtClean="0"/>
              <a:t>підприємства</a:t>
            </a:r>
            <a:r>
              <a:rPr lang="ru-RU" sz="2000" dirty="0" smtClean="0"/>
              <a:t>, установи, </a:t>
            </a:r>
            <a:r>
              <a:rPr lang="ru-RU" sz="2000" dirty="0" smtClean="0"/>
              <a:t>організації</a:t>
            </a:r>
            <a:r>
              <a:rPr lang="ru-RU" sz="2000" dirty="0" smtClean="0"/>
              <a:t>, </a:t>
            </a:r>
            <a:r>
              <a:rPr lang="ru-RU" sz="2000" dirty="0" smtClean="0"/>
              <a:t>його</a:t>
            </a:r>
            <a:r>
              <a:rPr lang="ru-RU" sz="2000" dirty="0" smtClean="0"/>
              <a:t> заступниками, а </a:t>
            </a:r>
            <a:r>
              <a:rPr lang="ru-RU" sz="2000" dirty="0" smtClean="0"/>
              <a:t>також</a:t>
            </a:r>
            <a:r>
              <a:rPr lang="ru-RU" sz="2000" dirty="0" smtClean="0"/>
              <a:t> </a:t>
            </a:r>
            <a:r>
              <a:rPr lang="ru-RU" sz="2000" dirty="0" smtClean="0"/>
              <a:t>службовими</a:t>
            </a:r>
            <a:r>
              <a:rPr lang="ru-RU" sz="2000" dirty="0" smtClean="0"/>
              <a:t> особами </a:t>
            </a:r>
            <a:r>
              <a:rPr lang="ru-RU" sz="2000" dirty="0" smtClean="0"/>
              <a:t>органів</a:t>
            </a:r>
            <a:r>
              <a:rPr lang="ru-RU" sz="2000" dirty="0" smtClean="0"/>
              <a:t> </a:t>
            </a:r>
            <a:r>
              <a:rPr lang="ru-RU" sz="2000" dirty="0" smtClean="0"/>
              <a:t>доходів</a:t>
            </a:r>
            <a:r>
              <a:rPr lang="ru-RU" sz="2000" dirty="0" smtClean="0"/>
              <a:t> </a:t>
            </a:r>
            <a:r>
              <a:rPr lang="ru-RU" sz="2000" dirty="0" smtClean="0"/>
              <a:t>і</a:t>
            </a:r>
            <a:r>
              <a:rPr lang="ru-RU" sz="2000" dirty="0" smtClean="0"/>
              <a:t> </a:t>
            </a:r>
            <a:r>
              <a:rPr lang="ru-RU" sz="2000" dirty="0" smtClean="0"/>
              <a:t>зборів</a:t>
            </a:r>
            <a:r>
              <a:rPr lang="ru-RU" sz="2000" dirty="0" smtClean="0"/>
              <a:t>, </a:t>
            </a:r>
            <a:r>
              <a:rPr lang="ru-RU" sz="2000" dirty="0" smtClean="0"/>
              <a:t>яким</a:t>
            </a:r>
            <a:r>
              <a:rPr lang="ru-RU" sz="2000" dirty="0" smtClean="0"/>
              <a:t> </a:t>
            </a:r>
            <a:r>
              <a:rPr lang="ru-RU" sz="2000" dirty="0" smtClean="0"/>
              <a:t>присвоєно</a:t>
            </a:r>
            <a:r>
              <a:rPr lang="ru-RU" sz="2000" dirty="0" smtClean="0"/>
              <a:t> </a:t>
            </a:r>
            <a:r>
              <a:rPr lang="ru-RU" sz="2000" dirty="0" smtClean="0"/>
              <a:t>спеціальні</a:t>
            </a:r>
            <a:r>
              <a:rPr lang="ru-RU" sz="2000" dirty="0" smtClean="0"/>
              <a:t> </a:t>
            </a:r>
            <a:r>
              <a:rPr lang="ru-RU" sz="2000" dirty="0" smtClean="0"/>
              <a:t>звання</a:t>
            </a:r>
            <a:r>
              <a:rPr lang="ru-RU" sz="2000" dirty="0" smtClean="0"/>
              <a:t>, </a:t>
            </a:r>
            <a:r>
              <a:rPr lang="ru-RU" sz="2000" dirty="0" smtClean="0"/>
              <a:t>і</a:t>
            </a:r>
            <a:r>
              <a:rPr lang="ru-RU" sz="2000" dirty="0" smtClean="0"/>
              <a:t> </a:t>
            </a:r>
            <a:r>
              <a:rPr lang="ru-RU" sz="2000" dirty="0" smtClean="0"/>
              <a:t>службовими</a:t>
            </a:r>
            <a:r>
              <a:rPr lang="ru-RU" sz="2000" dirty="0" smtClean="0"/>
              <a:t> </a:t>
            </a:r>
            <a:r>
              <a:rPr lang="ru-RU" sz="2000" dirty="0" smtClean="0"/>
              <a:t>особами</a:t>
            </a:r>
            <a:r>
              <a:rPr lang="ru-RU" sz="2000" dirty="0" smtClean="0"/>
              <a:t> </a:t>
            </a:r>
            <a:r>
              <a:rPr lang="ru-RU" sz="2000" dirty="0" smtClean="0"/>
              <a:t>центральних</a:t>
            </a:r>
            <a:r>
              <a:rPr lang="ru-RU" sz="2000" dirty="0" smtClean="0"/>
              <a:t> </a:t>
            </a:r>
            <a:r>
              <a:rPr lang="ru-RU" sz="2000" dirty="0" smtClean="0"/>
              <a:t>органів</a:t>
            </a:r>
            <a:r>
              <a:rPr lang="ru-RU" sz="2000" dirty="0" smtClean="0"/>
              <a:t> </a:t>
            </a:r>
            <a:r>
              <a:rPr lang="ru-RU" sz="2000" dirty="0" smtClean="0"/>
              <a:t>виконавчої</a:t>
            </a:r>
            <a:r>
              <a:rPr lang="ru-RU" sz="2000" dirty="0" smtClean="0"/>
              <a:t> </a:t>
            </a:r>
            <a:r>
              <a:rPr lang="ru-RU" sz="2000" dirty="0" smtClean="0"/>
              <a:t>влади</a:t>
            </a:r>
            <a:r>
              <a:rPr lang="ru-RU" sz="2000" dirty="0" smtClean="0"/>
              <a:t>, </a:t>
            </a:r>
            <a:r>
              <a:rPr lang="ru-RU" sz="2000" dirty="0" smtClean="0"/>
              <a:t>що</a:t>
            </a:r>
            <a:r>
              <a:rPr lang="ru-RU" sz="2000" dirty="0" smtClean="0"/>
              <a:t> </a:t>
            </a:r>
            <a:r>
              <a:rPr lang="ru-RU" sz="2000" dirty="0" smtClean="0"/>
              <a:t>реалізують</a:t>
            </a:r>
            <a:r>
              <a:rPr lang="ru-RU" sz="2000" dirty="0" smtClean="0"/>
              <a:t> </a:t>
            </a:r>
            <a:r>
              <a:rPr lang="ru-RU" sz="2000" dirty="0" smtClean="0"/>
              <a:t>державну</a:t>
            </a:r>
            <a:r>
              <a:rPr lang="ru-RU" sz="2000" dirty="0" smtClean="0"/>
              <a:t> </a:t>
            </a:r>
            <a:r>
              <a:rPr lang="ru-RU" sz="2000" dirty="0" smtClean="0"/>
              <a:t>політику</a:t>
            </a:r>
            <a:r>
              <a:rPr lang="ru-RU" sz="2000" dirty="0" smtClean="0"/>
              <a:t> у сферах державного </a:t>
            </a:r>
            <a:r>
              <a:rPr lang="ru-RU" sz="2000" dirty="0" smtClean="0"/>
              <a:t>фінансового</a:t>
            </a:r>
            <a:r>
              <a:rPr lang="ru-RU" sz="2000" dirty="0" smtClean="0"/>
              <a:t> контролю та контролю за </a:t>
            </a:r>
            <a:r>
              <a:rPr lang="ru-RU" sz="2000" dirty="0" smtClean="0"/>
              <a:t>цінами</a:t>
            </a:r>
            <a:r>
              <a:rPr lang="ru-RU" sz="2000" dirty="0" smtClean="0"/>
              <a:t>;</a:t>
            </a:r>
          </a:p>
          <a:p>
            <a:pPr algn="just" fontAlgn="base"/>
            <a:r>
              <a:rPr lang="ru-RU" sz="2000" dirty="0" smtClean="0"/>
              <a:t>1</a:t>
            </a:r>
            <a:r>
              <a:rPr lang="ru-RU" sz="2000" b="1" baseline="30000" dirty="0" smtClean="0"/>
              <a:t>-1</a:t>
            </a:r>
            <a:r>
              <a:rPr lang="ru-RU" sz="2000" dirty="0" smtClean="0"/>
              <a:t>) </a:t>
            </a:r>
            <a:r>
              <a:rPr lang="ru-RU" sz="2000" dirty="0" smtClean="0"/>
              <a:t>винних</a:t>
            </a:r>
            <a:r>
              <a:rPr lang="ru-RU" sz="2000" dirty="0" smtClean="0"/>
              <a:t> </a:t>
            </a:r>
            <a:r>
              <a:rPr lang="ru-RU" sz="2000" dirty="0" smtClean="0"/>
              <a:t>дій</a:t>
            </a:r>
            <a:r>
              <a:rPr lang="ru-RU" sz="2000" dirty="0" smtClean="0"/>
              <a:t> </a:t>
            </a:r>
            <a:r>
              <a:rPr lang="ru-RU" sz="2000" dirty="0" smtClean="0"/>
              <a:t>керівника</a:t>
            </a:r>
            <a:r>
              <a:rPr lang="ru-RU" sz="2000" dirty="0" smtClean="0"/>
              <a:t> </a:t>
            </a:r>
            <a:r>
              <a:rPr lang="ru-RU" sz="2000" dirty="0" smtClean="0"/>
              <a:t>підприємства</a:t>
            </a:r>
            <a:r>
              <a:rPr lang="ru-RU" sz="2000" dirty="0" smtClean="0"/>
              <a:t>, установи, </a:t>
            </a:r>
            <a:r>
              <a:rPr lang="ru-RU" sz="2000" dirty="0" smtClean="0"/>
              <a:t>організації</a:t>
            </a:r>
            <a:r>
              <a:rPr lang="ru-RU" sz="2000" dirty="0" smtClean="0"/>
              <a:t>, </a:t>
            </a:r>
            <a:r>
              <a:rPr lang="ru-RU" sz="2000" dirty="0" smtClean="0"/>
              <a:t>внаслідок</a:t>
            </a:r>
            <a:r>
              <a:rPr lang="ru-RU" sz="2000" dirty="0" smtClean="0"/>
              <a:t> </a:t>
            </a:r>
            <a:r>
              <a:rPr lang="ru-RU" sz="2000" dirty="0" smtClean="0"/>
              <a:t>чого</a:t>
            </a:r>
            <a:r>
              <a:rPr lang="ru-RU" sz="2000" dirty="0" smtClean="0"/>
              <a:t> </a:t>
            </a:r>
            <a:r>
              <a:rPr lang="ru-RU" sz="2000" dirty="0" smtClean="0"/>
              <a:t>заробітна</a:t>
            </a:r>
            <a:r>
              <a:rPr lang="ru-RU" sz="2000" dirty="0" smtClean="0"/>
              <a:t> плата </a:t>
            </a:r>
            <a:r>
              <a:rPr lang="ru-RU" sz="2000" dirty="0" smtClean="0"/>
              <a:t>виплачувалася</a:t>
            </a:r>
            <a:r>
              <a:rPr lang="ru-RU" sz="2000" dirty="0" smtClean="0"/>
              <a:t> </a:t>
            </a:r>
            <a:r>
              <a:rPr lang="ru-RU" sz="2000" dirty="0" smtClean="0"/>
              <a:t>несвоєчасно</a:t>
            </a:r>
            <a:r>
              <a:rPr lang="ru-RU" sz="2000" dirty="0" smtClean="0"/>
              <a:t> </a:t>
            </a:r>
            <a:r>
              <a:rPr lang="ru-RU" sz="2000" dirty="0" smtClean="0"/>
              <a:t>або</a:t>
            </a:r>
            <a:r>
              <a:rPr lang="ru-RU" sz="2000" dirty="0" smtClean="0"/>
              <a:t> в </a:t>
            </a:r>
            <a:r>
              <a:rPr lang="ru-RU" sz="2000" dirty="0" smtClean="0"/>
              <a:t>розмірах</a:t>
            </a:r>
            <a:r>
              <a:rPr lang="ru-RU" sz="2000" dirty="0" smtClean="0"/>
              <a:t>, </a:t>
            </a:r>
            <a:r>
              <a:rPr lang="ru-RU" sz="2000" dirty="0" smtClean="0"/>
              <a:t>нижчих</a:t>
            </a:r>
            <a:r>
              <a:rPr lang="ru-RU" sz="2000" dirty="0" smtClean="0"/>
              <a:t> </a:t>
            </a:r>
            <a:r>
              <a:rPr lang="ru-RU" sz="2000" dirty="0" smtClean="0"/>
              <a:t>від</a:t>
            </a:r>
            <a:r>
              <a:rPr lang="ru-RU" sz="2000" dirty="0" smtClean="0"/>
              <a:t> </a:t>
            </a:r>
            <a:r>
              <a:rPr lang="ru-RU" sz="2000" dirty="0" smtClean="0"/>
              <a:t>установленого</a:t>
            </a:r>
            <a:r>
              <a:rPr lang="ru-RU" sz="2000" dirty="0" smtClean="0"/>
              <a:t> законом </a:t>
            </a:r>
            <a:r>
              <a:rPr lang="ru-RU" sz="2000" dirty="0" smtClean="0"/>
              <a:t>розміру</a:t>
            </a:r>
            <a:r>
              <a:rPr lang="ru-RU" sz="2000" dirty="0" smtClean="0"/>
              <a:t> </a:t>
            </a:r>
            <a:r>
              <a:rPr lang="ru-RU" sz="2000" dirty="0" smtClean="0"/>
              <a:t>мінімальної</a:t>
            </a:r>
            <a:r>
              <a:rPr lang="ru-RU" sz="2000" dirty="0" smtClean="0"/>
              <a:t> </a:t>
            </a:r>
            <a:r>
              <a:rPr lang="ru-RU" sz="2000" dirty="0" smtClean="0"/>
              <a:t>заробітної</a:t>
            </a:r>
            <a:r>
              <a:rPr lang="ru-RU" sz="2000" dirty="0" smtClean="0"/>
              <a:t> плати;</a:t>
            </a:r>
          </a:p>
          <a:p>
            <a:pPr algn="just" fontAlgn="base"/>
            <a:r>
              <a:rPr lang="ru-RU" sz="2000" dirty="0" smtClean="0"/>
              <a:t>2) </a:t>
            </a:r>
            <a:r>
              <a:rPr lang="ru-RU" sz="2000" dirty="0" smtClean="0"/>
              <a:t>винних</a:t>
            </a:r>
            <a:r>
              <a:rPr lang="ru-RU" sz="2000" dirty="0" smtClean="0"/>
              <a:t> </a:t>
            </a:r>
            <a:r>
              <a:rPr lang="ru-RU" sz="2000" dirty="0" smtClean="0"/>
              <a:t>дій</a:t>
            </a:r>
            <a:r>
              <a:rPr lang="ru-RU" sz="2000" dirty="0" smtClean="0"/>
              <a:t> </a:t>
            </a:r>
            <a:r>
              <a:rPr lang="ru-RU" sz="2000" dirty="0" smtClean="0"/>
              <a:t>працівника</a:t>
            </a:r>
            <a:r>
              <a:rPr lang="ru-RU" sz="2000" dirty="0" smtClean="0"/>
              <a:t>, </a:t>
            </a:r>
            <a:r>
              <a:rPr lang="ru-RU" sz="2000" dirty="0" smtClean="0"/>
              <a:t>який</a:t>
            </a:r>
            <a:r>
              <a:rPr lang="ru-RU" sz="2000" dirty="0" smtClean="0"/>
              <a:t> </a:t>
            </a:r>
            <a:r>
              <a:rPr lang="ru-RU" sz="2000" dirty="0" smtClean="0"/>
              <a:t>безпосередньо</a:t>
            </a:r>
            <a:r>
              <a:rPr lang="ru-RU" sz="2000" dirty="0" smtClean="0"/>
              <a:t> </a:t>
            </a:r>
            <a:r>
              <a:rPr lang="ru-RU" sz="2000" dirty="0" smtClean="0"/>
              <a:t>обслуговує</a:t>
            </a:r>
            <a:r>
              <a:rPr lang="ru-RU" sz="2000" dirty="0" smtClean="0"/>
              <a:t> </a:t>
            </a:r>
            <a:r>
              <a:rPr lang="ru-RU" sz="2000" dirty="0" smtClean="0"/>
              <a:t>грошові</a:t>
            </a:r>
            <a:r>
              <a:rPr lang="ru-RU" sz="2000" dirty="0" smtClean="0"/>
              <a:t>, </a:t>
            </a:r>
            <a:r>
              <a:rPr lang="ru-RU" sz="2000" dirty="0" smtClean="0"/>
              <a:t>товарні</a:t>
            </a:r>
            <a:r>
              <a:rPr lang="ru-RU" sz="2000" dirty="0" smtClean="0"/>
              <a:t> </a:t>
            </a:r>
            <a:r>
              <a:rPr lang="ru-RU" sz="2000" dirty="0" smtClean="0"/>
              <a:t>або</a:t>
            </a:r>
            <a:r>
              <a:rPr lang="ru-RU" sz="2000" dirty="0" smtClean="0"/>
              <a:t> </a:t>
            </a:r>
            <a:r>
              <a:rPr lang="ru-RU" sz="2000" dirty="0" smtClean="0"/>
              <a:t>культурні</a:t>
            </a:r>
            <a:r>
              <a:rPr lang="ru-RU" sz="2000" dirty="0" smtClean="0"/>
              <a:t> </a:t>
            </a:r>
            <a:r>
              <a:rPr lang="ru-RU" sz="2000" dirty="0" smtClean="0"/>
              <a:t>цінності</a:t>
            </a:r>
            <a:r>
              <a:rPr lang="ru-RU" sz="2000" dirty="0" smtClean="0"/>
              <a:t>, </a:t>
            </a:r>
            <a:r>
              <a:rPr lang="ru-RU" sz="2000" dirty="0" smtClean="0"/>
              <a:t>якщо</a:t>
            </a:r>
            <a:r>
              <a:rPr lang="ru-RU" sz="2000" dirty="0" smtClean="0"/>
              <a:t> </a:t>
            </a:r>
            <a:r>
              <a:rPr lang="ru-RU" sz="2000" dirty="0" smtClean="0"/>
              <a:t>ці</a:t>
            </a:r>
            <a:r>
              <a:rPr lang="ru-RU" sz="2000" dirty="0" smtClean="0"/>
              <a:t> </a:t>
            </a:r>
            <a:r>
              <a:rPr lang="ru-RU" sz="2000" dirty="0" smtClean="0"/>
              <a:t>дії</a:t>
            </a:r>
            <a:r>
              <a:rPr lang="ru-RU" sz="2000" dirty="0" smtClean="0"/>
              <a:t> </a:t>
            </a:r>
            <a:r>
              <a:rPr lang="ru-RU" sz="2000" dirty="0" smtClean="0"/>
              <a:t>дають</a:t>
            </a:r>
            <a:r>
              <a:rPr lang="ru-RU" sz="2000" dirty="0" smtClean="0"/>
              <a:t> </a:t>
            </a:r>
            <a:r>
              <a:rPr lang="ru-RU" sz="2000" dirty="0" smtClean="0"/>
              <a:t>підстави</a:t>
            </a:r>
            <a:r>
              <a:rPr lang="ru-RU" sz="2000" dirty="0" smtClean="0"/>
              <a:t> для </a:t>
            </a:r>
            <a:r>
              <a:rPr lang="ru-RU" sz="2000" dirty="0" smtClean="0"/>
              <a:t>втрати</a:t>
            </a:r>
            <a:r>
              <a:rPr lang="ru-RU" sz="2000" dirty="0" smtClean="0"/>
              <a:t> </a:t>
            </a:r>
            <a:r>
              <a:rPr lang="ru-RU" sz="2000" dirty="0" smtClean="0"/>
              <a:t>довір'я</a:t>
            </a:r>
            <a:r>
              <a:rPr lang="ru-RU" sz="2000" dirty="0" smtClean="0"/>
              <a:t> до </a:t>
            </a:r>
            <a:r>
              <a:rPr lang="ru-RU" sz="2000" dirty="0" smtClean="0"/>
              <a:t>нього</a:t>
            </a:r>
            <a:r>
              <a:rPr lang="ru-RU" sz="2000" dirty="0" smtClean="0"/>
              <a:t> </a:t>
            </a:r>
            <a:r>
              <a:rPr lang="ru-RU" sz="2000" dirty="0" smtClean="0"/>
              <a:t>з</a:t>
            </a:r>
            <a:r>
              <a:rPr lang="ru-RU" sz="2000" dirty="0" smtClean="0"/>
              <a:t> боку </a:t>
            </a:r>
            <a:r>
              <a:rPr lang="ru-RU" sz="2000" dirty="0" smtClean="0"/>
              <a:t>власника</a:t>
            </a:r>
            <a:r>
              <a:rPr lang="ru-RU" sz="2000" dirty="0" smtClean="0"/>
              <a:t> </a:t>
            </a:r>
            <a:r>
              <a:rPr lang="ru-RU" sz="2000" dirty="0" smtClean="0"/>
              <a:t>або</a:t>
            </a:r>
            <a:r>
              <a:rPr lang="ru-RU" sz="2000" dirty="0" smtClean="0"/>
              <a:t> </a:t>
            </a:r>
            <a:r>
              <a:rPr lang="ru-RU" sz="2000" dirty="0" smtClean="0"/>
              <a:t>уповноваженого</a:t>
            </a:r>
            <a:r>
              <a:rPr lang="ru-RU" sz="2000" dirty="0" smtClean="0"/>
              <a:t> ним органу;</a:t>
            </a:r>
          </a:p>
          <a:p>
            <a:pPr algn="just" fontAlgn="base"/>
            <a:r>
              <a:rPr lang="ru-RU" sz="2000" dirty="0" smtClean="0"/>
              <a:t>3) </a:t>
            </a:r>
            <a:r>
              <a:rPr lang="ru-RU" sz="2000" dirty="0" smtClean="0"/>
              <a:t>вчинення</a:t>
            </a:r>
            <a:r>
              <a:rPr lang="ru-RU" sz="2000" dirty="0" smtClean="0"/>
              <a:t> </a:t>
            </a:r>
            <a:r>
              <a:rPr lang="ru-RU" sz="2000" dirty="0" smtClean="0"/>
              <a:t>працівником</a:t>
            </a:r>
            <a:r>
              <a:rPr lang="ru-RU" sz="2000" dirty="0" smtClean="0"/>
              <a:t>, </a:t>
            </a:r>
            <a:r>
              <a:rPr lang="ru-RU" sz="2000" dirty="0" smtClean="0"/>
              <a:t>який</a:t>
            </a:r>
            <a:r>
              <a:rPr lang="ru-RU" sz="2000" dirty="0" smtClean="0"/>
              <a:t> </a:t>
            </a:r>
            <a:r>
              <a:rPr lang="ru-RU" sz="2000" dirty="0" smtClean="0"/>
              <a:t>виконує</a:t>
            </a:r>
            <a:r>
              <a:rPr lang="ru-RU" sz="2000" dirty="0" smtClean="0"/>
              <a:t> </a:t>
            </a:r>
            <a:r>
              <a:rPr lang="ru-RU" sz="2000" dirty="0" smtClean="0"/>
              <a:t>виховні</a:t>
            </a:r>
            <a:r>
              <a:rPr lang="ru-RU" sz="2000" dirty="0" smtClean="0"/>
              <a:t> </a:t>
            </a:r>
            <a:r>
              <a:rPr lang="ru-RU" sz="2000" dirty="0" smtClean="0"/>
              <a:t>функції</a:t>
            </a:r>
            <a:r>
              <a:rPr lang="ru-RU" sz="2000" dirty="0" smtClean="0"/>
              <a:t>, аморального проступку, не </a:t>
            </a:r>
            <a:r>
              <a:rPr lang="ru-RU" sz="2000" dirty="0" smtClean="0"/>
              <a:t>сумісного</a:t>
            </a:r>
            <a:r>
              <a:rPr lang="ru-RU" sz="2000" dirty="0" smtClean="0"/>
              <a:t> </a:t>
            </a:r>
            <a:r>
              <a:rPr lang="ru-RU" sz="2000" dirty="0" smtClean="0"/>
              <a:t>з</a:t>
            </a:r>
            <a:r>
              <a:rPr lang="ru-RU" sz="2000" dirty="0" smtClean="0"/>
              <a:t> </a:t>
            </a:r>
            <a:r>
              <a:rPr lang="ru-RU" sz="2000" dirty="0" smtClean="0"/>
              <a:t>продовженням</a:t>
            </a:r>
            <a:r>
              <a:rPr lang="ru-RU" sz="2000" dirty="0" smtClean="0"/>
              <a:t> </a:t>
            </a:r>
            <a:r>
              <a:rPr lang="ru-RU" sz="2000" dirty="0" smtClean="0"/>
              <a:t>даної</a:t>
            </a:r>
            <a:r>
              <a:rPr lang="ru-RU" sz="2000" dirty="0" smtClean="0"/>
              <a:t> </a:t>
            </a:r>
            <a:r>
              <a:rPr lang="ru-RU" sz="2000" dirty="0" smtClean="0"/>
              <a:t>роботи</a:t>
            </a:r>
            <a:r>
              <a:rPr lang="ru-RU" sz="2000" dirty="0" smtClean="0"/>
              <a:t>;</a:t>
            </a:r>
          </a:p>
          <a:p>
            <a:pPr algn="just" fontAlgn="base"/>
            <a:r>
              <a:rPr lang="ru-RU" sz="2000" dirty="0" smtClean="0"/>
              <a:t>4) </a:t>
            </a:r>
            <a:r>
              <a:rPr lang="ru-RU" sz="2000" dirty="0" smtClean="0"/>
              <a:t>перебування</a:t>
            </a:r>
            <a:r>
              <a:rPr lang="ru-RU" sz="2000" dirty="0" smtClean="0"/>
              <a:t> </a:t>
            </a:r>
            <a:r>
              <a:rPr lang="ru-RU" sz="2000" dirty="0" smtClean="0"/>
              <a:t>всупереч</a:t>
            </a:r>
            <a:r>
              <a:rPr lang="ru-RU" sz="2000" dirty="0" smtClean="0"/>
              <a:t> </a:t>
            </a:r>
            <a:r>
              <a:rPr lang="ru-RU" sz="2000" dirty="0" smtClean="0"/>
              <a:t>вимогам</a:t>
            </a:r>
            <a:r>
              <a:rPr lang="ru-RU" sz="2000" dirty="0" smtClean="0"/>
              <a:t> </a:t>
            </a:r>
            <a:r>
              <a:rPr lang="ru-RU" sz="2000" u="sng" dirty="0" smtClean="0">
                <a:hlinkClick r:id="rId2"/>
              </a:rPr>
              <a:t>Закону </a:t>
            </a:r>
            <a:r>
              <a:rPr lang="ru-RU" sz="2000" u="sng" dirty="0" smtClean="0">
                <a:hlinkClick r:id="rId2"/>
              </a:rPr>
              <a:t>України</a:t>
            </a:r>
            <a:r>
              <a:rPr lang="ru-RU" sz="2000" dirty="0" smtClean="0"/>
              <a:t> "Про </a:t>
            </a:r>
            <a:r>
              <a:rPr lang="ru-RU" sz="2000" dirty="0" smtClean="0"/>
              <a:t>запобігання</a:t>
            </a:r>
            <a:r>
              <a:rPr lang="ru-RU" sz="2000" dirty="0" smtClean="0"/>
              <a:t> </a:t>
            </a:r>
            <a:r>
              <a:rPr lang="ru-RU" sz="2000" dirty="0" smtClean="0"/>
              <a:t>корупції</a:t>
            </a:r>
            <a:r>
              <a:rPr lang="ru-RU" sz="2000" dirty="0" smtClean="0"/>
              <a:t>" у прямому </a:t>
            </a:r>
            <a:r>
              <a:rPr lang="ru-RU" sz="2000" dirty="0" smtClean="0"/>
              <a:t>підпорядкуванні</a:t>
            </a:r>
            <a:r>
              <a:rPr lang="ru-RU" sz="2000" dirty="0" smtClean="0"/>
              <a:t> у </a:t>
            </a:r>
            <a:r>
              <a:rPr lang="ru-RU" sz="2000" dirty="0" smtClean="0"/>
              <a:t>близької</a:t>
            </a:r>
            <a:r>
              <a:rPr lang="ru-RU" sz="2000" dirty="0" smtClean="0"/>
              <a:t> особи;</a:t>
            </a:r>
          </a:p>
          <a:p>
            <a:pPr algn="just" fontAlgn="base"/>
            <a:r>
              <a:rPr lang="ru-RU" sz="2000" dirty="0" smtClean="0"/>
              <a:t>5) </a:t>
            </a:r>
            <a:r>
              <a:rPr lang="ru-RU" sz="2000" dirty="0" smtClean="0"/>
              <a:t>припинення</a:t>
            </a:r>
            <a:r>
              <a:rPr lang="ru-RU" sz="2000" dirty="0" smtClean="0"/>
              <a:t> </a:t>
            </a:r>
            <a:r>
              <a:rPr lang="ru-RU" sz="2000" dirty="0" smtClean="0"/>
              <a:t>повноважень</a:t>
            </a:r>
            <a:r>
              <a:rPr lang="ru-RU" sz="2000" dirty="0" smtClean="0"/>
              <a:t> </a:t>
            </a:r>
            <a:r>
              <a:rPr lang="ru-RU" sz="2000" dirty="0" smtClean="0"/>
              <a:t>посадових</a:t>
            </a:r>
            <a:r>
              <a:rPr lang="ru-RU" sz="2000" dirty="0" smtClean="0"/>
              <a:t> </a:t>
            </a:r>
            <a:r>
              <a:rPr lang="ru-RU" sz="2000" dirty="0" smtClean="0"/>
              <a:t>осіб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собливості припинення з деякими категоріям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9144000" cy="68199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kraine-ato-combatantsrightsbenefitsmay2015ua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Гарантії для працівників при розірванні трудового договору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 smtClean="0"/>
              <a:t>Обов'язок роботодавця запропонувати працівнику іншу роботу</a:t>
            </a:r>
          </a:p>
          <a:p>
            <a:r>
              <a:rPr lang="uk-UA" dirty="0" smtClean="0"/>
              <a:t>Необхідність отримання роботодавцем попередньої згоди профспілкового органу</a:t>
            </a:r>
          </a:p>
          <a:p>
            <a:r>
              <a:rPr lang="uk-UA" dirty="0" smtClean="0"/>
              <a:t>Працівнику виплачується вихідна допомога</a:t>
            </a:r>
          </a:p>
          <a:p>
            <a:r>
              <a:rPr lang="uk-UA" dirty="0" smtClean="0"/>
              <a:t>Заборона звільнення у період тимчасової непрацездатності або перебування у відпустці</a:t>
            </a:r>
          </a:p>
          <a:p>
            <a:r>
              <a:rPr lang="uk-UA" dirty="0" smtClean="0"/>
              <a:t>Заборона звільнення вагітних жінок і жінок, які мають дітей до трьох років, а також жінок, що перебувають у відпустці по догляду за дитиною до досягнення 6 р. без збереження заробітної плати</a:t>
            </a:r>
          </a:p>
          <a:p>
            <a:r>
              <a:rPr lang="uk-UA" dirty="0" smtClean="0"/>
              <a:t>Звільнення працівників, які не досягли 18 р., допускається лише за згода. Районної служби у справах неповнолітніх</a:t>
            </a:r>
            <a:endParaRPr lang="ru-RU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06265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звільнення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Припинення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трудового договору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оформляється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виданням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наказу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розпорядження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уповноваженого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ним органу. У такому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наказі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розпорядженні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зазначені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підстави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припинення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трудового договору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точній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формулюваннями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працю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конкретним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статтю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пункт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закону. При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розірванні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трудового договору (контракту)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ініціативи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причин,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якими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законодавство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пов'язує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пільг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переваг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запис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звільнення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трудову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книжку вноситься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цих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причин.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звільнення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Підготовка подання на дозвіл звільнення до профспілки</a:t>
            </a:r>
          </a:p>
          <a:p>
            <a:r>
              <a:rPr lang="uk-UA" dirty="0" smtClean="0"/>
              <a:t>Подання розглядається профспілкою колегіально</a:t>
            </a:r>
          </a:p>
          <a:p>
            <a:r>
              <a:rPr lang="uk-UA" dirty="0" smtClean="0"/>
              <a:t>На засідання профспілки викликають порушника, для дачі пояснень, у разі відмови складається відповідний акт</a:t>
            </a:r>
          </a:p>
          <a:p>
            <a:r>
              <a:rPr lang="uk-UA" dirty="0" smtClean="0"/>
              <a:t>Дозвіл профспілки повинен містити конкретну правову підставу</a:t>
            </a:r>
          </a:p>
          <a:p>
            <a:r>
              <a:rPr lang="uk-UA" dirty="0" smtClean="0"/>
              <a:t>Після отримання дозволу керівник видає наказ про звільнення</a:t>
            </a:r>
          </a:p>
          <a:p>
            <a:r>
              <a:rPr lang="uk-UA" dirty="0" smtClean="0"/>
              <a:t>Працівнику слід видати трудову книжку і провести повний розрахунок, як правило удень звільнення</a:t>
            </a:r>
          </a:p>
          <a:p>
            <a:r>
              <a:rPr lang="uk-UA" dirty="0" smtClean="0"/>
              <a:t>Наказ оголосити працівникові під розписку, у випадку відмови скласти відповідний акт</a:t>
            </a:r>
          </a:p>
          <a:p>
            <a:r>
              <a:rPr lang="uk-UA" dirty="0" smtClean="0"/>
              <a:t>Запис про звільнення у трудовій книжці завіряється печаткою</a:t>
            </a:r>
          </a:p>
          <a:p>
            <a:r>
              <a:rPr lang="uk-UA" dirty="0" smtClean="0"/>
              <a:t>Днем звільнення вважається останній </a:t>
            </a:r>
            <a:r>
              <a:rPr lang="uk-UA" smtClean="0"/>
              <a:t>день роботи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мови трудового догов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228</TotalTime>
  <Words>1789</Words>
  <Application>Microsoft Office PowerPoint</Application>
  <PresentationFormat>Экран (4:3)</PresentationFormat>
  <Paragraphs>265</Paragraphs>
  <Slides>85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85</vt:i4>
      </vt:variant>
    </vt:vector>
  </HeadingPairs>
  <TitlesOfParts>
    <vt:vector size="86" baseType="lpstr">
      <vt:lpstr>Модульная</vt:lpstr>
      <vt:lpstr>Трудовий договір</vt:lpstr>
      <vt:lpstr>Слайд 2</vt:lpstr>
      <vt:lpstr>Слайд 3</vt:lpstr>
      <vt:lpstr>Ознаки трудового договору</vt:lpstr>
      <vt:lpstr>Слайд 5</vt:lpstr>
      <vt:lpstr>Слайд 6</vt:lpstr>
      <vt:lpstr>Слайд 7</vt:lpstr>
      <vt:lpstr>Слайд 8</vt:lpstr>
      <vt:lpstr>Слайд 9</vt:lpstr>
      <vt:lpstr>Слайд 10</vt:lpstr>
      <vt:lpstr>професія</vt:lpstr>
      <vt:lpstr>спеціальність</vt:lpstr>
      <vt:lpstr>кваліфікація</vt:lpstr>
      <vt:lpstr>посада</vt:lpstr>
      <vt:lpstr>Слайд 15</vt:lpstr>
      <vt:lpstr>Слайд 16</vt:lpstr>
      <vt:lpstr>Слайд 17</vt:lpstr>
      <vt:lpstr>Слайд 18</vt:lpstr>
      <vt:lpstr>Слайд 19</vt:lpstr>
      <vt:lpstr>Слайд 20</vt:lpstr>
      <vt:lpstr>Види трудового договору</vt:lpstr>
      <vt:lpstr>Трудовий договір на невизначений строк</vt:lpstr>
      <vt:lpstr>Строковий трудовий договір</vt:lpstr>
      <vt:lpstr>Слайд 24</vt:lpstr>
      <vt:lpstr>Слайд 25</vt:lpstr>
      <vt:lpstr>Трудовий договір з надомниками</vt:lpstr>
      <vt:lpstr>Трудовий договір з тимчасовими працівниками</vt:lpstr>
      <vt:lpstr>Трудовий договір з сезонними працівниками</vt:lpstr>
      <vt:lpstr>Слайд 29</vt:lpstr>
      <vt:lpstr>Трудовий договір з іноземцями та особами без громадянства</vt:lpstr>
      <vt:lpstr>Трудовий договір з неповнолітніми</vt:lpstr>
      <vt:lpstr>Трудовий договір з інвалідами</vt:lpstr>
      <vt:lpstr>Трудовий договір з фізичною особою - роботодавцем</vt:lpstr>
      <vt:lpstr>Слайд 34</vt:lpstr>
      <vt:lpstr>Етапи укладення трудового договору</vt:lpstr>
      <vt:lpstr>Слайд 36</vt:lpstr>
      <vt:lpstr>Слайд 37</vt:lpstr>
      <vt:lpstr>Обов'язки роботодавця</vt:lpstr>
      <vt:lpstr>Правомірність вимоги про випробування</vt:lpstr>
      <vt:lpstr>Слайд 40</vt:lpstr>
      <vt:lpstr>Слайд 41</vt:lpstr>
      <vt:lpstr>Слайд 42</vt:lpstr>
      <vt:lpstr>Слайд 43</vt:lpstr>
      <vt:lpstr>Слайд 44</vt:lpstr>
      <vt:lpstr>Зміна умов трудового договору</vt:lpstr>
      <vt:lpstr>переведення</vt:lpstr>
      <vt:lpstr>Види переведень</vt:lpstr>
      <vt:lpstr>Види переведень</vt:lpstr>
      <vt:lpstr>Тимчасове переведення</vt:lpstr>
      <vt:lpstr>Переведення вагітних жінок і жінок, які мають дітей </vt:lpstr>
      <vt:lpstr>Переміщення </vt:lpstr>
      <vt:lpstr>Зміна істотних умов праці</vt:lpstr>
      <vt:lpstr>Зміна істотних умов праці</vt:lpstr>
      <vt:lpstr>Порядок зміни істотних умов праці</vt:lpstr>
      <vt:lpstr>Слайд 55</vt:lpstr>
      <vt:lpstr>Слайд 56</vt:lpstr>
      <vt:lpstr>Слайд 57</vt:lpstr>
      <vt:lpstr>Слайд 58</vt:lpstr>
      <vt:lpstr>Слайд 59</vt:lpstr>
      <vt:lpstr>П.3. ст. 36 КЗпП</vt:lpstr>
      <vt:lpstr>П.5 ст.36 КЗпП</vt:lpstr>
      <vt:lpstr>Слайд 62</vt:lpstr>
      <vt:lpstr>П.7.ст.36 КЗпП</vt:lpstr>
      <vt:lpstr>Слайд 64</vt:lpstr>
      <vt:lpstr>Слайд 65</vt:lpstr>
      <vt:lpstr>Слайд 66</vt:lpstr>
      <vt:lpstr>Порядок звільнення за власним бажанням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П.5 ч.1ст. 40 КЗпП</vt:lpstr>
      <vt:lpstr>П. 6 ст.40 КЗпП</vt:lpstr>
      <vt:lpstr>П.7 ст.40 КЗпП</vt:lpstr>
      <vt:lpstr>П.8 ст.40 КЗпП</vt:lpstr>
      <vt:lpstr>Слайд 80</vt:lpstr>
      <vt:lpstr>Слайд 81</vt:lpstr>
      <vt:lpstr>Слайд 82</vt:lpstr>
      <vt:lpstr>Гарантії для працівників при розірванні трудового договору</vt:lpstr>
      <vt:lpstr>Слайд 84</vt:lpstr>
      <vt:lpstr>Порядок звільнення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Трудовий договір</dc:title>
  <dc:creator>Home</dc:creator>
  <cp:lastModifiedBy>Home</cp:lastModifiedBy>
  <cp:revision>26</cp:revision>
  <dcterms:created xsi:type="dcterms:W3CDTF">2018-03-19T09:36:38Z</dcterms:created>
  <dcterms:modified xsi:type="dcterms:W3CDTF">2018-04-10T09:11:08Z</dcterms:modified>
</cp:coreProperties>
</file>