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06E250-2872-4EE9-9A86-6FC4981D6380}" type="datetimeFigureOut">
              <a:rPr lang="ru-RU" smtClean="0"/>
              <a:t>11.02.2018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8A6E4F-701B-43C6-AE6F-0CC0CDE8A7F2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729458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ДЖЕРЕЛА ТРУДОВОГО ПРАВА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6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риси закону як джерела трудового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Конкретизують та розвивають конституційні норми, положення міжнародних договорів та Кзпп;</a:t>
            </a:r>
          </a:p>
          <a:p>
            <a:r>
              <a:rPr lang="uk-UA" dirty="0" smtClean="0"/>
              <a:t>Має найвищу юридичну силу;</a:t>
            </a:r>
          </a:p>
          <a:p>
            <a:r>
              <a:rPr lang="uk-UA" dirty="0" smtClean="0"/>
              <a:t>Наявність постійного регулювання трудових відносин;</a:t>
            </a:r>
          </a:p>
          <a:p>
            <a:r>
              <a:rPr lang="uk-UA" dirty="0" smtClean="0"/>
              <a:t>Створює умови для підзаконного та локального регулювання трудових відносин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Закони України: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 оплату праці;</a:t>
            </a:r>
          </a:p>
          <a:p>
            <a:r>
              <a:rPr lang="uk-UA" dirty="0" smtClean="0"/>
              <a:t>Про відпустки</a:t>
            </a:r>
            <a:r>
              <a:rPr lang="ru-RU" dirty="0" smtClean="0"/>
              <a:t>;</a:t>
            </a:r>
          </a:p>
          <a:p>
            <a:r>
              <a:rPr lang="uk-UA" dirty="0" smtClean="0"/>
              <a:t>Про зайнятість населення;</a:t>
            </a:r>
          </a:p>
          <a:p>
            <a:r>
              <a:rPr lang="uk-UA" dirty="0" smtClean="0"/>
              <a:t>Про колективні договори та угоди;</a:t>
            </a:r>
          </a:p>
          <a:p>
            <a:r>
              <a:rPr lang="uk-UA" dirty="0" smtClean="0"/>
              <a:t>Про професійні спілки, їх права та гарантії діяльності;</a:t>
            </a:r>
          </a:p>
          <a:p>
            <a:r>
              <a:rPr lang="uk-UA" dirty="0" smtClean="0"/>
              <a:t>Про порядок вирішення колективних трудових спорів (конфліктів);</a:t>
            </a:r>
          </a:p>
          <a:p>
            <a:r>
              <a:rPr lang="uk-UA" dirty="0" smtClean="0"/>
              <a:t>Про охорону праці;</a:t>
            </a:r>
          </a:p>
          <a:p>
            <a:r>
              <a:rPr lang="uk-UA" dirty="0" smtClean="0"/>
              <a:t>Про соціальний діалог</a:t>
            </a:r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договори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Міждержавні</a:t>
            </a:r>
          </a:p>
          <a:p>
            <a:r>
              <a:rPr lang="uk-UA" dirty="0" smtClean="0"/>
              <a:t>Міжурядові</a:t>
            </a:r>
          </a:p>
          <a:p>
            <a:r>
              <a:rPr lang="uk-UA" dirty="0" smtClean="0"/>
              <a:t>Міжвідомчі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договори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Загальна декларація прав людини;</a:t>
            </a:r>
          </a:p>
          <a:p>
            <a:r>
              <a:rPr lang="uk-UA" dirty="0" smtClean="0"/>
              <a:t>Міжнародний пакт про економічні, соціальні і культурні права</a:t>
            </a:r>
            <a:r>
              <a:rPr lang="ru-RU" dirty="0" smtClean="0"/>
              <a:t>;</a:t>
            </a:r>
          </a:p>
          <a:p>
            <a:r>
              <a:rPr lang="uk-UA" dirty="0" smtClean="0"/>
              <a:t>Європейська соціальна хартія;</a:t>
            </a:r>
          </a:p>
          <a:p>
            <a:r>
              <a:rPr lang="uk-UA" dirty="0" smtClean="0"/>
              <a:t>Акти Міжнародної Організації Праці.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32174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Міжнародна організація праці (МОП) – це спеціалізована міжнародна установа, заснована з метою міжнародного співробітництва для забезпечення тривалого миру та ліквідації соціальної несправедливості шляхом поліпшення умов праці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Органи МОП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Генеральна конференція праці;</a:t>
            </a:r>
          </a:p>
          <a:p>
            <a:r>
              <a:rPr lang="uk-UA" dirty="0" smtClean="0"/>
              <a:t>Адміністративна рада;</a:t>
            </a:r>
          </a:p>
          <a:p>
            <a:r>
              <a:rPr lang="uk-UA" dirty="0" smtClean="0"/>
              <a:t>Міжнародне бюро праці.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Ратифіковані Україною конвенції МОП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№29 про примусову та обов'язкову працю;</a:t>
            </a:r>
          </a:p>
          <a:p>
            <a:r>
              <a:rPr lang="uk-UA" dirty="0" smtClean="0"/>
              <a:t>№47 про скорочення робочого часу до 40 годин на тиждень;</a:t>
            </a:r>
          </a:p>
          <a:p>
            <a:r>
              <a:rPr lang="uk-UA" dirty="0" smtClean="0"/>
              <a:t>№111 про дискримінацію в галузі праці та занять;</a:t>
            </a:r>
          </a:p>
          <a:p>
            <a:r>
              <a:rPr lang="uk-UA" dirty="0" smtClean="0"/>
              <a:t>№122 про політику в галузі зайнятості;</a:t>
            </a:r>
          </a:p>
          <a:p>
            <a:r>
              <a:rPr lang="uk-UA" dirty="0" smtClean="0"/>
              <a:t>№158 про припинення трудових відносин за ініціативою підприємця;</a:t>
            </a:r>
          </a:p>
          <a:p>
            <a:r>
              <a:rPr lang="uk-UA" dirty="0" smtClean="0"/>
              <a:t>№52 про щорічні оплачувані відпустки тощо.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Поняття, система та види джерел трудового права.</a:t>
            </a:r>
          </a:p>
          <a:p>
            <a:r>
              <a:rPr lang="uk-UA" dirty="0" smtClean="0"/>
              <a:t>Внутрішні джерела трудового права.</a:t>
            </a:r>
          </a:p>
          <a:p>
            <a:r>
              <a:rPr lang="uk-UA" dirty="0" smtClean="0"/>
              <a:t>Зовнішні джерела права.</a:t>
            </a:r>
          </a:p>
          <a:p>
            <a:r>
              <a:rPr lang="uk-UA" dirty="0" smtClean="0"/>
              <a:t>Акти соціального партнерства: угоди і колективні договори.</a:t>
            </a:r>
          </a:p>
          <a:p>
            <a:r>
              <a:rPr lang="uk-UA" dirty="0" smtClean="0"/>
              <a:t>Локальні нормативно-правові акти.</a:t>
            </a:r>
          </a:p>
          <a:p>
            <a:r>
              <a:rPr lang="uk-UA" dirty="0" smtClean="0"/>
              <a:t>Значення рішень КСУ та керівних роз'яснень ППВСУ.</a:t>
            </a:r>
          </a:p>
          <a:p>
            <a:r>
              <a:rPr lang="uk-UA" dirty="0" smtClean="0"/>
              <a:t>Єдність і диференціація правового регулювання праці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питання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Підстави диференціації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Об'єктивні (сектор економіки, виробничі умови, характер трудового зв'язку, природно-кліматичні та географічні умови праці, техногенний чинник, відповідальний характер праці, складність виконуваної роботи, організаційно-правова форма роботодавця);</a:t>
            </a:r>
          </a:p>
          <a:p>
            <a:r>
              <a:rPr lang="uk-UA" dirty="0" smtClean="0"/>
              <a:t>Суб'єктні;</a:t>
            </a:r>
          </a:p>
          <a:p>
            <a:r>
              <a:rPr lang="uk-UA" dirty="0" smtClean="0"/>
              <a:t>Соціальні.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питання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питання 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ознаки джерел трудового права: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Зумовленість суспільних відносин;</a:t>
            </a:r>
          </a:p>
          <a:p>
            <a:r>
              <a:rPr lang="uk-UA" dirty="0" smtClean="0"/>
              <a:t>Цілісність як організаційно-структурна відокремленість усієї системи джерел трудового права;</a:t>
            </a:r>
          </a:p>
          <a:p>
            <a:r>
              <a:rPr lang="uk-UA" dirty="0" smtClean="0"/>
              <a:t>Численність джерел;</a:t>
            </a:r>
          </a:p>
          <a:p>
            <a:r>
              <a:rPr lang="uk-UA" dirty="0" smtClean="0"/>
              <a:t>Певна самостійність кожного джерела;</a:t>
            </a:r>
          </a:p>
          <a:p>
            <a:r>
              <a:rPr lang="uk-UA" dirty="0" smtClean="0"/>
              <a:t>Структурна упорядкованість.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3-1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" y="0"/>
            <a:ext cx="9144000" cy="7029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сл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жерела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90506"/>
          </a:xfrm>
        </p:spPr>
        <p:txBody>
          <a:bodyPr>
            <a:normAutofit/>
          </a:bodyPr>
          <a:lstStyle/>
          <a:p>
            <a:r>
              <a:rPr lang="uk-UA" dirty="0" smtClean="0"/>
              <a:t>Джерела трудового права – це спосіб вираження норм права, що призначені регулювати трудові та інші суспільні відносини, пов'язані із застосуванням і організацією найманої праці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364</Words>
  <Application>Microsoft Office PowerPoint</Application>
  <PresentationFormat>Экран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ДЖЕРЕЛА ТРУДОВОГО ПРАВА</vt:lpstr>
      <vt:lpstr>План:</vt:lpstr>
      <vt:lpstr>Слайд 3</vt:lpstr>
      <vt:lpstr>Слайд 4</vt:lpstr>
      <vt:lpstr>Основні ознаки джерел трудового права: </vt:lpstr>
      <vt:lpstr>Слайд 6</vt:lpstr>
      <vt:lpstr>Слайд 7</vt:lpstr>
      <vt:lpstr>Слайд 8</vt:lpstr>
      <vt:lpstr>Джерела трудового права – це спосіб вираження норм права, що призначені регулювати трудові та інші суспільні відносини, пов'язані із застосуванням і організацією найманої праці</vt:lpstr>
      <vt:lpstr>Слайд 10</vt:lpstr>
      <vt:lpstr>Слайд 11</vt:lpstr>
      <vt:lpstr>Слайд 12</vt:lpstr>
      <vt:lpstr>Основні риси закону як джерела трудового права</vt:lpstr>
      <vt:lpstr>Закони України: </vt:lpstr>
      <vt:lpstr>Міжнародні договори</vt:lpstr>
      <vt:lpstr>Міжнародні договори</vt:lpstr>
      <vt:lpstr>Міжнародна організація праці (МОП) – це спеціалізована міжнародна установа, заснована з метою міжнародного співробітництва для забезпечення тривалого миру та ліквідації соціальної несправедливості шляхом поліпшення умов праці</vt:lpstr>
      <vt:lpstr>Органи МОП</vt:lpstr>
      <vt:lpstr>Ратифіковані Україною конвенції МОП</vt:lpstr>
      <vt:lpstr>Слайд 20</vt:lpstr>
      <vt:lpstr>Підстави диференціації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ТРУДОВОГО ПРАВА</dc:title>
  <dc:creator>Home</dc:creator>
  <cp:lastModifiedBy>Home</cp:lastModifiedBy>
  <cp:revision>5</cp:revision>
  <dcterms:created xsi:type="dcterms:W3CDTF">2018-02-11T19:41:53Z</dcterms:created>
  <dcterms:modified xsi:type="dcterms:W3CDTF">2018-02-11T20:26:10Z</dcterms:modified>
</cp:coreProperties>
</file>