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0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309" r:id="rId27"/>
    <p:sldId id="280" r:id="rId28"/>
    <p:sldId id="281" r:id="rId29"/>
    <p:sldId id="282" r:id="rId30"/>
    <p:sldId id="283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10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01"/>
  </p:normalViewPr>
  <p:slideViewPr>
    <p:cSldViewPr>
      <p:cViewPr varScale="1">
        <p:scale>
          <a:sx n="104" d="100"/>
          <a:sy n="104" d="100"/>
        </p:scale>
        <p:origin x="164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4ECC-5DF8-4C84-947A-D4B0ACDDAFE2}" type="datetimeFigureOut">
              <a:rPr lang="ru-RU" smtClean="0"/>
              <a:t>16.04.2022</a:t>
            </a:fld>
            <a:endParaRPr lang="uk-UA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BE35-41F2-4FF8-8240-753372FB37D5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4ECC-5DF8-4C84-947A-D4B0ACDDAFE2}" type="datetimeFigureOut">
              <a:rPr lang="ru-RU" smtClean="0"/>
              <a:t>16.04.2022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BE35-41F2-4FF8-8240-753372FB37D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4ECC-5DF8-4C84-947A-D4B0ACDDAFE2}" type="datetimeFigureOut">
              <a:rPr lang="ru-RU" smtClean="0"/>
              <a:t>16.04.2022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BE35-41F2-4FF8-8240-753372FB37D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4ECC-5DF8-4C84-947A-D4B0ACDDAFE2}" type="datetimeFigureOut">
              <a:rPr lang="ru-RU" smtClean="0"/>
              <a:t>16.04.2022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BE35-41F2-4FF8-8240-753372FB37D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4ECC-5DF8-4C84-947A-D4B0ACDDAFE2}" type="datetimeFigureOut">
              <a:rPr lang="ru-RU" smtClean="0"/>
              <a:t>16.04.2022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BE35-41F2-4FF8-8240-753372FB37D5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4ECC-5DF8-4C84-947A-D4B0ACDDAFE2}" type="datetimeFigureOut">
              <a:rPr lang="ru-RU" smtClean="0"/>
              <a:t>16.04.2022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BE35-41F2-4FF8-8240-753372FB37D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4ECC-5DF8-4C84-947A-D4B0ACDDAFE2}" type="datetimeFigureOut">
              <a:rPr lang="ru-RU" smtClean="0"/>
              <a:t>16.04.2022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BE35-41F2-4FF8-8240-753372FB37D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4ECC-5DF8-4C84-947A-D4B0ACDDAFE2}" type="datetimeFigureOut">
              <a:rPr lang="ru-RU" smtClean="0"/>
              <a:t>16.04.2022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BE35-41F2-4FF8-8240-753372FB37D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4ECC-5DF8-4C84-947A-D4B0ACDDAFE2}" type="datetimeFigureOut">
              <a:rPr lang="ru-RU" smtClean="0"/>
              <a:t>16.04.2022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BE35-41F2-4FF8-8240-753372FB37D5}" type="slidenum">
              <a:rPr lang="uk-UA" smtClean="0"/>
              <a:t>‹#›</a:t>
            </a:fld>
            <a:endParaRPr lang="uk-UA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4ECC-5DF8-4C84-947A-D4B0ACDDAFE2}" type="datetimeFigureOut">
              <a:rPr lang="ru-RU" smtClean="0"/>
              <a:t>16.04.2022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BE35-41F2-4FF8-8240-753372FB37D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4ECC-5DF8-4C84-947A-D4B0ACDDAFE2}" type="datetimeFigureOut">
              <a:rPr lang="ru-RU" smtClean="0"/>
              <a:t>16.04.2022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BE35-41F2-4FF8-8240-753372FB37D5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04C4ECC-5DF8-4C84-947A-D4B0ACDDAFE2}" type="datetimeFigureOut">
              <a:rPr lang="ru-RU" smtClean="0"/>
              <a:t>16.04.2022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E94BE35-41F2-4FF8-8240-753372FB37D5}" type="slidenum">
              <a:rPr lang="uk-UA" smtClean="0"/>
              <a:t>‹#›</a:t>
            </a:fld>
            <a:endParaRPr lang="uk-UA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hyperlink" Target="http://ua-referat.com/%D0%92%D1%96%D0%B4%D0%BF%D0%BE%D0%B2%D1%96%D0%B4%D1%8C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zakon.rada.gov.ua/laws/show/4651-17#Text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uk-UA" dirty="0"/>
              <a:t>Допит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 послідовністю проведення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dirty="0"/>
              <a:t>допит первісний,</a:t>
            </a:r>
          </a:p>
          <a:p>
            <a:pPr lvl="0"/>
            <a:r>
              <a:rPr lang="uk-UA" dirty="0"/>
              <a:t>повторний (з’ясовуються обставини, про які допитуваний вже давав показання під час попереднього допиту); </a:t>
            </a:r>
          </a:p>
          <a:p>
            <a:pPr lvl="0"/>
            <a:r>
              <a:rPr lang="uk-UA" dirty="0"/>
              <a:t>додатковий (отримання показань щодо обставин, про які не йшлося під час попередніх допитів). 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7:07:58" descr="Audio Recording 16 апр. 2022 г., 17:07:58">
            <a:hlinkClick r:id="" action="ppaction://media"/>
            <a:extLst>
              <a:ext uri="{FF2B5EF4-FFF2-40B4-BE49-F238E27FC236}">
                <a16:creationId xmlns:a16="http://schemas.microsoft.com/office/drawing/2014/main" id="{D17F8542-8F9C-A0D6-4F39-AC5908224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Процес формування показань</a:t>
            </a:r>
            <a:br>
              <a:rPr lang="ru-RU" dirty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Сприйняття, </a:t>
            </a:r>
          </a:p>
          <a:p>
            <a:r>
              <a:rPr lang="uk-UA" dirty="0"/>
              <a:t>запам’ятовування </a:t>
            </a:r>
          </a:p>
          <a:p>
            <a:r>
              <a:rPr lang="uk-UA" dirty="0"/>
              <a:t>Відтворення </a:t>
            </a:r>
          </a:p>
        </p:txBody>
      </p:sp>
      <p:pic>
        <p:nvPicPr>
          <p:cNvPr id="4" name="Audio Recording 16 апр. 2022 г., 17:09:41" descr="Audio Recording 16 апр. 2022 г., 17:09:41">
            <a:hlinkClick r:id="" action="ppaction://media"/>
            <a:extLst>
              <a:ext uri="{FF2B5EF4-FFF2-40B4-BE49-F238E27FC236}">
                <a16:creationId xmlns:a16="http://schemas.microsoft.com/office/drawing/2014/main" id="{748CF6A3-14FA-A6D0-01CE-5FEFEE3B8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суб'єктивне сприйняття - виникнення цілісного образу предмета, в результаті впливу об'єктивного світу на різні органи чуття допитуваного.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7:10:58" descr="Audio Recording 16 апр. 2022 г., 17:10:58">
            <a:hlinkClick r:id="" action="ppaction://media"/>
            <a:extLst>
              <a:ext uri="{FF2B5EF4-FFF2-40B4-BE49-F238E27FC236}">
                <a16:creationId xmlns:a16="http://schemas.microsoft.com/office/drawing/2014/main" id="{50F29E09-5110-1788-1FA1-CA1C87E85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Правильність сприйняття залежить від суб’єктивних і об’єктивних чинників: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  <a:p>
            <a:r>
              <a:rPr lang="uk-UA" dirty="0"/>
              <a:t>суб’єктивні — це стан органів відчуття людини, її суб’єктивна можливість правильно сприймати дійсність, а</a:t>
            </a:r>
          </a:p>
          <a:p>
            <a:r>
              <a:rPr lang="uk-UA" dirty="0"/>
              <a:t>об’єктивні — умови сприйняття, погода, освітлення, тривалість події, за якою спостерігають.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7:15:31" descr="Audio Recording 16 апр. 2022 г., 17:15:31">
            <a:hlinkClick r:id="" action="ppaction://media"/>
            <a:extLst>
              <a:ext uri="{FF2B5EF4-FFF2-40B4-BE49-F238E27FC236}">
                <a16:creationId xmlns:a16="http://schemas.microsoft.com/office/drawing/2014/main" id="{AC30914F-94A9-13A0-5C84-B41D5902F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Особливості професійного сприйняття, пояснюються так званої </a:t>
            </a:r>
            <a:r>
              <a:rPr lang="uk-UA" i="1" dirty="0"/>
              <a:t>апперцепцією</a:t>
            </a:r>
            <a:r>
              <a:rPr lang="uk-UA" dirty="0"/>
              <a:t>, тобто обумовленістю змісту та спрямованості сприйняття попереднім досвідом, набутими знаннями, сформованими інтересами, ставленням людини до навколишньої дійсності. 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7:22:15" descr="Audio Recording 16 апр. 2022 г., 17:22:15">
            <a:hlinkClick r:id="" action="ppaction://media"/>
            <a:extLst>
              <a:ext uri="{FF2B5EF4-FFF2-40B4-BE49-F238E27FC236}">
                <a16:creationId xmlns:a16="http://schemas.microsoft.com/office/drawing/2014/main" id="{6EE0390A-96E7-9DED-D14D-09177DFAF7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/>
              <a:t>Пам'ять</a:t>
            </a:r>
            <a:r>
              <a:rPr lang="uk-UA" dirty="0"/>
              <a:t> - це здатність утворювати умовні зв'язки, зберігати і оживляти сліди цих умовних зв'язків. 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7:23:51" descr="Audio Recording 16 апр. 2022 г., 17:23:51">
            <a:hlinkClick r:id="" action="ppaction://media"/>
            <a:extLst>
              <a:ext uri="{FF2B5EF4-FFF2-40B4-BE49-F238E27FC236}">
                <a16:creationId xmlns:a16="http://schemas.microsoft.com/office/drawing/2014/main" id="{A15E2667-BEFC-E8EB-3FCF-69441037D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Розлади пам'яті включають її: </a:t>
            </a:r>
            <a:br>
              <a:rPr lang="ru-RU" dirty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- Часткове підсилення (</a:t>
            </a:r>
            <a:r>
              <a:rPr lang="uk-UA" dirty="0" err="1"/>
              <a:t>гипермнезия</a:t>
            </a:r>
            <a:r>
              <a:rPr lang="uk-UA" dirty="0"/>
              <a:t>), </a:t>
            </a:r>
            <a:endParaRPr lang="ru-RU" dirty="0"/>
          </a:p>
          <a:p>
            <a:r>
              <a:rPr lang="uk-UA" dirty="0"/>
              <a:t>- Ослаблення (</a:t>
            </a:r>
            <a:r>
              <a:rPr lang="uk-UA" dirty="0" err="1"/>
              <a:t>Гипомнезия</a:t>
            </a:r>
            <a:r>
              <a:rPr lang="uk-UA" dirty="0"/>
              <a:t>),</a:t>
            </a:r>
            <a:endParaRPr lang="ru-RU" dirty="0"/>
          </a:p>
          <a:p>
            <a:r>
              <a:rPr lang="uk-UA" dirty="0"/>
              <a:t>- Відсутність (амнезія),</a:t>
            </a:r>
            <a:endParaRPr lang="ru-RU" dirty="0"/>
          </a:p>
          <a:p>
            <a:r>
              <a:rPr lang="uk-UA" dirty="0"/>
              <a:t>- Спотворення (Парамнезія). 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7:24:21" descr="Audio Recording 16 апр. 2022 г., 17:24:21">
            <a:hlinkClick r:id="" action="ppaction://media"/>
            <a:extLst>
              <a:ext uri="{FF2B5EF4-FFF2-40B4-BE49-F238E27FC236}">
                <a16:creationId xmlns:a16="http://schemas.microsoft.com/office/drawing/2014/main" id="{E05BEDFD-77B8-E043-F422-532337077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/>
              <a:t>Види пам'яті </a:t>
            </a:r>
            <a:br>
              <a:rPr lang="ru-RU" dirty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/>
              <a:t>Сприйняттю дій, рухів </a:t>
            </a:r>
            <a:r>
              <a:rPr lang="uk-UA" dirty="0">
                <a:hlinkClick r:id="rId4" tooltip="Відповідь"/>
              </a:rPr>
              <a:t>відповідає</a:t>
            </a:r>
            <a:r>
              <a:rPr lang="uk-UA" dirty="0"/>
              <a:t> моторна (рухова) пам'ять; </a:t>
            </a:r>
            <a:endParaRPr lang="ru-RU" dirty="0"/>
          </a:p>
          <a:p>
            <a:r>
              <a:rPr lang="uk-UA" dirty="0"/>
              <a:t>сприйняття зорового відповідає зорова пам'ять; </a:t>
            </a:r>
            <a:endParaRPr lang="ru-RU" dirty="0"/>
          </a:p>
          <a:p>
            <a:r>
              <a:rPr lang="uk-UA" dirty="0"/>
              <a:t>слухового - слухова; </a:t>
            </a:r>
            <a:r>
              <a:rPr lang="uk-UA" dirty="0" err="1"/>
              <a:t>осязательному</a:t>
            </a:r>
            <a:r>
              <a:rPr lang="uk-UA" dirty="0"/>
              <a:t> спільно із зоровим і слуховим - наочно-образна пам'ять; </a:t>
            </a:r>
            <a:endParaRPr lang="ru-RU" dirty="0"/>
          </a:p>
          <a:p>
            <a:r>
              <a:rPr lang="uk-UA" dirty="0"/>
              <a:t>запам'ятовування логічних зв'язків - словесно-логічна; переживань, почуттів - емоційна пам'ять. 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7:26:09" descr="Audio Recording 16 апр. 2022 г., 17:26:09">
            <a:hlinkClick r:id="" action="ppaction://media"/>
            <a:extLst>
              <a:ext uri="{FF2B5EF4-FFF2-40B4-BE49-F238E27FC236}">
                <a16:creationId xmlns:a16="http://schemas.microsoft.com/office/drawing/2014/main" id="{253F6390-3EEA-821D-0DFB-C1EF1AB99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Будь-яке запам'ятовування передбачає встановлення відповідних нервових зв'язків або асоціацій. 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7:26:37" descr="Audio Recording 16 апр. 2022 г., 17:26:37">
            <a:hlinkClick r:id="" action="ppaction://media"/>
            <a:extLst>
              <a:ext uri="{FF2B5EF4-FFF2-40B4-BE49-F238E27FC236}">
                <a16:creationId xmlns:a16="http://schemas.microsoft.com/office/drawing/2014/main" id="{815591E7-D4CA-2FB5-7E23-C93E29C0A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У психології розрізняють кілька видів асоціацій або асоціативних зв'язків: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асоціації за суміжністю, </a:t>
            </a:r>
          </a:p>
          <a:p>
            <a:r>
              <a:rPr lang="uk-UA" dirty="0"/>
              <a:t>подібністю, </a:t>
            </a:r>
          </a:p>
          <a:p>
            <a:r>
              <a:rPr lang="uk-UA" dirty="0"/>
              <a:t>контрастом, </a:t>
            </a:r>
          </a:p>
          <a:p>
            <a:r>
              <a:rPr lang="uk-UA" dirty="0"/>
              <a:t>однозначні і багатозначні. 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7:27:08" descr="Audio Recording 16 апр. 2022 г., 17:27:08">
            <a:hlinkClick r:id="" action="ppaction://media"/>
            <a:extLst>
              <a:ext uri="{FF2B5EF4-FFF2-40B4-BE49-F238E27FC236}">
                <a16:creationId xmlns:a16="http://schemas.microsoft.com/office/drawing/2014/main" id="{2376DC75-ECAA-F5AF-2F00-C06DAB827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ПЛАН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/>
              <a:t>Поняття та види допиту.</a:t>
            </a:r>
            <a:endParaRPr lang="ru-RU" dirty="0"/>
          </a:p>
          <a:p>
            <a:pPr lvl="0"/>
            <a:r>
              <a:rPr lang="uk-UA" dirty="0"/>
              <a:t>Процес формування показань.</a:t>
            </a:r>
            <a:endParaRPr lang="ru-RU" dirty="0"/>
          </a:p>
          <a:p>
            <a:pPr lvl="0"/>
            <a:r>
              <a:rPr lang="uk-UA" dirty="0"/>
              <a:t>Підготовка до допиту.</a:t>
            </a:r>
            <a:endParaRPr lang="ru-RU" dirty="0"/>
          </a:p>
          <a:p>
            <a:pPr lvl="0"/>
            <a:r>
              <a:rPr lang="uk-UA" dirty="0"/>
              <a:t>Тактика допиту.</a:t>
            </a:r>
            <a:endParaRPr lang="ru-RU" dirty="0"/>
          </a:p>
          <a:p>
            <a:pPr lvl="0"/>
            <a:r>
              <a:rPr lang="uk-UA" dirty="0"/>
              <a:t>Встановлення психологічного контакту.</a:t>
            </a:r>
            <a:endParaRPr lang="ru-RU" dirty="0"/>
          </a:p>
          <a:p>
            <a:pPr lvl="0"/>
            <a:r>
              <a:rPr lang="uk-UA" dirty="0"/>
              <a:t>Тактика одночасного допиту. Перехресний допит.</a:t>
            </a:r>
            <a:endParaRPr lang="ru-RU" dirty="0"/>
          </a:p>
          <a:p>
            <a:pPr lvl="0"/>
            <a:r>
              <a:rPr lang="uk-UA" dirty="0"/>
              <a:t>Фіксація результатів допиту.</a:t>
            </a:r>
            <a:endParaRPr lang="ru-RU" dirty="0"/>
          </a:p>
          <a:p>
            <a:endParaRPr lang="ru-RU" dirty="0"/>
          </a:p>
          <a:p>
            <a:endParaRPr lang="uk-UA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/>
              <a:t>Асоціації за суміжністю</a:t>
            </a:r>
            <a:r>
              <a:rPr lang="uk-UA" dirty="0"/>
              <a:t> припускають запам'ятовування подій або дій, що йдуть послідовно, між якими існує зв'язок. </a:t>
            </a:r>
          </a:p>
        </p:txBody>
      </p:sp>
      <p:pic>
        <p:nvPicPr>
          <p:cNvPr id="4" name="Audio Recording 16 апр. 2022 г., 17:27:54" descr="Audio Recording 16 апр. 2022 г., 17:27:54">
            <a:hlinkClick r:id="" action="ppaction://media"/>
            <a:extLst>
              <a:ext uri="{FF2B5EF4-FFF2-40B4-BE49-F238E27FC236}">
                <a16:creationId xmlns:a16="http://schemas.microsoft.com/office/drawing/2014/main" id="{EFE5F790-02B9-7DCE-2185-5089616ED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/>
              <a:t>Асоціації за подібністю</a:t>
            </a:r>
            <a:r>
              <a:rPr lang="uk-UA" dirty="0"/>
              <a:t> мають місце тоді, коли сприйняття якого-небудь об'єкта викликає в пам'яті спогад схожого з ним об'єкта, навіть якщо він ніколи не сприймався з ним спільно або в якому-небудь тимчасовому зв'язку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7:28:20" descr="Audio Recording 16 апр. 2022 г., 17:28:20">
            <a:hlinkClick r:id="" action="ppaction://media"/>
            <a:extLst>
              <a:ext uri="{FF2B5EF4-FFF2-40B4-BE49-F238E27FC236}">
                <a16:creationId xmlns:a16="http://schemas.microsoft.com/office/drawing/2014/main" id="{C5203E94-AE44-1260-9A31-BF1A3DC7A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/>
              <a:t>Асоціації за контрастом</a:t>
            </a:r>
            <a:r>
              <a:rPr lang="uk-UA" dirty="0"/>
              <a:t> за своєю природою близькі до асоціації за подібністю, однак, їх сутність полягає в тому, що сприйняття будь-якого об'єкта викликає в пам'яті спогад про інший об'єкт, що відрізняється прямо протилежними ознаками. 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7:29:12" descr="Audio Recording 16 апр. 2022 г., 17:29:12">
            <a:hlinkClick r:id="" action="ppaction://media"/>
            <a:extLst>
              <a:ext uri="{FF2B5EF4-FFF2-40B4-BE49-F238E27FC236}">
                <a16:creationId xmlns:a16="http://schemas.microsoft.com/office/drawing/2014/main" id="{58C2B4CA-D42B-D44E-FF00-DEB531152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Однозначний асоціативний зв'язок при фіксації пов'язує певну обставину з одним будь-яким фактом чи дією, багатозначний - припускає зв'язок з кількома фактами. 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7:32:09" descr="Audio Recording 16 апр. 2022 г., 17:32:09">
            <a:hlinkClick r:id="" action="ppaction://media"/>
            <a:extLst>
              <a:ext uri="{FF2B5EF4-FFF2-40B4-BE49-F238E27FC236}">
                <a16:creationId xmlns:a16="http://schemas.microsoft.com/office/drawing/2014/main" id="{965A8ACB-B799-619C-C179-AB106026C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Запам'ятовування </a:t>
            </a:r>
            <a:r>
              <a:rPr lang="uk-UA" b="1" dirty="0"/>
              <a:t>розрізняється як навмисне і мимовільне. 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7:32:33" descr="Audio Recording 16 апр. 2022 г., 17:32:33">
            <a:hlinkClick r:id="" action="ppaction://media"/>
            <a:extLst>
              <a:ext uri="{FF2B5EF4-FFF2-40B4-BE49-F238E27FC236}">
                <a16:creationId xmlns:a16="http://schemas.microsoft.com/office/drawing/2014/main" id="{39D24BDC-D602-D097-1860-AF121879A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/>
              <a:t>Навмисн</a:t>
            </a:r>
            <a:r>
              <a:rPr lang="uk-UA" dirty="0"/>
              <a:t>е запам'ятовування є цілеспрямованим і здійснюється з свідомим вольовим зусиллям. </a:t>
            </a:r>
          </a:p>
          <a:p>
            <a:r>
              <a:rPr lang="uk-UA" b="1" dirty="0"/>
              <a:t>Мимовільне</a:t>
            </a:r>
            <a:r>
              <a:rPr lang="uk-UA" dirty="0"/>
              <a:t> запам'ятовування відбувається без будь-якого бажання запам'ятати, і носить випадковий характер, а тому може бути не завжди точним і повним.</a:t>
            </a:r>
            <a:endParaRPr lang="ru-RU" dirty="0"/>
          </a:p>
          <a:p>
            <a:endParaRPr lang="uk-UA" dirty="0"/>
          </a:p>
        </p:txBody>
      </p:sp>
      <p:pic>
        <p:nvPicPr>
          <p:cNvPr id="5" name="Audio Recording 16 апр. 2022 г., 17:39:33" descr="Audio Recording 16 апр. 2022 г., 17:39:33">
            <a:hlinkClick r:id="" action="ppaction://media"/>
            <a:extLst>
              <a:ext uri="{FF2B5EF4-FFF2-40B4-BE49-F238E27FC236}">
                <a16:creationId xmlns:a16="http://schemas.microsoft.com/office/drawing/2014/main" id="{F9AD25B0-7F8F-99D0-24FE-D43AC6B98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A80890-DDB0-89CE-C8F6-0F5BEA405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4899A4-A01B-1A1C-62FE-114BF9930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/>
              <a:t>Відтворення сприйнятого</a:t>
            </a:r>
            <a:r>
              <a:rPr lang="uk-UA" dirty="0"/>
              <a:t> залежить від певних умов, у тому числі фізичного і психічного стану особи в момент відтворення</a:t>
            </a:r>
            <a:endParaRPr lang="ru-UA" dirty="0"/>
          </a:p>
        </p:txBody>
      </p:sp>
      <p:pic>
        <p:nvPicPr>
          <p:cNvPr id="4" name="Audio Recording 16 апр. 2022 г., 17:40:44" descr="Audio Recording 16 апр. 2022 г., 17:40:44">
            <a:hlinkClick r:id="" action="ppaction://media"/>
            <a:extLst>
              <a:ext uri="{FF2B5EF4-FFF2-40B4-BE49-F238E27FC236}">
                <a16:creationId xmlns:a16="http://schemas.microsoft.com/office/drawing/2014/main" id="{421359BF-008A-ED63-6931-87C7EEF13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0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Підготовка до допиту може бути поділена на три основних рівня: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пізнавальний, </a:t>
            </a:r>
          </a:p>
          <a:p>
            <a:r>
              <a:rPr lang="uk-UA" dirty="0"/>
              <a:t>прогностичний та </a:t>
            </a:r>
          </a:p>
          <a:p>
            <a:r>
              <a:rPr lang="uk-UA" dirty="0"/>
              <a:t>синтезуючий. 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7:41:25" descr="Audio Recording 16 апр. 2022 г., 17:41:25">
            <a:hlinkClick r:id="" action="ppaction://media"/>
            <a:extLst>
              <a:ext uri="{FF2B5EF4-FFF2-40B4-BE49-F238E27FC236}">
                <a16:creationId xmlns:a16="http://schemas.microsoft.com/office/drawing/2014/main" id="{EF492D66-B1F3-EF40-FC93-04AD25973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i="1" dirty="0"/>
              <a:t>Пізнавальний рівень</a:t>
            </a:r>
            <a:r>
              <a:rPr lang="uk-UA" dirty="0"/>
              <a:t> полягає у вивченні матеріалів кримінальної справи, ознайомленні з оперативно-розшуковими даними, збиранні відомостей про особу допитуваного, вивченні спеціальних питань.</a:t>
            </a:r>
          </a:p>
        </p:txBody>
      </p:sp>
      <p:pic>
        <p:nvPicPr>
          <p:cNvPr id="4" name="Audio Recording 16 апр. 2022 г., 17:47:34" descr="Audio Recording 16 апр. 2022 г., 17:47:34">
            <a:hlinkClick r:id="" action="ppaction://media"/>
            <a:extLst>
              <a:ext uri="{FF2B5EF4-FFF2-40B4-BE49-F238E27FC236}">
                <a16:creationId xmlns:a16="http://schemas.microsoft.com/office/drawing/2014/main" id="{0F302F9A-DCEE-F3B8-AB24-E55F596C91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/>
              <a:t>Інформація, яка буде одержана на цьому рівні, дозволяє </a:t>
            </a:r>
            <a:r>
              <a:rPr lang="uk-UA" i="1" dirty="0"/>
              <a:t>прогнозувати</a:t>
            </a:r>
            <a:r>
              <a:rPr lang="uk-UA" dirty="0"/>
              <a:t> різні ситуації допиту, визначати можливість виникнення у допитуваного реакцій на використання того чи іншого тактичного прийому або небажаного психічного стану, обирати найдоцільніші способи встановлення психологічного контакту. 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7:49:02" descr="Audio Recording 16 апр. 2022 г., 17:49:02">
            <a:hlinkClick r:id="" action="ppaction://media"/>
            <a:extLst>
              <a:ext uri="{FF2B5EF4-FFF2-40B4-BE49-F238E27FC236}">
                <a16:creationId xmlns:a16="http://schemas.microsoft.com/office/drawing/2014/main" id="{0DED8C2F-F482-B9DA-4BA1-00024557C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7D4E68-D920-6AF5-FB85-FE4A7E607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 до теми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153387-55E8-D7DE-F9C1-976D5F59C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Криміналістика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Кол. авт.: В. Ю.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Шепітько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В. О.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 82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В. А. Журавель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/ За ред. проф. В. Ю.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Шепітька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4-е вид., </a:t>
            </a:r>
            <a:b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перероб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 доп. Х.: Право, 2008. 464 с. </a:t>
            </a:r>
            <a:b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Кримінальний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процесуальний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кодекс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13.04.2012 № 4651-VI. URL: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https://zakon.rada.gov.ua/laws/show/4651-17#Text</a:t>
            </a:r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розслідування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злочинів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наук.-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посібник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[В.Ю.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Шепітько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В.-. Коновалова, В.А. Журавель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.]; за ред. В.Ю.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Шештька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X.: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Одіссеи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̆, 2009. 960 с. </a:t>
            </a:r>
          </a:p>
          <a:p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Шевчук В.М.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Тактичні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операціі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̈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криміналістиці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засади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практика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̈: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монографія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Х.: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Апостіль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2013. – 440с. </a:t>
            </a:r>
          </a:p>
          <a:p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Ряшко О.В.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Допит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потерпілого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стадії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досудового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розслідування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юридично-психологічний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аспект.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вісник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Львівського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справ. – Львів,2009. Вип. 3.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www.lvduvs.edu.ua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documents_pdf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visnyky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nvsy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/03_2009/09rovypa.pdf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937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i="1" dirty="0"/>
              <a:t>Синтезуючий рівень</a:t>
            </a:r>
            <a:r>
              <a:rPr lang="uk-UA" dirty="0"/>
              <a:t> охоплює складання плану допиту, а також вирішення питань, пов’язаних з визначенням доцільного місця, часу та режиму його здійснення.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7:50:07" descr="Audio Recording 16 апр. 2022 г., 17:50:07">
            <a:hlinkClick r:id="" action="ppaction://media"/>
            <a:extLst>
              <a:ext uri="{FF2B5EF4-FFF2-40B4-BE49-F238E27FC236}">
                <a16:creationId xmlns:a16="http://schemas.microsoft.com/office/drawing/2014/main" id="{E6437C56-8947-8FF9-70BD-167A65558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класифікація запитань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i="1" dirty="0"/>
              <a:t>За</a:t>
            </a:r>
            <a:r>
              <a:rPr lang="uk-UA" dirty="0"/>
              <a:t> </a:t>
            </a:r>
            <a:r>
              <a:rPr lang="uk-UA" i="1" dirty="0"/>
              <a:t>своєю спрямованістю</a:t>
            </a:r>
            <a:r>
              <a:rPr lang="uk-UA" dirty="0"/>
              <a:t> запитання поділяються на </a:t>
            </a:r>
            <a:r>
              <a:rPr lang="uk-UA" i="1" dirty="0"/>
              <a:t>основні</a:t>
            </a:r>
            <a:r>
              <a:rPr lang="uk-UA" dirty="0"/>
              <a:t>(спрямовані на з’ясування головних відомостей у справі) та </a:t>
            </a:r>
            <a:r>
              <a:rPr lang="uk-UA" i="1" dirty="0" err="1"/>
              <a:t>доповнюючі</a:t>
            </a:r>
            <a:r>
              <a:rPr lang="uk-UA" dirty="0"/>
              <a:t> (спрямовані на з’ясування фактів, пропущених допитуваним у вільній розповіді). 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7:52:30" descr="Audio Recording 16 апр. 2022 г., 17:52:30">
            <a:hlinkClick r:id="" action="ppaction://media"/>
            <a:extLst>
              <a:ext uri="{FF2B5EF4-FFF2-40B4-BE49-F238E27FC236}">
                <a16:creationId xmlns:a16="http://schemas.microsoft.com/office/drawing/2014/main" id="{8C75F777-19DC-217B-E9AB-29447ED17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i="1" dirty="0"/>
              <a:t>Відповідно до цільового призначення</a:t>
            </a:r>
            <a:r>
              <a:rPr lang="uk-UA" dirty="0"/>
              <a:t> запитання можуть бути: </a:t>
            </a:r>
            <a:br>
              <a:rPr lang="ru-RU" dirty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uk-UA" i="1" dirty="0"/>
              <a:t>уточнюючими</a:t>
            </a:r>
            <a:r>
              <a:rPr lang="uk-UA" dirty="0"/>
              <a:t> — спрямовані на найповніше і найточніше з’ясування питань, що мають значення для справи; </a:t>
            </a:r>
            <a:endParaRPr lang="ru-RU" dirty="0"/>
          </a:p>
          <a:p>
            <a:pPr lvl="0"/>
            <a:r>
              <a:rPr lang="uk-UA" i="1" dirty="0" err="1"/>
              <a:t>нагадуючими</a:t>
            </a:r>
            <a:r>
              <a:rPr lang="uk-UA" dirty="0"/>
              <a:t> — переслідують мету оживити пам’ять допитуваного, викликати ті чи інші асоціації; </a:t>
            </a:r>
            <a:endParaRPr lang="ru-RU" dirty="0"/>
          </a:p>
          <a:p>
            <a:pPr lvl="0"/>
            <a:r>
              <a:rPr lang="uk-UA" i="1" dirty="0"/>
              <a:t>контрольними</a:t>
            </a:r>
            <a:r>
              <a:rPr lang="uk-UA" dirty="0"/>
              <a:t> — спрямовані на перевірку даних, що були повідомлені допитуваним, з’ясування джерел одержання фактів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7:53:47" descr="Audio Recording 16 апр. 2022 г., 17:53:47">
            <a:hlinkClick r:id="" action="ppaction://media"/>
            <a:extLst>
              <a:ext uri="{FF2B5EF4-FFF2-40B4-BE49-F238E27FC236}">
                <a16:creationId xmlns:a16="http://schemas.microsoft.com/office/drawing/2014/main" id="{DF7DC4D4-4189-F58B-3E69-57E4C4D55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За характером використання доказів у розслідуванні:</a:t>
            </a:r>
            <a:br>
              <a:rPr lang="ru-RU" dirty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а) пред’явлення доказів на одному допиті;</a:t>
            </a:r>
            <a:endParaRPr lang="ru-RU" dirty="0"/>
          </a:p>
          <a:p>
            <a:r>
              <a:rPr lang="uk-UA" dirty="0"/>
              <a:t>б) пред’явлення доказів під час ряду допитів однієї особи.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7:54:39" descr="Audio Recording 16 апр. 2022 г., 17:54:39">
            <a:hlinkClick r:id="" action="ppaction://media"/>
            <a:extLst>
              <a:ext uri="{FF2B5EF4-FFF2-40B4-BE49-F238E27FC236}">
                <a16:creationId xmlns:a16="http://schemas.microsoft.com/office/drawing/2014/main" id="{40C34A99-C035-A3F9-866C-208EB5B0F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За характером взаємозв’язку доказів у кримінальній справі:</a:t>
            </a:r>
            <a:br>
              <a:rPr lang="ru-RU" dirty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а) роздільне пред’явлення одиничних доказів;</a:t>
            </a:r>
            <a:endParaRPr lang="ru-RU" dirty="0"/>
          </a:p>
          <a:p>
            <a:r>
              <a:rPr lang="uk-UA" dirty="0"/>
              <a:t>б) пред’явлення комплексу взаємопов’язаних доказів;</a:t>
            </a:r>
            <a:endParaRPr lang="ru-RU" dirty="0"/>
          </a:p>
          <a:p>
            <a:r>
              <a:rPr lang="uk-UA" dirty="0"/>
              <a:t>в) пред’явлення всієї системи доказів.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7:55:01" descr="Audio Recording 16 апр. 2022 г., 17:55:01">
            <a:hlinkClick r:id="" action="ppaction://media"/>
            <a:extLst>
              <a:ext uri="{FF2B5EF4-FFF2-40B4-BE49-F238E27FC236}">
                <a16:creationId xmlns:a16="http://schemas.microsoft.com/office/drawing/2014/main" id="{A787C8DF-419E-0799-3A78-7852F959D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За характером демонстрації доказів на допиті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82296" indent="0">
              <a:buNone/>
            </a:pPr>
            <a:endParaRPr lang="ru-RU" dirty="0"/>
          </a:p>
          <a:p>
            <a:r>
              <a:rPr lang="uk-UA" dirty="0"/>
              <a:t>а) згадування про наявні докази на допиті;</a:t>
            </a:r>
            <a:endParaRPr lang="ru-RU" dirty="0"/>
          </a:p>
          <a:p>
            <a:r>
              <a:rPr lang="uk-UA" dirty="0"/>
              <a:t>б) перерахування доказів, що мають місце, із зазначенням джерел їх походження;</a:t>
            </a:r>
            <a:endParaRPr lang="ru-RU" dirty="0"/>
          </a:p>
          <a:p>
            <a:r>
              <a:rPr lang="uk-UA" dirty="0"/>
              <a:t>в) показ доказів допитуваному не повністю, мимохідь;</a:t>
            </a:r>
            <a:endParaRPr lang="ru-RU" dirty="0"/>
          </a:p>
          <a:p>
            <a:r>
              <a:rPr lang="uk-UA" dirty="0"/>
              <a:t>г) надання допитуваному можливості розглядати, вивчати докази;</a:t>
            </a:r>
            <a:endParaRPr lang="ru-RU" dirty="0"/>
          </a:p>
          <a:p>
            <a:r>
              <a:rPr lang="uk-UA" dirty="0"/>
              <a:t>ґ) підкреслена демонстрація ознак об’єкта, що пред’являється.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7:55:32" descr="Audio Recording 16 апр. 2022 г., 17:55:32">
            <a:hlinkClick r:id="" action="ppaction://media"/>
            <a:extLst>
              <a:ext uri="{FF2B5EF4-FFF2-40B4-BE49-F238E27FC236}">
                <a16:creationId xmlns:a16="http://schemas.microsoft.com/office/drawing/2014/main" id="{413ED5DD-BB8A-E66E-E854-6E5D16171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За характером послідовності пред’явлення доказів:</a:t>
            </a:r>
            <a:br>
              <a:rPr lang="ru-RU" dirty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а) пред’явлення доказів у послідовності «зростання сили»;</a:t>
            </a:r>
            <a:endParaRPr lang="ru-RU" dirty="0"/>
          </a:p>
          <a:p>
            <a:r>
              <a:rPr lang="uk-UA" dirty="0"/>
              <a:t>б) пред’явлення доказів у послідовності «зменшення сили».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7:56:18" descr="Audio Recording 16 апр. 2022 г., 17:56:18">
            <a:hlinkClick r:id="" action="ppaction://media"/>
            <a:extLst>
              <a:ext uri="{FF2B5EF4-FFF2-40B4-BE49-F238E27FC236}">
                <a16:creationId xmlns:a16="http://schemas.microsoft.com/office/drawing/2014/main" id="{89AE764A-CD53-AE9B-9622-9958BE855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За характером додаткових умов, що посилюють вплив на допитуваного, докази пред’являються:</a:t>
            </a:r>
            <a:br>
              <a:rPr lang="ru-RU" dirty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uk-UA" dirty="0"/>
          </a:p>
          <a:p>
            <a:r>
              <a:rPr lang="uk-UA" dirty="0"/>
              <a:t>а) несподіване пред’явлення доказів;</a:t>
            </a:r>
            <a:endParaRPr lang="ru-RU" dirty="0"/>
          </a:p>
          <a:p>
            <a:r>
              <a:rPr lang="uk-UA" dirty="0"/>
              <a:t>б) пред’явлення доказів після попереднього з’ясування обставин, які пов’язані з ними;</a:t>
            </a:r>
            <a:endParaRPr lang="ru-RU" dirty="0"/>
          </a:p>
          <a:p>
            <a:r>
              <a:rPr lang="uk-UA" dirty="0"/>
              <a:t>в) пред’явлення доказів і роз’яснення їх значення у кримінальній справі;</a:t>
            </a:r>
            <a:endParaRPr lang="ru-RU" dirty="0"/>
          </a:p>
          <a:p>
            <a:r>
              <a:rPr lang="uk-UA" dirty="0"/>
              <a:t>г) використання науково-технічних засобів для роз’яснення допитуваному особливостей доказів, що пред’являються;</a:t>
            </a:r>
            <a:endParaRPr lang="ru-RU" dirty="0"/>
          </a:p>
          <a:p>
            <a:r>
              <a:rPr lang="uk-UA" dirty="0"/>
              <a:t>ґ) супроводження пред’явлення доказів описом передбачуваного перебігу розслідуваної події та її обставин </a:t>
            </a:r>
          </a:p>
        </p:txBody>
      </p:sp>
      <p:pic>
        <p:nvPicPr>
          <p:cNvPr id="4" name="Audio Recording 16 апр. 2022 г., 17:57:58" descr="Audio Recording 16 апр. 2022 г., 17:57:58">
            <a:hlinkClick r:id="" action="ppaction://media"/>
            <a:extLst>
              <a:ext uri="{FF2B5EF4-FFF2-40B4-BE49-F238E27FC236}">
                <a16:creationId xmlns:a16="http://schemas.microsoft.com/office/drawing/2014/main" id="{D8DFF4B4-AC8A-DAF6-7774-83710CCC66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Види типових ситуацій допиту</a:t>
            </a:r>
            <a:r>
              <a:rPr lang="uk-UA" dirty="0"/>
              <a:t> 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1) повідомлення правдивих показань;</a:t>
            </a:r>
            <a:endParaRPr lang="ru-RU" dirty="0"/>
          </a:p>
          <a:p>
            <a:r>
              <a:rPr lang="uk-UA" dirty="0"/>
              <a:t>2) добросовісна помилка допитуваного;</a:t>
            </a:r>
            <a:endParaRPr lang="ru-RU" dirty="0"/>
          </a:p>
          <a:p>
            <a:r>
              <a:rPr lang="uk-UA" dirty="0"/>
              <a:t>3) суперечності у показаннях допитуваного;</a:t>
            </a:r>
            <a:endParaRPr lang="ru-RU" dirty="0"/>
          </a:p>
          <a:p>
            <a:r>
              <a:rPr lang="uk-UA" dirty="0"/>
              <a:t>4) відмова від давання показань;</a:t>
            </a:r>
            <a:endParaRPr lang="ru-RU" dirty="0"/>
          </a:p>
          <a:p>
            <a:r>
              <a:rPr lang="uk-UA" dirty="0"/>
              <a:t>5) повідомлення неправдивих показань.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8:00:16" descr="Audio Recording 16 апр. 2022 г., 18:00:16">
            <a:hlinkClick r:id="" action="ppaction://media"/>
            <a:extLst>
              <a:ext uri="{FF2B5EF4-FFF2-40B4-BE49-F238E27FC236}">
                <a16:creationId xmlns:a16="http://schemas.microsoft.com/office/drawing/2014/main" id="{14F0642E-8A58-26A2-975C-4DA2B7C0A0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 </a:t>
            </a:r>
            <a:r>
              <a:rPr lang="uk-UA" b="1" dirty="0"/>
              <a:t>системи тактичних прийомів (тактичні комбінації)</a:t>
            </a:r>
            <a:r>
              <a:rPr lang="uk-UA" dirty="0"/>
              <a:t>, що мають на меті: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/>
              <a:t>1) встановлення психологічного контакту з допитуваним;</a:t>
            </a:r>
            <a:endParaRPr lang="ru-RU" dirty="0"/>
          </a:p>
          <a:p>
            <a:r>
              <a:rPr lang="uk-UA" dirty="0"/>
              <a:t>2) спонукання його до давання показань;</a:t>
            </a:r>
            <a:endParaRPr lang="ru-RU" dirty="0"/>
          </a:p>
          <a:p>
            <a:r>
              <a:rPr lang="uk-UA" dirty="0"/>
              <a:t>3) уточнення свідчень і усунення в них суперечностей;</a:t>
            </a:r>
            <a:endParaRPr lang="ru-RU" dirty="0"/>
          </a:p>
          <a:p>
            <a:r>
              <a:rPr lang="uk-UA" dirty="0"/>
              <a:t>4) актуалізацію забутого в пам’яті допитуваного;</a:t>
            </a:r>
            <a:endParaRPr lang="ru-RU" dirty="0"/>
          </a:p>
          <a:p>
            <a:r>
              <a:rPr lang="uk-UA" dirty="0"/>
              <a:t>5) викриття неправди;</a:t>
            </a:r>
            <a:endParaRPr lang="ru-RU" dirty="0"/>
          </a:p>
          <a:p>
            <a:r>
              <a:rPr lang="uk-UA" dirty="0"/>
              <a:t>6) усунення перекручень при добросовісній помилці допитуваного.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8:01:21" descr="Audio Recording 16 апр. 2022 г., 18:01:21">
            <a:hlinkClick r:id="" action="ppaction://media"/>
            <a:extLst>
              <a:ext uri="{FF2B5EF4-FFF2-40B4-BE49-F238E27FC236}">
                <a16:creationId xmlns:a16="http://schemas.microsoft.com/office/drawing/2014/main" id="{E4F8E5A7-1BC7-7263-9D96-64D129D56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b="1" dirty="0"/>
              <a:t>Допит — </a:t>
            </a:r>
            <a:r>
              <a:rPr lang="uk-UA" dirty="0"/>
              <a:t>це процесуальна дія, яка являє собою регламентований кримінально-процесуальними нормами інформаційно-психологічний процес спілкування осіб, котрі беруть в ньому участь, та спрямований на отримання інформації про відомі допитуваному факти, що мають значення для встановлення істини у справі.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6:49:12" descr="Audio Recording 16 апр. 2022 г., 16:49:12">
            <a:hlinkClick r:id="" action="ppaction://media"/>
            <a:extLst>
              <a:ext uri="{FF2B5EF4-FFF2-40B4-BE49-F238E27FC236}">
                <a16:creationId xmlns:a16="http://schemas.microsoft.com/office/drawing/2014/main" id="{EDF16099-F688-9571-603D-37F9982DD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безконфліктні ситуації :</a:t>
            </a:r>
            <a:br>
              <a:rPr lang="ru-RU" dirty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1) повідомлення достовірних показань допитуваним;</a:t>
            </a:r>
            <a:endParaRPr lang="ru-RU" dirty="0"/>
          </a:p>
          <a:p>
            <a:r>
              <a:rPr lang="uk-UA" dirty="0"/>
              <a:t>2) виникнення перекручень у показаннях;</a:t>
            </a:r>
            <a:endParaRPr lang="ru-RU" dirty="0"/>
          </a:p>
          <a:p>
            <a:r>
              <a:rPr lang="uk-UA" dirty="0"/>
              <a:t>3) виникнення суперечностей у показаннях;</a:t>
            </a:r>
            <a:endParaRPr lang="ru-RU" dirty="0"/>
          </a:p>
          <a:p>
            <a:r>
              <a:rPr lang="uk-UA" dirty="0"/>
              <a:t>4) неможливість повідомлення певної інформації внаслідок забування окремих моментів.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8:01:54" descr="Audio Recording 16 апр. 2022 г., 18:01:54">
            <a:hlinkClick r:id="" action="ppaction://media"/>
            <a:extLst>
              <a:ext uri="{FF2B5EF4-FFF2-40B4-BE49-F238E27FC236}">
                <a16:creationId xmlns:a16="http://schemas.microsoft.com/office/drawing/2014/main" id="{BE6AA1F9-10A8-6A00-B9DC-F4975610F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Конфліктні ситуації :</a:t>
            </a:r>
            <a:br>
              <a:rPr lang="ru-RU" dirty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1) відмови допитуваного від показань;</a:t>
            </a:r>
            <a:endParaRPr lang="ru-RU" dirty="0"/>
          </a:p>
          <a:p>
            <a:r>
              <a:rPr lang="uk-UA" dirty="0"/>
              <a:t>2) повідомлення неправди у показаннях.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8:02:11" descr="Audio Recording 16 апр. 2022 г., 18:02:11">
            <a:hlinkClick r:id="" action="ppaction://media"/>
            <a:extLst>
              <a:ext uri="{FF2B5EF4-FFF2-40B4-BE49-F238E27FC236}">
                <a16:creationId xmlns:a16="http://schemas.microsoft.com/office/drawing/2014/main" id="{862F1B2F-665E-A834-8CEF-7AA06B826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/>
              <a:t>Психологічний контакт</a:t>
            </a:r>
            <a:r>
              <a:rPr lang="uk-UA" dirty="0"/>
              <a:t> — це найбільш сприятлива психологічна «атмосфера» допиту, яка допомагає взаємодії та взаємовідносинам між її учасниками, це певний «настрій» на спілкування.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8:12:08" descr="Audio Recording 16 апр. 2022 г., 18:12:08">
            <a:hlinkClick r:id="" action="ppaction://media"/>
            <a:extLst>
              <a:ext uri="{FF2B5EF4-FFF2-40B4-BE49-F238E27FC236}">
                <a16:creationId xmlns:a16="http://schemas.microsoft.com/office/drawing/2014/main" id="{4F4065E5-EFE4-9EFB-8BA7-2AEA86B1AA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Психологічний контакт у допиті передбачає можливість виникнення двох його рівнів: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2571744"/>
            <a:ext cx="7498080" cy="3676656"/>
          </a:xfrm>
        </p:spPr>
        <p:txBody>
          <a:bodyPr/>
          <a:lstStyle/>
          <a:p>
            <a:r>
              <a:rPr lang="uk-UA" dirty="0"/>
              <a:t>1) коли допитуваний бажає давати показання та </a:t>
            </a:r>
          </a:p>
          <a:p>
            <a:r>
              <a:rPr lang="uk-UA" dirty="0"/>
              <a:t>2) коли його примушують до цього. </a:t>
            </a:r>
          </a:p>
        </p:txBody>
      </p:sp>
      <p:pic>
        <p:nvPicPr>
          <p:cNvPr id="4" name="Audio Recording 16 апр. 2022 г., 18:17:10" descr="Audio Recording 16 апр. 2022 г., 18:17:10">
            <a:hlinkClick r:id="" action="ppaction://media"/>
            <a:extLst>
              <a:ext uri="{FF2B5EF4-FFF2-40B4-BE49-F238E27FC236}">
                <a16:creationId xmlns:a16="http://schemas.microsoft.com/office/drawing/2014/main" id="{3EC73125-BA7F-1809-1D20-2403C43FC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/>
              <a:t>Одночасний допит</a:t>
            </a:r>
            <a:r>
              <a:rPr lang="uk-UA" dirty="0"/>
              <a:t> — це різновид допиту, яка передбачає одночасний допит раніше допитаних осіб про обставини, щодо яких були дані істотно суперечливі показання.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8:20:01" descr="Audio Recording 16 апр. 2022 г., 18:20:01">
            <a:hlinkClick r:id="" action="ppaction://media"/>
            <a:extLst>
              <a:ext uri="{FF2B5EF4-FFF2-40B4-BE49-F238E27FC236}">
                <a16:creationId xmlns:a16="http://schemas.microsoft.com/office/drawing/2014/main" id="{C419B900-52B2-0F30-7DE7-5CAB60490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i="1" dirty="0"/>
              <a:t>Головні характеристики</a:t>
            </a:r>
            <a:r>
              <a:rPr lang="uk-UA" dirty="0"/>
              <a:t> одночасного допиту :</a:t>
            </a:r>
            <a:br>
              <a:rPr lang="ru-RU" dirty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uk-UA" i="1" dirty="0"/>
              <a:t> </a:t>
            </a:r>
            <a:endParaRPr lang="ru-RU" dirty="0"/>
          </a:p>
          <a:p>
            <a:r>
              <a:rPr lang="uk-UA" dirty="0"/>
              <a:t>1) єдність предмета (особи допитуються за одних обставин);</a:t>
            </a:r>
            <a:endParaRPr lang="ru-RU" dirty="0"/>
          </a:p>
          <a:p>
            <a:r>
              <a:rPr lang="uk-UA" dirty="0"/>
              <a:t>2) єдність об’єкта (одночасний допит являє собою процес безперервного порівняння показань двох одночасно допитуваних осіб);</a:t>
            </a:r>
            <a:endParaRPr lang="ru-RU" dirty="0"/>
          </a:p>
          <a:p>
            <a:r>
              <a:rPr lang="uk-UA" dirty="0"/>
              <a:t>3) єдність часу (допит двох осіб здійснюється у їх присутності протягом слідчої дії);</a:t>
            </a:r>
            <a:endParaRPr lang="ru-RU" dirty="0"/>
          </a:p>
          <a:p>
            <a:r>
              <a:rPr lang="uk-UA" dirty="0"/>
              <a:t>4) єдність місця (особи допитуються в одному місці);</a:t>
            </a:r>
            <a:endParaRPr lang="ru-RU" dirty="0"/>
          </a:p>
          <a:p>
            <a:r>
              <a:rPr lang="uk-UA" dirty="0"/>
              <a:t>5) допитувані повинні бути поставлені у рівні умови сприйняття запитань слідчого і показань один одного;</a:t>
            </a:r>
            <a:endParaRPr lang="ru-RU" dirty="0"/>
          </a:p>
          <a:p>
            <a:r>
              <a:rPr lang="uk-UA" dirty="0"/>
              <a:t>6) єдність документування (процедура одночасного допиту фіксується в одному протоколі слідчої дії).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8:22:48" descr="Audio Recording 16 апр. 2022 г., 18:22:48">
            <a:hlinkClick r:id="" action="ppaction://media"/>
            <a:extLst>
              <a:ext uri="{FF2B5EF4-FFF2-40B4-BE49-F238E27FC236}">
                <a16:creationId xmlns:a16="http://schemas.microsoft.com/office/drawing/2014/main" id="{DE12D8CF-0145-C424-860F-F8FCD734E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i="1" dirty="0"/>
              <a:t>Сутність одночасного допиту</a:t>
            </a:r>
            <a:r>
              <a:rPr lang="uk-UA" dirty="0"/>
              <a:t> полягає в тому, що слідчий по черзі пропонує кожному з допитуваних дати показання про обставини, в яких виявлено істотні суперечності. </a:t>
            </a:r>
          </a:p>
        </p:txBody>
      </p:sp>
      <p:pic>
        <p:nvPicPr>
          <p:cNvPr id="4" name="Audio Recording 16 апр. 2022 г., 18:24:17" descr="Audio Recording 16 апр. 2022 г., 18:24:17">
            <a:hlinkClick r:id="" action="ppaction://media"/>
            <a:extLst>
              <a:ext uri="{FF2B5EF4-FFF2-40B4-BE49-F238E27FC236}">
                <a16:creationId xmlns:a16="http://schemas.microsoft.com/office/drawing/2014/main" id="{E94B4191-C9AF-FBB5-FEC5-459775F00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i="1" dirty="0"/>
              <a:t>Тактика одночасного допиту</a:t>
            </a:r>
            <a:r>
              <a:rPr lang="uk-UA" dirty="0"/>
              <a:t> має певну специфіку, яка пов’язана з розширеним складом її учасників; ускладненим інформаційним обміном; сильним психологічним впливом учасників одночасного допиту один на одного; зниженням рівня прогнозу слідчого; можливістю зміни показань; підвищеним ступенем тактичного ризику.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8:28:48" descr="Audio Recording 16 апр. 2022 г., 18:28:48">
            <a:hlinkClick r:id="" action="ppaction://media"/>
            <a:extLst>
              <a:ext uri="{FF2B5EF4-FFF2-40B4-BE49-F238E27FC236}">
                <a16:creationId xmlns:a16="http://schemas.microsoft.com/office/drawing/2014/main" id="{F7350D37-FE9D-E14E-C9FC-916B8B256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Перехресний допит</a:t>
            </a:r>
            <a:r>
              <a:rPr lang="uk-UA" dirty="0"/>
              <a:t> є специфічним видом судового допиту. </a:t>
            </a:r>
          </a:p>
          <a:p>
            <a:endParaRPr lang="uk-UA" dirty="0"/>
          </a:p>
          <a:p>
            <a:endParaRPr lang="uk-UA" dirty="0"/>
          </a:p>
        </p:txBody>
      </p:sp>
      <p:pic>
        <p:nvPicPr>
          <p:cNvPr id="4" name="Audio Recording 16 апр. 2022 г., 18:30:47" descr="Audio Recording 16 апр. 2022 г., 18:30:47">
            <a:hlinkClick r:id="" action="ppaction://media"/>
            <a:extLst>
              <a:ext uri="{FF2B5EF4-FFF2-40B4-BE49-F238E27FC236}">
                <a16:creationId xmlns:a16="http://schemas.microsoft.com/office/drawing/2014/main" id="{CC5B7563-051A-70DE-D887-FE4A9F0A2B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FBADEA-2A85-7F75-37C6-133EC18FB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30AC8D-EB12-FEBF-5C29-992E6792F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endParaRPr lang="uk-UA" b="1" dirty="0"/>
          </a:p>
          <a:p>
            <a:pPr marL="82296" indent="0">
              <a:buNone/>
            </a:pPr>
            <a:endParaRPr lang="uk-UA" b="1" dirty="0"/>
          </a:p>
          <a:p>
            <a:pPr marL="82296" indent="0" algn="ctr">
              <a:buNone/>
            </a:pPr>
            <a:r>
              <a:rPr lang="uk-UA" b="1" dirty="0"/>
              <a:t>Фіксація результатів допиту</a:t>
            </a:r>
            <a:endParaRPr lang="ru-UA" dirty="0"/>
          </a:p>
          <a:p>
            <a:endParaRPr lang="ru-UA" dirty="0"/>
          </a:p>
        </p:txBody>
      </p:sp>
      <p:pic>
        <p:nvPicPr>
          <p:cNvPr id="4" name="Audio Recording 16 апр. 2022 г., 18:33:34" descr="Audio Recording 16 апр. 2022 г., 18:33:34">
            <a:hlinkClick r:id="" action="ppaction://media"/>
            <a:extLst>
              <a:ext uri="{FF2B5EF4-FFF2-40B4-BE49-F238E27FC236}">
                <a16:creationId xmlns:a16="http://schemas.microsoft.com/office/drawing/2014/main" id="{93662903-59B5-1E1A-28CE-A5DC1188E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Допит є слідчою дією, що спрямована на отримання слідчим безпосередньо від</a:t>
            </a:r>
            <a:r>
              <a:rPr lang="ru-RU" dirty="0"/>
              <a:t> </a:t>
            </a:r>
            <a:r>
              <a:rPr lang="uk-UA" b="1" dirty="0"/>
              <a:t>допитуваного</a:t>
            </a:r>
            <a:r>
              <a:rPr lang="ru-RU" dirty="0"/>
              <a:t> </a:t>
            </a:r>
            <a:r>
              <a:rPr lang="uk-UA" dirty="0"/>
              <a:t>в установленій кримінально-процесуальній формі показань про відомі йому обставини та інші дані, які мають значення для встановлення істини в кримінальній справі про злочин.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6:50:56" descr="Audio Recording 16 апр. 2022 г., 16:50:56">
            <a:hlinkClick r:id="" action="ppaction://media"/>
            <a:extLst>
              <a:ext uri="{FF2B5EF4-FFF2-40B4-BE49-F238E27FC236}">
                <a16:creationId xmlns:a16="http://schemas.microsoft.com/office/drawing/2014/main" id="{2FD9158F-BE44-506D-05A8-BE80B2B22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i="1" dirty="0"/>
              <a:t>Мета допиту</a:t>
            </a:r>
            <a:r>
              <a:rPr lang="uk-UA" dirty="0"/>
              <a:t> полягає в отриманні повних та об’єктивно </a:t>
            </a:r>
            <a:r>
              <a:rPr lang="uk-UA" dirty="0" err="1"/>
              <a:t>відображуючих</a:t>
            </a:r>
            <a:r>
              <a:rPr lang="uk-UA" dirty="0"/>
              <a:t> дійсність показань </a:t>
            </a:r>
          </a:p>
        </p:txBody>
      </p:sp>
      <p:pic>
        <p:nvPicPr>
          <p:cNvPr id="4" name="Audio Recording 16 апр. 2022 г., 16:53:09" descr="Audio Recording 16 апр. 2022 г., 16:53:09">
            <a:hlinkClick r:id="" action="ppaction://media"/>
            <a:extLst>
              <a:ext uri="{FF2B5EF4-FFF2-40B4-BE49-F238E27FC236}">
                <a16:creationId xmlns:a16="http://schemas.microsoft.com/office/drawing/2014/main" id="{122BADEF-0573-5BFB-CBDC-810BB47EF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Коло тих обставин, які слідчий має намір з’ясувати шляхом допиту, називається </a:t>
            </a:r>
            <a:r>
              <a:rPr lang="uk-UA" i="1" dirty="0"/>
              <a:t>предметом допиту</a:t>
            </a:r>
            <a:r>
              <a:rPr lang="uk-UA" dirty="0"/>
              <a:t>. До їх числа належать обставини, пов’язані з самою подією злочину (його способом, місцем вчинення, часом, наслідками та ін.), які підтверджують або спростовують винність у його вчиненні певних осіб та мотиви їхніх дій. </a:t>
            </a:r>
          </a:p>
        </p:txBody>
      </p:sp>
      <p:pic>
        <p:nvPicPr>
          <p:cNvPr id="4" name="Audio Recording 16 апр. 2022 г., 16:56:38" descr="Audio Recording 16 апр. 2022 г., 16:56:38">
            <a:hlinkClick r:id="" action="ppaction://media"/>
            <a:extLst>
              <a:ext uri="{FF2B5EF4-FFF2-40B4-BE49-F238E27FC236}">
                <a16:creationId xmlns:a16="http://schemas.microsoft.com/office/drawing/2014/main" id="{7E41BDA7-4F17-E2BB-99C6-11E6B3D13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залежно від процесуального становища допитуваного розрізняють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dirty="0"/>
              <a:t>допит таких осіб, як </a:t>
            </a:r>
          </a:p>
          <a:p>
            <a:pPr lvl="0"/>
            <a:r>
              <a:rPr lang="uk-UA" dirty="0"/>
              <a:t>свідок, </a:t>
            </a:r>
          </a:p>
          <a:p>
            <a:pPr lvl="0"/>
            <a:r>
              <a:rPr lang="uk-UA" dirty="0"/>
              <a:t>потерпілий, </a:t>
            </a:r>
          </a:p>
          <a:p>
            <a:pPr lvl="0"/>
            <a:r>
              <a:rPr lang="uk-UA" dirty="0"/>
              <a:t>підозрюваний, </a:t>
            </a:r>
          </a:p>
          <a:p>
            <a:pPr lvl="0"/>
            <a:r>
              <a:rPr lang="uk-UA" dirty="0"/>
              <a:t>обвинувачений, </a:t>
            </a:r>
          </a:p>
          <a:p>
            <a:pPr lvl="0"/>
            <a:r>
              <a:rPr lang="uk-UA" dirty="0"/>
              <a:t>підсудний, </a:t>
            </a:r>
          </a:p>
          <a:p>
            <a:pPr lvl="0"/>
            <a:r>
              <a:rPr lang="uk-UA" dirty="0"/>
              <a:t>експерт. </a:t>
            </a:r>
            <a:endParaRPr lang="ru-RU" dirty="0"/>
          </a:p>
          <a:p>
            <a:endParaRPr lang="uk-UA" dirty="0"/>
          </a:p>
        </p:txBody>
      </p:sp>
      <p:pic>
        <p:nvPicPr>
          <p:cNvPr id="4" name="Audio Recording 16 апр. 2022 г., 17:00:29" descr="Audio Recording 16 апр. 2022 г., 17:00:29">
            <a:hlinkClick r:id="" action="ppaction://media"/>
            <a:extLst>
              <a:ext uri="{FF2B5EF4-FFF2-40B4-BE49-F238E27FC236}">
                <a16:creationId xmlns:a16="http://schemas.microsoft.com/office/drawing/2014/main" id="{E7FC8D85-52FE-88C3-DBB8-B45D6D7A8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За віковими особливостями допитуваного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/>
              <a:t>допит поділяється на допит </a:t>
            </a:r>
          </a:p>
          <a:p>
            <a:r>
              <a:rPr lang="uk-UA" dirty="0"/>
              <a:t>неповнолітнього, </a:t>
            </a:r>
          </a:p>
          <a:p>
            <a:r>
              <a:rPr lang="uk-UA" dirty="0"/>
              <a:t>повнолітнього</a:t>
            </a:r>
          </a:p>
        </p:txBody>
      </p:sp>
      <p:pic>
        <p:nvPicPr>
          <p:cNvPr id="4" name="Audio Recording 16 апр. 2022 г., 17:03:56" descr="Audio Recording 16 апр. 2022 г., 17:03:56">
            <a:hlinkClick r:id="" action="ppaction://media"/>
            <a:extLst>
              <a:ext uri="{FF2B5EF4-FFF2-40B4-BE49-F238E27FC236}">
                <a16:creationId xmlns:a16="http://schemas.microsoft.com/office/drawing/2014/main" id="{577D187E-20D0-F201-A9C8-F7394EE45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832</TotalTime>
  <Words>1696</Words>
  <Application>Microsoft Macintosh PowerPoint</Application>
  <PresentationFormat>Экран (4:3)</PresentationFormat>
  <Paragraphs>146</Paragraphs>
  <Slides>49</Slides>
  <Notes>0</Notes>
  <HiddenSlides>0</HiddenSlides>
  <MMClips>46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5" baseType="lpstr">
      <vt:lpstr>Corbel</vt:lpstr>
      <vt:lpstr>Gill Sans MT</vt:lpstr>
      <vt:lpstr>Times New Roman</vt:lpstr>
      <vt:lpstr>Verdana</vt:lpstr>
      <vt:lpstr>Wingdings 2</vt:lpstr>
      <vt:lpstr>Солнцестояние</vt:lpstr>
      <vt:lpstr>Допит</vt:lpstr>
      <vt:lpstr>ПЛАН</vt:lpstr>
      <vt:lpstr>Література до теми</vt:lpstr>
      <vt:lpstr>Презентация PowerPoint</vt:lpstr>
      <vt:lpstr>Презентация PowerPoint</vt:lpstr>
      <vt:lpstr>Презентация PowerPoint</vt:lpstr>
      <vt:lpstr>Презентация PowerPoint</vt:lpstr>
      <vt:lpstr>залежно від процесуального становища допитуваного розрізняють</vt:lpstr>
      <vt:lpstr>За віковими особливостями допитуваного </vt:lpstr>
      <vt:lpstr>За послідовністю проведення </vt:lpstr>
      <vt:lpstr>Процес формування показань </vt:lpstr>
      <vt:lpstr>Презентация PowerPoint</vt:lpstr>
      <vt:lpstr>Правильність сприйняття залежить від суб’єктивних і об’єктивних чинників: </vt:lpstr>
      <vt:lpstr>Презентация PowerPoint</vt:lpstr>
      <vt:lpstr>Презентация PowerPoint</vt:lpstr>
      <vt:lpstr>Розлади пам'яті включають її:  </vt:lpstr>
      <vt:lpstr>Види пам'яті  </vt:lpstr>
      <vt:lpstr>Презентация PowerPoint</vt:lpstr>
      <vt:lpstr>У психології розрізняють кілька видів асоціацій або асоціативних зв'язків: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Підготовка до допиту може бути поділена на три основних рівня: </vt:lpstr>
      <vt:lpstr>Презентация PowerPoint</vt:lpstr>
      <vt:lpstr>Презентация PowerPoint</vt:lpstr>
      <vt:lpstr>Презентация PowerPoint</vt:lpstr>
      <vt:lpstr>класифікація запитань</vt:lpstr>
      <vt:lpstr>Відповідно до цільового призначення запитання можуть бути:  </vt:lpstr>
      <vt:lpstr>За характером використання доказів у розслідуванні: </vt:lpstr>
      <vt:lpstr>За характером взаємозв’язку доказів у кримінальній справі: </vt:lpstr>
      <vt:lpstr>За характером демонстрації доказів на допиті</vt:lpstr>
      <vt:lpstr>За характером послідовності пред’явлення доказів: </vt:lpstr>
      <vt:lpstr>За характером додаткових умов, що посилюють вплив на допитуваного, докази пред’являються: </vt:lpstr>
      <vt:lpstr>Види типових ситуацій допиту </vt:lpstr>
      <vt:lpstr> системи тактичних прийомів (тактичні комбінації), що мають на меті:</vt:lpstr>
      <vt:lpstr>безконфліктні ситуації : </vt:lpstr>
      <vt:lpstr>Конфліктні ситуації : </vt:lpstr>
      <vt:lpstr>Презентация PowerPoint</vt:lpstr>
      <vt:lpstr>Психологічний контакт у допиті передбачає можливість виникнення двох його рівнів: </vt:lpstr>
      <vt:lpstr>Презентация PowerPoint</vt:lpstr>
      <vt:lpstr>Головні характеристики одночасного допиту :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Допит</dc:title>
  <dc:creator>Admin</dc:creator>
  <cp:lastModifiedBy>Microsoft Office User</cp:lastModifiedBy>
  <cp:revision>16</cp:revision>
  <dcterms:created xsi:type="dcterms:W3CDTF">2021-02-14T20:00:23Z</dcterms:created>
  <dcterms:modified xsi:type="dcterms:W3CDTF">2022-04-16T16:36:54Z</dcterms:modified>
</cp:coreProperties>
</file>