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3" r:id="rId10"/>
    <p:sldId id="272" r:id="rId11"/>
    <p:sldId id="271" r:id="rId12"/>
    <p:sldId id="274" r:id="rId13"/>
    <p:sldId id="264" r:id="rId14"/>
    <p:sldId id="275" r:id="rId15"/>
    <p:sldId id="268" r:id="rId16"/>
    <p:sldId id="265" r:id="rId17"/>
    <p:sldId id="269" r:id="rId18"/>
    <p:sldId id="266" r:id="rId19"/>
    <p:sldId id="270"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5814"/>
  </p:normalViewPr>
  <p:slideViewPr>
    <p:cSldViewPr snapToGrid="0" snapToObjects="1">
      <p:cViewPr varScale="1">
        <p:scale>
          <a:sx n="90" d="100"/>
          <a:sy n="90" d="100"/>
        </p:scale>
        <p:origin x="232"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5/12/22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zakon5.rada.gov.ua/laws/show/4038-12" TargetMode="External"/><Relationship Id="rId2" Type="http://schemas.openxmlformats.org/officeDocument/2006/relationships/hyperlink" Target="https://zakon.rada.gov.ua/laws/show/4651-17#Text" TargetMode="External"/><Relationship Id="rId1" Type="http://schemas.openxmlformats.org/officeDocument/2006/relationships/slideLayout" Target="../slideLayouts/slideLayout2.xml"/><Relationship Id="rId4" Type="http://schemas.openxmlformats.org/officeDocument/2006/relationships/hyperlink" Target="http://zakon3.rada.gov.ua/laws/show/z0705-9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2236AD-FBA5-9236-1A69-11B01ABB89EB}"/>
              </a:ext>
            </a:extLst>
          </p:cNvPr>
          <p:cNvSpPr>
            <a:spLocks noGrp="1"/>
          </p:cNvSpPr>
          <p:nvPr>
            <p:ph type="ctrTitle"/>
          </p:nvPr>
        </p:nvSpPr>
        <p:spPr/>
        <p:txBody>
          <a:bodyPr>
            <a:normAutofit fontScale="90000"/>
          </a:bodyPr>
          <a:lstStyle/>
          <a:p>
            <a:r>
              <a:rPr lang="uk-UA" b="1" dirty="0"/>
              <a:t>Експертиза голограм</a:t>
            </a:r>
            <a:br>
              <a:rPr lang="ru-UA" dirty="0"/>
            </a:br>
            <a:r>
              <a:rPr lang="ru-UA" b="1" dirty="0"/>
              <a:t>та</a:t>
            </a:r>
            <a:r>
              <a:rPr lang="ru-UA" dirty="0"/>
              <a:t> </a:t>
            </a:r>
            <a:r>
              <a:rPr lang="uk-UA" b="1" dirty="0"/>
              <a:t>експертиза відео-, звукозапису</a:t>
            </a:r>
            <a:br>
              <a:rPr lang="ru-UA" dirty="0"/>
            </a:br>
            <a:r>
              <a:rPr lang="uk-UA" b="1" dirty="0"/>
              <a:t> </a:t>
            </a:r>
            <a:br>
              <a:rPr lang="ru-UA" dirty="0"/>
            </a:br>
            <a:endParaRPr lang="ru-UA" dirty="0"/>
          </a:p>
        </p:txBody>
      </p:sp>
      <p:sp>
        <p:nvSpPr>
          <p:cNvPr id="3" name="Подзаголовок 2">
            <a:extLst>
              <a:ext uri="{FF2B5EF4-FFF2-40B4-BE49-F238E27FC236}">
                <a16:creationId xmlns:a16="http://schemas.microsoft.com/office/drawing/2014/main" id="{4EF8CD93-9142-C928-6694-47E7A9FD3B3F}"/>
              </a:ext>
            </a:extLst>
          </p:cNvPr>
          <p:cNvSpPr>
            <a:spLocks noGrp="1"/>
          </p:cNvSpPr>
          <p:nvPr>
            <p:ph type="subTitle" idx="1"/>
          </p:nvPr>
        </p:nvSpPr>
        <p:spPr/>
        <p:txBody>
          <a:bodyPr/>
          <a:lstStyle/>
          <a:p>
            <a:endParaRPr lang="ru-UA"/>
          </a:p>
        </p:txBody>
      </p:sp>
    </p:spTree>
    <p:extLst>
      <p:ext uri="{BB962C8B-B14F-4D97-AF65-F5344CB8AC3E}">
        <p14:creationId xmlns:p14="http://schemas.microsoft.com/office/powerpoint/2010/main" val="1654932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633CAE-3842-33BC-4ACA-DA94E0FF9322}"/>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7FD81FC8-1C1A-5647-245F-DE25AFA7064C}"/>
              </a:ext>
            </a:extLst>
          </p:cNvPr>
          <p:cNvSpPr>
            <a:spLocks noGrp="1"/>
          </p:cNvSpPr>
          <p:nvPr>
            <p:ph idx="1"/>
          </p:nvPr>
        </p:nvSpPr>
        <p:spPr/>
        <p:txBody>
          <a:bodyPr>
            <a:normAutofit/>
          </a:bodyPr>
          <a:lstStyle/>
          <a:p>
            <a:r>
              <a:rPr lang="ru-UA" sz="2800" b="1" dirty="0"/>
              <a:t>Предметом</a:t>
            </a:r>
            <a:r>
              <a:rPr lang="ru-UA" sz="2800" dirty="0"/>
              <a:t> судової експертизи відео-, звукозапису є фактичні дані, які мають значення для досудового розслідування та розгляду справ у судах та зафіксовані у відеозвукозаписах.</a:t>
            </a:r>
          </a:p>
        </p:txBody>
      </p:sp>
      <p:pic>
        <p:nvPicPr>
          <p:cNvPr id="4" name="Audio Recording 12 мая 2022 г., 09:19:47" descr="Audio Recording 12 мая 2022 г., 09:19:47">
            <a:hlinkClick r:id="" action="ppaction://media"/>
            <a:extLst>
              <a:ext uri="{FF2B5EF4-FFF2-40B4-BE49-F238E27FC236}">
                <a16:creationId xmlns:a16="http://schemas.microsoft.com/office/drawing/2014/main" id="{656C4A75-703B-0964-3CA1-4AAD2AEC29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07588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FF0DCA-73F8-B8A5-30F2-BB3FB8A439EA}"/>
              </a:ext>
            </a:extLst>
          </p:cNvPr>
          <p:cNvSpPr>
            <a:spLocks noGrp="1"/>
          </p:cNvSpPr>
          <p:nvPr>
            <p:ph type="title"/>
          </p:nvPr>
        </p:nvSpPr>
        <p:spPr/>
        <p:txBody>
          <a:bodyPr/>
          <a:lstStyle/>
          <a:p>
            <a:r>
              <a:rPr lang="ru-UA" b="1" dirty="0"/>
              <a:t>Об’єктами</a:t>
            </a:r>
            <a:r>
              <a:rPr lang="ru-UA" dirty="0"/>
              <a:t> досліджень експертизи відео-, звукозапису є сигналограми: </a:t>
            </a:r>
          </a:p>
        </p:txBody>
      </p:sp>
      <p:sp>
        <p:nvSpPr>
          <p:cNvPr id="3" name="Объект 2">
            <a:extLst>
              <a:ext uri="{FF2B5EF4-FFF2-40B4-BE49-F238E27FC236}">
                <a16:creationId xmlns:a16="http://schemas.microsoft.com/office/drawing/2014/main" id="{F638FA6A-9B92-3843-CEEA-E1ABFC6E831B}"/>
              </a:ext>
            </a:extLst>
          </p:cNvPr>
          <p:cNvSpPr>
            <a:spLocks noGrp="1"/>
          </p:cNvSpPr>
          <p:nvPr>
            <p:ph idx="1"/>
          </p:nvPr>
        </p:nvSpPr>
        <p:spPr/>
        <p:txBody>
          <a:bodyPr/>
          <a:lstStyle/>
          <a:p>
            <a:r>
              <a:rPr lang="ru-UA" dirty="0"/>
              <a:t>фонограми (запис сигналів звуку), </a:t>
            </a:r>
          </a:p>
          <a:p>
            <a:r>
              <a:rPr lang="ru-UA" dirty="0"/>
              <a:t>відеограми (запис сигналів зображення), </a:t>
            </a:r>
          </a:p>
          <a:p>
            <a:r>
              <a:rPr lang="ru-UA" dirty="0"/>
              <a:t>відеофонограми (запис сигналів звуку та зображення), зафіксовані на матеріальних носіях, </a:t>
            </a:r>
          </a:p>
          <a:p>
            <a:r>
              <a:rPr lang="ru-UA" dirty="0"/>
              <a:t>матеріальні носії, засоби запису та відтворення аудіо-, відеоінформації.</a:t>
            </a:r>
          </a:p>
          <a:p>
            <a:endParaRPr lang="ru-UA" dirty="0"/>
          </a:p>
        </p:txBody>
      </p:sp>
      <p:pic>
        <p:nvPicPr>
          <p:cNvPr id="4" name="Audio Recording 12 мая 2022 г., 09:23:06" descr="Audio Recording 12 мая 2022 г., 09:23:06">
            <a:hlinkClick r:id="" action="ppaction://media"/>
            <a:extLst>
              <a:ext uri="{FF2B5EF4-FFF2-40B4-BE49-F238E27FC236}">
                <a16:creationId xmlns:a16="http://schemas.microsoft.com/office/drawing/2014/main" id="{112C608F-D73B-286A-68A0-6E8B59FDD9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78601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4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4BEB9C-9CF6-7C0E-1455-2B4DFE847CF6}"/>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88374D1E-F7C7-5D8D-2535-B1C969A62C2A}"/>
              </a:ext>
            </a:extLst>
          </p:cNvPr>
          <p:cNvSpPr>
            <a:spLocks noGrp="1"/>
          </p:cNvSpPr>
          <p:nvPr>
            <p:ph idx="1"/>
          </p:nvPr>
        </p:nvSpPr>
        <p:spPr/>
        <p:txBody>
          <a:bodyPr/>
          <a:lstStyle/>
          <a:p>
            <a:pPr marL="0" indent="0">
              <a:buNone/>
            </a:pPr>
            <a:r>
              <a:rPr lang="ru-UA" sz="2400" dirty="0">
                <a:solidFill>
                  <a:srgbClr val="222222"/>
                </a:solidFill>
                <a:latin typeface="Georgia" panose="02040502050405020303" pitchFamily="18" charset="0"/>
                <a:ea typeface="Times New Roman" panose="02020603050405020304" pitchFamily="18" charset="0"/>
              </a:rPr>
              <a:t>На вирішення технічної експертизи ставляться ідентифікаційні та діагностичні питання.</a:t>
            </a:r>
            <a:endParaRPr lang="ru-UA" sz="2400" dirty="0">
              <a:latin typeface="Times New Roman" panose="02020603050405020304" pitchFamily="18" charset="0"/>
              <a:ea typeface="Times New Roman" panose="02020603050405020304" pitchFamily="18" charset="0"/>
            </a:endParaRPr>
          </a:p>
          <a:p>
            <a:r>
              <a:rPr lang="ru-UA" sz="2400" dirty="0">
                <a:solidFill>
                  <a:srgbClr val="222222"/>
                </a:solidFill>
                <a:latin typeface="Georgia" panose="02040502050405020303" pitchFamily="18" charset="0"/>
                <a:ea typeface="Times New Roman" panose="02020603050405020304" pitchFamily="18" charset="0"/>
              </a:rPr>
              <a:t>Ідентифікаційні – встановлення апаратури запису, за допомогою якої виготовлені відеофонограми. </a:t>
            </a:r>
            <a:endParaRPr lang="ru-UA" sz="2400" dirty="0">
              <a:latin typeface="Times New Roman" panose="02020603050405020304" pitchFamily="18" charset="0"/>
              <a:ea typeface="Times New Roman" panose="02020603050405020304" pitchFamily="18" charset="0"/>
            </a:endParaRPr>
          </a:p>
          <a:p>
            <a:r>
              <a:rPr lang="ru-UA" sz="2400" dirty="0">
                <a:solidFill>
                  <a:srgbClr val="222222"/>
                </a:solidFill>
                <a:latin typeface="Georgia" panose="02040502050405020303" pitchFamily="18" charset="0"/>
                <a:ea typeface="Times New Roman" panose="02020603050405020304" pitchFamily="18" charset="0"/>
              </a:rPr>
              <a:t>Діагностичні – визначення оригінальності, неперервності, монтажу відеофонограми; встановлення технічних параметрів носія та засобів запису; встановлення технологічних схем, технічних засобів і каналів відеозвукозапису.</a:t>
            </a:r>
            <a:endParaRPr lang="ru-UA" sz="2400" dirty="0">
              <a:latin typeface="Times New Roman" panose="02020603050405020304" pitchFamily="18" charset="0"/>
              <a:ea typeface="Times New Roman" panose="02020603050405020304" pitchFamily="18" charset="0"/>
            </a:endParaRPr>
          </a:p>
          <a:p>
            <a:endParaRPr lang="ru-UA" dirty="0"/>
          </a:p>
        </p:txBody>
      </p:sp>
      <p:pic>
        <p:nvPicPr>
          <p:cNvPr id="5" name="Audio Recording 12 мая 2022 г., 09:26:16" descr="Audio Recording 12 мая 2022 г., 09:26:16">
            <a:hlinkClick r:id="" action="ppaction://media"/>
            <a:extLst>
              <a:ext uri="{FF2B5EF4-FFF2-40B4-BE49-F238E27FC236}">
                <a16:creationId xmlns:a16="http://schemas.microsoft.com/office/drawing/2014/main" id="{41C5E855-A9E2-DD23-6C88-26924279A0D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46670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7519D3-5136-B1B8-6E7D-637C7FE39147}"/>
              </a:ext>
            </a:extLst>
          </p:cNvPr>
          <p:cNvSpPr>
            <a:spLocks noGrp="1"/>
          </p:cNvSpPr>
          <p:nvPr>
            <p:ph type="title"/>
          </p:nvPr>
        </p:nvSpPr>
        <p:spPr/>
        <p:txBody>
          <a:bodyPr>
            <a:normAutofit fontScale="90000"/>
          </a:bodyPr>
          <a:lstStyle/>
          <a:p>
            <a:r>
              <a:rPr lang="ru-UA" u="sng" dirty="0"/>
              <a:t>Основними завданнями експертизи відеозвукозапису є:</a:t>
            </a:r>
            <a:br>
              <a:rPr lang="ru-UA" dirty="0"/>
            </a:br>
            <a:endParaRPr lang="ru-UA" dirty="0"/>
          </a:p>
        </p:txBody>
      </p:sp>
      <p:sp>
        <p:nvSpPr>
          <p:cNvPr id="3" name="Объект 2">
            <a:extLst>
              <a:ext uri="{FF2B5EF4-FFF2-40B4-BE49-F238E27FC236}">
                <a16:creationId xmlns:a16="http://schemas.microsoft.com/office/drawing/2014/main" id="{9564330B-F1AB-CF5D-8876-8355B21E4A69}"/>
              </a:ext>
            </a:extLst>
          </p:cNvPr>
          <p:cNvSpPr>
            <a:spLocks noGrp="1"/>
          </p:cNvSpPr>
          <p:nvPr>
            <p:ph idx="1"/>
          </p:nvPr>
        </p:nvSpPr>
        <p:spPr/>
        <p:txBody>
          <a:bodyPr/>
          <a:lstStyle/>
          <a:p>
            <a:r>
              <a:rPr lang="ru-UA" sz="2400" dirty="0"/>
              <a:t>Встановлення технічних умов та технології отримання відеозвукозапису.</a:t>
            </a:r>
          </a:p>
          <a:p>
            <a:r>
              <a:rPr lang="ru-UA" sz="2400" dirty="0"/>
              <a:t>Ототожнення особи за фізичними параметрами голосу.</a:t>
            </a:r>
          </a:p>
          <a:p>
            <a:r>
              <a:rPr lang="ru-UA" sz="2400" dirty="0"/>
              <a:t>Ототожнення особи за лінгвістичними ознаками усного мовлення.</a:t>
            </a:r>
          </a:p>
          <a:p>
            <a:endParaRPr lang="ru-UA" dirty="0"/>
          </a:p>
        </p:txBody>
      </p:sp>
      <p:pic>
        <p:nvPicPr>
          <p:cNvPr id="4" name="Audio Recording 12 мая 2022 г., 09:29:24" descr="Audio Recording 12 мая 2022 г., 09:29:24">
            <a:hlinkClick r:id="" action="ppaction://media"/>
            <a:extLst>
              <a:ext uri="{FF2B5EF4-FFF2-40B4-BE49-F238E27FC236}">
                <a16:creationId xmlns:a16="http://schemas.microsoft.com/office/drawing/2014/main" id="{9BAC8625-D56A-DBA8-94BB-03D64CF455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76277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56C0C8-FBE1-1DBF-CC78-CB0AE3FDFAF2}"/>
              </a:ext>
            </a:extLst>
          </p:cNvPr>
          <p:cNvSpPr>
            <a:spLocks noGrp="1"/>
          </p:cNvSpPr>
          <p:nvPr>
            <p:ph type="title"/>
          </p:nvPr>
        </p:nvSpPr>
        <p:spPr/>
        <p:txBody>
          <a:bodyPr/>
          <a:lstStyle/>
          <a:p>
            <a:r>
              <a:rPr lang="ru-UA" dirty="0"/>
              <a:t>У протоколі мають бути зафіксовані:</a:t>
            </a:r>
            <a:br>
              <a:rPr lang="ru-UA" dirty="0"/>
            </a:br>
            <a:endParaRPr lang="ru-UA" dirty="0"/>
          </a:p>
        </p:txBody>
      </p:sp>
      <p:sp>
        <p:nvSpPr>
          <p:cNvPr id="3" name="Объект 2">
            <a:extLst>
              <a:ext uri="{FF2B5EF4-FFF2-40B4-BE49-F238E27FC236}">
                <a16:creationId xmlns:a16="http://schemas.microsoft.com/office/drawing/2014/main" id="{90031DFC-81D6-616F-FAF9-17FBE902B8BD}"/>
              </a:ext>
            </a:extLst>
          </p:cNvPr>
          <p:cNvSpPr>
            <a:spLocks noGrp="1"/>
          </p:cNvSpPr>
          <p:nvPr>
            <p:ph idx="1"/>
          </p:nvPr>
        </p:nvSpPr>
        <p:spPr/>
        <p:txBody>
          <a:bodyPr>
            <a:normAutofit/>
          </a:bodyPr>
          <a:lstStyle/>
          <a:p>
            <a:pPr lvl="0"/>
            <a:r>
              <a:rPr lang="ru-UA" dirty="0"/>
              <a:t>– дата й час проведення запису;</a:t>
            </a:r>
          </a:p>
          <a:p>
            <a:pPr lvl="0"/>
            <a:r>
              <a:rPr lang="ru-UA" dirty="0"/>
              <a:t>– перелік технічних засобів, задіяних при фіксації відеофонограми;</a:t>
            </a:r>
          </a:p>
          <a:p>
            <a:pPr lvl="0"/>
            <a:r>
              <a:rPr lang="ru-UA" dirty="0"/>
              <a:t>– дані про технічні установки на засобах запису (дата, час, режими запису тощо);</a:t>
            </a:r>
          </a:p>
          <a:p>
            <a:pPr lvl="0"/>
            <a:r>
              <a:rPr lang="ru-UA" dirty="0"/>
              <a:t>– опис технічного носія інформації та його стану до отримання запису (стирання попередніх записів, наявність інших записів, копіювання записів тощо);</a:t>
            </a:r>
          </a:p>
          <a:p>
            <a:pPr lvl="0"/>
            <a:r>
              <a:rPr lang="ru-UA" dirty="0"/>
              <a:t>– розташування технічних засобів при фіксації відеофонограми;</a:t>
            </a:r>
          </a:p>
          <a:p>
            <a:pPr lvl="0"/>
            <a:r>
              <a:rPr lang="ru-UA" dirty="0"/>
              <a:t>– умови керування записом, прослуховування та інші процедури, що проводились з отриманим записом.</a:t>
            </a:r>
          </a:p>
          <a:p>
            <a:endParaRPr lang="ru-UA" dirty="0"/>
          </a:p>
        </p:txBody>
      </p:sp>
      <p:pic>
        <p:nvPicPr>
          <p:cNvPr id="4" name="Audio Recording 12 мая 2022 г., 09:52:06" descr="Audio Recording 12 мая 2022 г., 09:52:06">
            <a:hlinkClick r:id="" action="ppaction://media"/>
            <a:extLst>
              <a:ext uri="{FF2B5EF4-FFF2-40B4-BE49-F238E27FC236}">
                <a16:creationId xmlns:a16="http://schemas.microsoft.com/office/drawing/2014/main" id="{6C1729A7-4035-4ADD-D676-9773A338874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62201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1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A954F1-F6F7-785D-11C9-AC7E2146E8EC}"/>
              </a:ext>
            </a:extLst>
          </p:cNvPr>
          <p:cNvSpPr>
            <a:spLocks noGrp="1"/>
          </p:cNvSpPr>
          <p:nvPr>
            <p:ph type="title"/>
          </p:nvPr>
        </p:nvSpPr>
        <p:spPr/>
        <p:txBody>
          <a:bodyPr>
            <a:normAutofit fontScale="90000"/>
          </a:bodyPr>
          <a:lstStyle/>
          <a:p>
            <a:r>
              <a:rPr lang="ru-UA" dirty="0"/>
              <a:t>Для встановлення технічних умов та технології отримання відеозвукозапису на дослідження надається:</a:t>
            </a:r>
            <a:br>
              <a:rPr lang="ru-UA" dirty="0"/>
            </a:br>
            <a:endParaRPr lang="ru-UA" dirty="0"/>
          </a:p>
        </p:txBody>
      </p:sp>
      <p:sp>
        <p:nvSpPr>
          <p:cNvPr id="3" name="Объект 2">
            <a:extLst>
              <a:ext uri="{FF2B5EF4-FFF2-40B4-BE49-F238E27FC236}">
                <a16:creationId xmlns:a16="http://schemas.microsoft.com/office/drawing/2014/main" id="{16CAA950-00A8-89CD-B5CA-D6930D17CB87}"/>
              </a:ext>
            </a:extLst>
          </p:cNvPr>
          <p:cNvSpPr>
            <a:spLocks noGrp="1"/>
          </p:cNvSpPr>
          <p:nvPr>
            <p:ph idx="1"/>
          </p:nvPr>
        </p:nvSpPr>
        <p:spPr/>
        <p:txBody>
          <a:bodyPr>
            <a:normAutofit/>
          </a:bodyPr>
          <a:lstStyle/>
          <a:p>
            <a:r>
              <a:rPr lang="ru-UA" dirty="0"/>
              <a:t>оригінальна фонограма;</a:t>
            </a:r>
          </a:p>
          <a:p>
            <a:r>
              <a:rPr lang="ru-UA" dirty="0"/>
              <a:t>оригінальний пристрій, яким фонограма зафіксована;</a:t>
            </a:r>
          </a:p>
          <a:p>
            <a:r>
              <a:rPr lang="ru-UA" dirty="0"/>
              <a:t>додаткове обладнання, яке використовувалось для запису фонограми, у повному складі: мікрофон, джерело живлення, прилади керування тощо;</a:t>
            </a:r>
          </a:p>
          <a:p>
            <a:r>
              <a:rPr lang="ru-UA" dirty="0"/>
              <a:t>повні відомості про внесення конструктивних змін у пристрій запису та додаткове обладнання із зазначенням хронології таких змін та опис тракту запису від передавача (мікрофона, відеокамери) до приймача (технічного засобу фіксації) із зазначенням кількості каналів та інших технічних супутніх засобів.</a:t>
            </a:r>
          </a:p>
          <a:p>
            <a:endParaRPr lang="ru-UA" dirty="0"/>
          </a:p>
        </p:txBody>
      </p:sp>
      <p:pic>
        <p:nvPicPr>
          <p:cNvPr id="4" name="Audio Recording 12 мая 2022 г., 09:52:57" descr="Audio Recording 12 мая 2022 г., 09:52:57">
            <a:hlinkClick r:id="" action="ppaction://media"/>
            <a:extLst>
              <a:ext uri="{FF2B5EF4-FFF2-40B4-BE49-F238E27FC236}">
                <a16:creationId xmlns:a16="http://schemas.microsoft.com/office/drawing/2014/main" id="{E71B7EC4-AD26-2027-6564-9C04736477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136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028913-E65A-2B22-E7B3-11FA2E674461}"/>
              </a:ext>
            </a:extLst>
          </p:cNvPr>
          <p:cNvSpPr>
            <a:spLocks noGrp="1"/>
          </p:cNvSpPr>
          <p:nvPr>
            <p:ph type="title"/>
          </p:nvPr>
        </p:nvSpPr>
        <p:spPr/>
        <p:txBody>
          <a:bodyPr>
            <a:normAutofit fontScale="90000"/>
          </a:bodyPr>
          <a:lstStyle/>
          <a:p>
            <a:r>
              <a:rPr lang="ru-UA" u="sng" dirty="0"/>
              <a:t>Орієнтовний перелік вирішуваних питань </a:t>
            </a:r>
            <a:r>
              <a:rPr lang="uk-UA" u="sng" dirty="0"/>
              <a:t>при в</a:t>
            </a:r>
            <a:r>
              <a:rPr lang="ru-UA" u="sng" dirty="0"/>
              <a:t>становленн</a:t>
            </a:r>
            <a:r>
              <a:rPr lang="uk-UA" u="sng" dirty="0"/>
              <a:t>і</a:t>
            </a:r>
            <a:r>
              <a:rPr lang="ru-UA" u="sng" dirty="0"/>
              <a:t> технічних умов та технології отримання відеозвукозапису</a:t>
            </a:r>
            <a:r>
              <a:rPr lang="ru-UA" dirty="0"/>
              <a:t>:</a:t>
            </a:r>
            <a:br>
              <a:rPr lang="ru-UA" dirty="0"/>
            </a:br>
            <a:endParaRPr lang="ru-UA" dirty="0"/>
          </a:p>
        </p:txBody>
      </p:sp>
      <p:sp>
        <p:nvSpPr>
          <p:cNvPr id="3" name="Объект 2">
            <a:extLst>
              <a:ext uri="{FF2B5EF4-FFF2-40B4-BE49-F238E27FC236}">
                <a16:creationId xmlns:a16="http://schemas.microsoft.com/office/drawing/2014/main" id="{7AE848C1-5F20-5B45-A5B2-641CF6EA6161}"/>
              </a:ext>
            </a:extLst>
          </p:cNvPr>
          <p:cNvSpPr>
            <a:spLocks noGrp="1"/>
          </p:cNvSpPr>
          <p:nvPr>
            <p:ph idx="1"/>
          </p:nvPr>
        </p:nvSpPr>
        <p:spPr/>
        <p:txBody>
          <a:bodyPr>
            <a:normAutofit/>
          </a:bodyPr>
          <a:lstStyle/>
          <a:p>
            <a:r>
              <a:rPr lang="ru-UA" dirty="0"/>
              <a:t>Чи за допомогою даного технічного пристрою (відеомагнітофона, диктофона, відеокамери, спеціального засобу тощо) зафіксовані відеофонограма (фонограма) та її фрагменти?</a:t>
            </a:r>
          </a:p>
          <a:p>
            <a:r>
              <a:rPr lang="ru-UA" dirty="0"/>
              <a:t>За допомогою одного чи декількох технічних пристроїв зафіксовані конкретні фрагменти відеофонограми (фонограми)?</a:t>
            </a:r>
          </a:p>
          <a:p>
            <a:r>
              <a:rPr lang="ru-UA" dirty="0"/>
              <a:t>Чи є надана відеофонограма (фонограма) оригіналом чи копією?</a:t>
            </a:r>
          </a:p>
          <a:p>
            <a:r>
              <a:rPr lang="ru-UA" dirty="0"/>
              <a:t>Чи проводився запис відеофонограми (фонограми) безперервно?</a:t>
            </a:r>
          </a:p>
          <a:p>
            <a:r>
              <a:rPr lang="ru-UA" dirty="0"/>
              <a:t>Чи зазнавала змін надана відеофонограма (фонограма)?</a:t>
            </a:r>
          </a:p>
          <a:p>
            <a:r>
              <a:rPr lang="ru-UA" dirty="0"/>
              <a:t>Чи одночасно проводився запис відеозображення та звуку у відеофонограмі та чи відповідає зміст відеозображення запису звуку?</a:t>
            </a:r>
          </a:p>
          <a:p>
            <a:endParaRPr lang="ru-UA" dirty="0"/>
          </a:p>
        </p:txBody>
      </p:sp>
      <p:pic>
        <p:nvPicPr>
          <p:cNvPr id="4" name="Audio Recording 12 мая 2022 г., 09:54:08" descr="Audio Recording 12 мая 2022 г., 09:54:08">
            <a:hlinkClick r:id="" action="ppaction://media"/>
            <a:extLst>
              <a:ext uri="{FF2B5EF4-FFF2-40B4-BE49-F238E27FC236}">
                <a16:creationId xmlns:a16="http://schemas.microsoft.com/office/drawing/2014/main" id="{64957F71-5DB7-3597-1433-FA627889470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05721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6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9D2F46-6D1D-90AF-BB1F-C2B69E3FCDBF}"/>
              </a:ext>
            </a:extLst>
          </p:cNvPr>
          <p:cNvSpPr>
            <a:spLocks noGrp="1"/>
          </p:cNvSpPr>
          <p:nvPr>
            <p:ph type="title"/>
          </p:nvPr>
        </p:nvSpPr>
        <p:spPr/>
        <p:txBody>
          <a:bodyPr>
            <a:normAutofit fontScale="90000"/>
          </a:bodyPr>
          <a:lstStyle/>
          <a:p>
            <a:r>
              <a:rPr lang="uk-UA" dirty="0"/>
              <a:t>Для ототожнення особи за фізичними параметрами голосу, зафіксованим у фонограмі, експерту надаються </a:t>
            </a:r>
            <a:endParaRPr lang="ru-UA" dirty="0"/>
          </a:p>
        </p:txBody>
      </p:sp>
      <p:sp>
        <p:nvSpPr>
          <p:cNvPr id="3" name="Объект 2">
            <a:extLst>
              <a:ext uri="{FF2B5EF4-FFF2-40B4-BE49-F238E27FC236}">
                <a16:creationId xmlns:a16="http://schemas.microsoft.com/office/drawing/2014/main" id="{AE226AD4-D296-EAA3-01B1-C7C5E3F096C1}"/>
              </a:ext>
            </a:extLst>
          </p:cNvPr>
          <p:cNvSpPr>
            <a:spLocks noGrp="1"/>
          </p:cNvSpPr>
          <p:nvPr>
            <p:ph idx="1"/>
          </p:nvPr>
        </p:nvSpPr>
        <p:spPr/>
        <p:txBody>
          <a:bodyPr/>
          <a:lstStyle/>
          <a:p>
            <a:endParaRPr lang="uk-UA" dirty="0"/>
          </a:p>
          <a:p>
            <a:r>
              <a:rPr lang="uk-UA" dirty="0"/>
              <a:t>фонограми з порівняльними зразками у формі бесіди: діалогу, монологу.</a:t>
            </a:r>
            <a:r>
              <a:rPr lang="ru-UA" dirty="0"/>
              <a:t> </a:t>
            </a:r>
          </a:p>
        </p:txBody>
      </p:sp>
      <p:pic>
        <p:nvPicPr>
          <p:cNvPr id="4" name="Audio Recording 12 мая 2022 г., 09:55:49" descr="Audio Recording 12 мая 2022 г., 09:55:49">
            <a:hlinkClick r:id="" action="ppaction://media"/>
            <a:extLst>
              <a:ext uri="{FF2B5EF4-FFF2-40B4-BE49-F238E27FC236}">
                <a16:creationId xmlns:a16="http://schemas.microsoft.com/office/drawing/2014/main" id="{5D86F9E7-16F4-7495-CA5A-971144B801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90642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CBA1B5-1346-BEDC-40BF-BB75E6A688CA}"/>
              </a:ext>
            </a:extLst>
          </p:cNvPr>
          <p:cNvSpPr>
            <a:spLocks noGrp="1"/>
          </p:cNvSpPr>
          <p:nvPr>
            <p:ph type="title"/>
          </p:nvPr>
        </p:nvSpPr>
        <p:spPr/>
        <p:txBody>
          <a:bodyPr>
            <a:normAutofit fontScale="90000"/>
          </a:bodyPr>
          <a:lstStyle/>
          <a:p>
            <a:r>
              <a:rPr lang="ru-UA" u="sng" dirty="0"/>
              <a:t>Орієнтовний перелік вирішуваних питань </a:t>
            </a:r>
            <a:r>
              <a:rPr lang="uk-UA" u="sng" dirty="0"/>
              <a:t>при</a:t>
            </a:r>
            <a:r>
              <a:rPr lang="uk-UA" dirty="0"/>
              <a:t> </a:t>
            </a:r>
            <a:r>
              <a:rPr lang="uk-UA" u="sng" dirty="0"/>
              <a:t>о</a:t>
            </a:r>
            <a:r>
              <a:rPr lang="ru-UA" u="sng" dirty="0"/>
              <a:t>тотожненн</a:t>
            </a:r>
            <a:r>
              <a:rPr lang="uk-UA" u="sng" dirty="0"/>
              <a:t>і</a:t>
            </a:r>
            <a:r>
              <a:rPr lang="ru-UA" u="sng" dirty="0"/>
              <a:t> особи за фізичними параметрами голосу:</a:t>
            </a:r>
            <a:br>
              <a:rPr lang="ru-UA" dirty="0"/>
            </a:br>
            <a:endParaRPr lang="ru-UA" dirty="0"/>
          </a:p>
        </p:txBody>
      </p:sp>
      <p:sp>
        <p:nvSpPr>
          <p:cNvPr id="3" name="Объект 2">
            <a:extLst>
              <a:ext uri="{FF2B5EF4-FFF2-40B4-BE49-F238E27FC236}">
                <a16:creationId xmlns:a16="http://schemas.microsoft.com/office/drawing/2014/main" id="{9B8878F8-DF39-9D2E-E8FB-C4E14AC8A6D4}"/>
              </a:ext>
            </a:extLst>
          </p:cNvPr>
          <p:cNvSpPr>
            <a:spLocks noGrp="1"/>
          </p:cNvSpPr>
          <p:nvPr>
            <p:ph idx="1"/>
          </p:nvPr>
        </p:nvSpPr>
        <p:spPr/>
        <p:txBody>
          <a:bodyPr/>
          <a:lstStyle/>
          <a:p>
            <a:endParaRPr lang="ru-UA" dirty="0"/>
          </a:p>
          <a:p>
            <a:r>
              <a:rPr lang="ru-UA" dirty="0"/>
              <a:t>Чи брали перелічені особи участь у зафіксованій на фонограмі розмові та які конкретно слова та фрази ними промовлені?</a:t>
            </a:r>
          </a:p>
          <a:p>
            <a:r>
              <a:rPr lang="ru-UA" dirty="0"/>
              <a:t>Скільки осіб брало участь у зафіксованій на фонограмі розмові?</a:t>
            </a:r>
          </a:p>
          <a:p>
            <a:endParaRPr lang="ru-UA" dirty="0"/>
          </a:p>
        </p:txBody>
      </p:sp>
      <p:pic>
        <p:nvPicPr>
          <p:cNvPr id="4" name="Audio Recording 12 мая 2022 г., 09:56:28" descr="Audio Recording 12 мая 2022 г., 09:56:28">
            <a:hlinkClick r:id="" action="ppaction://media"/>
            <a:extLst>
              <a:ext uri="{FF2B5EF4-FFF2-40B4-BE49-F238E27FC236}">
                <a16:creationId xmlns:a16="http://schemas.microsoft.com/office/drawing/2014/main" id="{E74BA43D-09EC-9C66-83FD-C05CE68F78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8839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661E45-65DE-FF4C-E17A-92C7E1EC2A21}"/>
              </a:ext>
            </a:extLst>
          </p:cNvPr>
          <p:cNvSpPr>
            <a:spLocks noGrp="1"/>
          </p:cNvSpPr>
          <p:nvPr>
            <p:ph type="title"/>
          </p:nvPr>
        </p:nvSpPr>
        <p:spPr/>
        <p:txBody>
          <a:bodyPr>
            <a:normAutofit fontScale="90000"/>
          </a:bodyPr>
          <a:lstStyle/>
          <a:p>
            <a:r>
              <a:rPr lang="ru-UA" dirty="0"/>
              <a:t>Для ототожнення особи з конкретною особою за лінгвістичними ознаками мовлення надаються:</a:t>
            </a:r>
            <a:br>
              <a:rPr lang="ru-UA" dirty="0"/>
            </a:br>
            <a:endParaRPr lang="ru-UA" dirty="0"/>
          </a:p>
        </p:txBody>
      </p:sp>
      <p:sp>
        <p:nvSpPr>
          <p:cNvPr id="3" name="Объект 2">
            <a:extLst>
              <a:ext uri="{FF2B5EF4-FFF2-40B4-BE49-F238E27FC236}">
                <a16:creationId xmlns:a16="http://schemas.microsoft.com/office/drawing/2014/main" id="{7D416841-EACE-EDD0-2BD0-6FFC223FAAB6}"/>
              </a:ext>
            </a:extLst>
          </p:cNvPr>
          <p:cNvSpPr>
            <a:spLocks noGrp="1"/>
          </p:cNvSpPr>
          <p:nvPr>
            <p:ph idx="1"/>
          </p:nvPr>
        </p:nvSpPr>
        <p:spPr/>
        <p:txBody>
          <a:bodyPr/>
          <a:lstStyle/>
          <a:p>
            <a:r>
              <a:rPr lang="ru-UA" dirty="0"/>
              <a:t>фонограма досліджуваної розмови, в якій могла брати участь певна особа;</a:t>
            </a:r>
          </a:p>
          <a:p>
            <a:r>
              <a:rPr lang="ru-UA" dirty="0"/>
              <a:t>фонограма зразків усного мовлення особи у формі спонтанного діалогу або монологу.</a:t>
            </a:r>
          </a:p>
          <a:p>
            <a:r>
              <a:rPr lang="ru-UA" dirty="0"/>
              <a:t>Для встановлення ознак читання тексту в мовленні особи надаються зразки читання нею тексту, як правило, аналогічної тематики.</a:t>
            </a:r>
          </a:p>
          <a:p>
            <a:r>
              <a:rPr lang="ru-UA" dirty="0"/>
              <a:t>Зразки усного мовлення особи повинні надаватися з дотриманням таких вимог.</a:t>
            </a:r>
          </a:p>
          <a:p>
            <a:endParaRPr lang="ru-UA" dirty="0"/>
          </a:p>
        </p:txBody>
      </p:sp>
      <p:pic>
        <p:nvPicPr>
          <p:cNvPr id="4" name="Audio Recording 12 мая 2022 г., 10:00:31" descr="Audio Recording 12 мая 2022 г., 10:00:31">
            <a:hlinkClick r:id="" action="ppaction://media"/>
            <a:extLst>
              <a:ext uri="{FF2B5EF4-FFF2-40B4-BE49-F238E27FC236}">
                <a16:creationId xmlns:a16="http://schemas.microsoft.com/office/drawing/2014/main" id="{1584E243-E153-6150-24D9-3E1079B95A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9041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886FFF-137F-4319-BADC-30163CA83E34}"/>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D8360F47-7C8C-3D1D-BC6D-F5EC564EEF03}"/>
              </a:ext>
            </a:extLst>
          </p:cNvPr>
          <p:cNvSpPr>
            <a:spLocks noGrp="1"/>
          </p:cNvSpPr>
          <p:nvPr>
            <p:ph idx="1"/>
          </p:nvPr>
        </p:nvSpPr>
        <p:spPr/>
        <p:txBody>
          <a:bodyPr/>
          <a:lstStyle/>
          <a:p>
            <a:pPr lvl="0"/>
            <a:r>
              <a:rPr lang="uk-UA" dirty="0">
                <a:latin typeface="Times New Roman" panose="02020603050405020304" pitchFamily="18" charset="0"/>
                <a:cs typeface="Times New Roman" panose="02020603050405020304" pitchFamily="18" charset="0"/>
              </a:rPr>
              <a:t>Кримінальний процесуальний кодекс України від 13.04.2012 № 4651-VI. URL: </a:t>
            </a:r>
            <a:r>
              <a:rPr lang="uk-UA"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https://zakon.rada.gov.ua/laws/show/4651-17#Text</a:t>
            </a:r>
            <a:endParaRPr lang="uk-UA"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Закон України «Про судову експертизу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25.02.1994 р. № 4038- ХІІ. URL: </a:t>
            </a:r>
            <a:r>
              <a:rPr lang="en" dirty="0">
                <a:latin typeface="Times New Roman" panose="02020603050405020304" pitchFamily="18" charset="0"/>
                <a:cs typeface="Times New Roman" panose="02020603050405020304" pitchFamily="18" charset="0"/>
              </a:rPr>
              <a:t>https://</a:t>
            </a:r>
            <a:r>
              <a:rPr lang="en" dirty="0" err="1">
                <a:latin typeface="Times New Roman" panose="02020603050405020304" pitchFamily="18" charset="0"/>
                <a:cs typeface="Times New Roman" panose="02020603050405020304" pitchFamily="18" charset="0"/>
              </a:rPr>
              <a:t>zakon.rada.gov.ua</a:t>
            </a:r>
            <a:r>
              <a:rPr lang="en" dirty="0">
                <a:latin typeface="Times New Roman" panose="02020603050405020304" pitchFamily="18" charset="0"/>
                <a:cs typeface="Times New Roman" panose="02020603050405020304" pitchFamily="18" charset="0"/>
              </a:rPr>
              <a:t>/laws/show/4038-12#Text</a:t>
            </a:r>
            <a:endParaRPr lang="ru-RU" dirty="0">
              <a:latin typeface="Times New Roman" panose="02020603050405020304" pitchFamily="18" charset="0"/>
              <a:cs typeface="Times New Roman" panose="02020603050405020304" pitchFamily="18" charset="0"/>
            </a:endParaRPr>
          </a:p>
          <a:p>
            <a:r>
              <a:rPr lang="ru-RU" u="sng"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Наказ Міністерства юстиції України від 08.10.1998 № 53/5 "Про затвердження Інструкції про призначення та проведення судових експертиз та експертних досліджень та Науково-методичних рекомендацій з питань підготовки та призначення судових експертиз та експертних досліджень"</a:t>
            </a:r>
            <a:r>
              <a:rPr lang="uk-UA" dirty="0">
                <a:latin typeface="Times New Roman" panose="02020603050405020304" pitchFamily="18" charset="0"/>
                <a:cs typeface="Times New Roman" panose="02020603050405020304" pitchFamily="18" charset="0"/>
              </a:rPr>
              <a:t> URL: </a:t>
            </a:r>
            <a:r>
              <a:rPr lang="en" dirty="0">
                <a:latin typeface="Times New Roman" panose="02020603050405020304" pitchFamily="18" charset="0"/>
                <a:cs typeface="Times New Roman" panose="02020603050405020304" pitchFamily="18" charset="0"/>
              </a:rPr>
              <a:t>https://</a:t>
            </a:r>
            <a:r>
              <a:rPr lang="en" dirty="0" err="1">
                <a:latin typeface="Times New Roman" panose="02020603050405020304" pitchFamily="18" charset="0"/>
                <a:cs typeface="Times New Roman" panose="02020603050405020304" pitchFamily="18" charset="0"/>
              </a:rPr>
              <a:t>zakon.rada.gov.ua</a:t>
            </a:r>
            <a:r>
              <a:rPr lang="en" dirty="0">
                <a:latin typeface="Times New Roman" panose="02020603050405020304" pitchFamily="18" charset="0"/>
                <a:cs typeface="Times New Roman" panose="02020603050405020304" pitchFamily="18" charset="0"/>
              </a:rPr>
              <a:t>/laws/show/z0705-98#Text</a:t>
            </a:r>
            <a:endParaRPr lang="ru-RU" dirty="0">
              <a:latin typeface="Times New Roman" panose="02020603050405020304" pitchFamily="18" charset="0"/>
              <a:cs typeface="Times New Roman" panose="02020603050405020304" pitchFamily="18" charset="0"/>
            </a:endParaRPr>
          </a:p>
          <a:p>
            <a:pPr marL="0" indent="0">
              <a:buNone/>
            </a:pPr>
            <a:endParaRPr lang="ru-UA" dirty="0"/>
          </a:p>
        </p:txBody>
      </p:sp>
    </p:spTree>
    <p:extLst>
      <p:ext uri="{BB962C8B-B14F-4D97-AF65-F5344CB8AC3E}">
        <p14:creationId xmlns:p14="http://schemas.microsoft.com/office/powerpoint/2010/main" val="2759566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7E27C9-5373-0139-FE33-1F951F004B08}"/>
              </a:ext>
            </a:extLst>
          </p:cNvPr>
          <p:cNvSpPr>
            <a:spLocks noGrp="1"/>
          </p:cNvSpPr>
          <p:nvPr>
            <p:ph type="title"/>
          </p:nvPr>
        </p:nvSpPr>
        <p:spPr>
          <a:xfrm>
            <a:off x="2892963" y="466947"/>
            <a:ext cx="8911687" cy="1280890"/>
          </a:xfrm>
        </p:spPr>
        <p:txBody>
          <a:bodyPr>
            <a:normAutofit fontScale="90000"/>
          </a:bodyPr>
          <a:lstStyle/>
          <a:p>
            <a:r>
              <a:rPr lang="ru-UA" u="sng" dirty="0"/>
              <a:t>Орієнтовний перелік вирішуваних питань </a:t>
            </a:r>
            <a:r>
              <a:rPr lang="uk-UA" u="sng" dirty="0"/>
              <a:t>при</a:t>
            </a:r>
            <a:r>
              <a:rPr lang="uk-UA" dirty="0"/>
              <a:t> </a:t>
            </a:r>
            <a:r>
              <a:rPr lang="uk-UA" u="sng" dirty="0"/>
              <a:t>о</a:t>
            </a:r>
            <a:r>
              <a:rPr lang="ru-UA" u="sng" dirty="0"/>
              <a:t>тотожненн</a:t>
            </a:r>
            <a:r>
              <a:rPr lang="uk-UA" u="sng" dirty="0"/>
              <a:t>і</a:t>
            </a:r>
            <a:r>
              <a:rPr lang="ru-UA" u="sng" dirty="0"/>
              <a:t> особи за лінгвістичними ознаками усного мовлення</a:t>
            </a:r>
            <a:r>
              <a:rPr lang="uk-UA" u="sng" dirty="0"/>
              <a:t>:</a:t>
            </a:r>
            <a:br>
              <a:rPr lang="ru-UA" dirty="0"/>
            </a:br>
            <a:endParaRPr lang="ru-UA" dirty="0"/>
          </a:p>
        </p:txBody>
      </p:sp>
      <p:sp>
        <p:nvSpPr>
          <p:cNvPr id="3" name="Объект 2">
            <a:extLst>
              <a:ext uri="{FF2B5EF4-FFF2-40B4-BE49-F238E27FC236}">
                <a16:creationId xmlns:a16="http://schemas.microsoft.com/office/drawing/2014/main" id="{5344CF22-F184-FF1D-8C3A-5830A2FDA652}"/>
              </a:ext>
            </a:extLst>
          </p:cNvPr>
          <p:cNvSpPr>
            <a:spLocks noGrp="1"/>
          </p:cNvSpPr>
          <p:nvPr>
            <p:ph idx="1"/>
          </p:nvPr>
        </p:nvSpPr>
        <p:spPr/>
        <p:txBody>
          <a:bodyPr>
            <a:normAutofit/>
          </a:bodyPr>
          <a:lstStyle/>
          <a:p>
            <a:r>
              <a:rPr lang="ru-UA" dirty="0"/>
              <a:t>Чи зафіксовано мовлення особи на звукозаписі (зазначається носій та назва файлу)? Якщо так, то які слова й висловлювання промовлені саме нею?</a:t>
            </a:r>
          </a:p>
          <a:p>
            <a:r>
              <a:rPr lang="ru-UA" dirty="0"/>
              <a:t>Чи зафіксовано у файлі (зазначається назва файлу) на часовому відрізку запису (зазначаються відрізок запису з год:хв:с по год:хв:с) мовлення особи? Якщо так, то які слова та висловлювання промовлені цією особою?</a:t>
            </a:r>
          </a:p>
          <a:p>
            <a:r>
              <a:rPr lang="ru-UA" dirty="0"/>
              <a:t>Чи зафіксовано у файлі (зазначається назва файлу) на часовому відрізку запису, що починається словами (зазначаються слова) і закінчується словами (зазначаються слова), мовлення особи? Якщо так, то які слова та висловлювання промовлені цією особою?</a:t>
            </a:r>
          </a:p>
          <a:p>
            <a:endParaRPr lang="ru-UA" dirty="0"/>
          </a:p>
        </p:txBody>
      </p:sp>
      <p:pic>
        <p:nvPicPr>
          <p:cNvPr id="4" name="Audio Recording 12 мая 2022 г., 10:02:07" descr="Audio Recording 12 мая 2022 г., 10:02:07">
            <a:hlinkClick r:id="" action="ppaction://media"/>
            <a:extLst>
              <a:ext uri="{FF2B5EF4-FFF2-40B4-BE49-F238E27FC236}">
                <a16:creationId xmlns:a16="http://schemas.microsoft.com/office/drawing/2014/main" id="{6D73FD13-11FC-21E0-4030-E817810E4C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4914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4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279E97-986C-0EEA-69F7-32AE1A8ECF32}"/>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E04192E4-DFED-4FFD-6870-E2E1A73738D3}"/>
              </a:ext>
            </a:extLst>
          </p:cNvPr>
          <p:cNvSpPr>
            <a:spLocks noGrp="1"/>
          </p:cNvSpPr>
          <p:nvPr>
            <p:ph idx="1"/>
          </p:nvPr>
        </p:nvSpPr>
        <p:spPr/>
        <p:txBody>
          <a:bodyPr/>
          <a:lstStyle/>
          <a:p>
            <a:r>
              <a:rPr lang="ru-UA" sz="2400" b="1" dirty="0"/>
              <a:t>Предметом експертизи голограм</a:t>
            </a:r>
            <a:r>
              <a:rPr lang="ru-UA" sz="2400" dirty="0"/>
              <a:t> є встановлені фактичні дані, пов'язані з виготовленням та використанням голограм, отримані на основі спеціальних знань у галузі техніко-криміналістичного дослідження голограм і проміжних продуктів голографічного виробництва в передбаченому кримінально-процесуальним законодавством порядку.</a:t>
            </a:r>
          </a:p>
          <a:p>
            <a:endParaRPr lang="ru-UA" dirty="0"/>
          </a:p>
        </p:txBody>
      </p:sp>
      <p:pic>
        <p:nvPicPr>
          <p:cNvPr id="4" name="Audio Recording 12 мая 2022 г., 08:43:12" descr="Audio Recording 12 мая 2022 г., 08:43:12">
            <a:hlinkClick r:id="" action="ppaction://media"/>
            <a:extLst>
              <a:ext uri="{FF2B5EF4-FFF2-40B4-BE49-F238E27FC236}">
                <a16:creationId xmlns:a16="http://schemas.microsoft.com/office/drawing/2014/main" id="{69A0B19E-BAAA-1E24-FA2B-865C57D753E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8225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0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518A96-D87A-49A8-0521-06CB552774D6}"/>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00F9E22B-8905-4B88-C399-E40205739974}"/>
              </a:ext>
            </a:extLst>
          </p:cNvPr>
          <p:cNvSpPr>
            <a:spLocks noGrp="1"/>
          </p:cNvSpPr>
          <p:nvPr>
            <p:ph idx="1"/>
          </p:nvPr>
        </p:nvSpPr>
        <p:spPr/>
        <p:txBody>
          <a:bodyPr/>
          <a:lstStyle/>
          <a:p>
            <a:r>
              <a:rPr lang="ru-UA" sz="2400" b="1" dirty="0"/>
              <a:t>Об'єктами експертизи</a:t>
            </a:r>
            <a:r>
              <a:rPr lang="ru-UA" sz="2400" dirty="0"/>
              <a:t> є голографічні захисні елементи; голограми, які використовуються як засоби контролю; іміджеві, образотворчі голограми; проміжні продукти голографічного виробництва, такі як програмне забезпечення, фотошаблони та макети, первинні голограми, рельєфно-фазові голограми-оригінали, майстер-матриці голограм, металеві матриці для тиражування голограм.</a:t>
            </a:r>
          </a:p>
          <a:p>
            <a:endParaRPr lang="ru-UA" b="1" dirty="0"/>
          </a:p>
        </p:txBody>
      </p:sp>
      <p:pic>
        <p:nvPicPr>
          <p:cNvPr id="4" name="Audio Recording 12 мая 2022 г., 08:44:19" descr="Audio Recording 12 мая 2022 г., 08:44:19">
            <a:hlinkClick r:id="" action="ppaction://media"/>
            <a:extLst>
              <a:ext uri="{FF2B5EF4-FFF2-40B4-BE49-F238E27FC236}">
                <a16:creationId xmlns:a16="http://schemas.microsoft.com/office/drawing/2014/main" id="{52954D35-6425-3F71-F332-67B550201C5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695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B3171E-3E87-C6B5-0AF8-34EF6D9D5F8F}"/>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15487D69-237B-A88B-9A34-71E841474BA9}"/>
              </a:ext>
            </a:extLst>
          </p:cNvPr>
          <p:cNvSpPr>
            <a:spLocks noGrp="1"/>
          </p:cNvSpPr>
          <p:nvPr>
            <p:ph idx="1"/>
          </p:nvPr>
        </p:nvSpPr>
        <p:spPr/>
        <p:txBody>
          <a:bodyPr/>
          <a:lstStyle/>
          <a:p>
            <a:r>
              <a:rPr lang="ru-UA" sz="3200" dirty="0"/>
              <a:t>У процесі дослідження голограм вирішуються ідентифікаційні, класифікаційні та діагностичні </a:t>
            </a:r>
            <a:r>
              <a:rPr lang="ru-UA" sz="3200" b="1" dirty="0"/>
              <a:t>завдання.</a:t>
            </a:r>
            <a:endParaRPr lang="ru-UA" sz="3200" dirty="0"/>
          </a:p>
          <a:p>
            <a:pPr marL="0" indent="0">
              <a:buNone/>
            </a:pPr>
            <a:endParaRPr lang="ru-UA" dirty="0"/>
          </a:p>
        </p:txBody>
      </p:sp>
      <p:pic>
        <p:nvPicPr>
          <p:cNvPr id="4" name="Audio Recording 12 мая 2022 г., 08:47:08" descr="Audio Recording 12 мая 2022 г., 08:47:08">
            <a:hlinkClick r:id="" action="ppaction://media"/>
            <a:extLst>
              <a:ext uri="{FF2B5EF4-FFF2-40B4-BE49-F238E27FC236}">
                <a16:creationId xmlns:a16="http://schemas.microsoft.com/office/drawing/2014/main" id="{5397F5D8-591A-15DA-152A-436BFF2DACD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91161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CE02F4-5F54-F23D-A497-F3AA8BA21765}"/>
              </a:ext>
            </a:extLst>
          </p:cNvPr>
          <p:cNvSpPr>
            <a:spLocks noGrp="1"/>
          </p:cNvSpPr>
          <p:nvPr>
            <p:ph type="title"/>
          </p:nvPr>
        </p:nvSpPr>
        <p:spPr/>
        <p:txBody>
          <a:bodyPr>
            <a:normAutofit fontScale="90000"/>
          </a:bodyPr>
          <a:lstStyle/>
          <a:p>
            <a:r>
              <a:rPr lang="ru-UA" u="sng" dirty="0"/>
              <a:t>Основними завданнями експертизи голограм є:</a:t>
            </a:r>
            <a:br>
              <a:rPr lang="ru-UA" dirty="0"/>
            </a:br>
            <a:endParaRPr lang="ru-UA" dirty="0"/>
          </a:p>
        </p:txBody>
      </p:sp>
      <p:sp>
        <p:nvSpPr>
          <p:cNvPr id="3" name="Объект 2">
            <a:extLst>
              <a:ext uri="{FF2B5EF4-FFF2-40B4-BE49-F238E27FC236}">
                <a16:creationId xmlns:a16="http://schemas.microsoft.com/office/drawing/2014/main" id="{BCCB135D-7890-1BAF-B7C8-2BC543378C9D}"/>
              </a:ext>
            </a:extLst>
          </p:cNvPr>
          <p:cNvSpPr>
            <a:spLocks noGrp="1"/>
          </p:cNvSpPr>
          <p:nvPr>
            <p:ph idx="1"/>
          </p:nvPr>
        </p:nvSpPr>
        <p:spPr/>
        <p:txBody>
          <a:bodyPr>
            <a:normAutofit fontScale="92500" lnSpcReduction="10000"/>
          </a:bodyPr>
          <a:lstStyle/>
          <a:p>
            <a:r>
              <a:rPr lang="ru-UA" dirty="0"/>
              <a:t>встановлення типу голограми;</a:t>
            </a:r>
          </a:p>
          <a:p>
            <a:r>
              <a:rPr lang="ru-UA" dirty="0"/>
              <a:t>встановлення рівнів захисту голограм;</a:t>
            </a:r>
          </a:p>
          <a:p>
            <a:r>
              <a:rPr lang="ru-UA" dirty="0"/>
              <a:t>встановлення тотожності голограм або відповідності голограми її опису (технічному завданню, паспорту на голограму);</a:t>
            </a:r>
          </a:p>
          <a:p>
            <a:r>
              <a:rPr lang="ru-UA" dirty="0"/>
              <a:t>визначення, з наданої чи з іншої матриці тиражувались голограми, надані для проведення експертизи;</a:t>
            </a:r>
          </a:p>
          <a:p>
            <a:r>
              <a:rPr lang="ru-UA" dirty="0"/>
              <a:t>встановлення відповідності наданих фотошаблонів та макетів зображенням елементів логотипа, які відтворюються голограмою;</a:t>
            </a:r>
          </a:p>
          <a:p>
            <a:r>
              <a:rPr lang="ru-UA" dirty="0"/>
              <a:t>встановлення відповідності оригіналу первинної голограми райдужній голограмі;</a:t>
            </a:r>
          </a:p>
          <a:p>
            <a:r>
              <a:rPr lang="ru-UA" dirty="0"/>
              <a:t>встановлення відповідності наданого програмного забезпечення та графічного файла голограми синтезованій голограмі.</a:t>
            </a:r>
          </a:p>
          <a:p>
            <a:endParaRPr lang="ru-UA" dirty="0"/>
          </a:p>
        </p:txBody>
      </p:sp>
      <p:pic>
        <p:nvPicPr>
          <p:cNvPr id="4" name="Audio Recording 12 мая 2022 г., 08:48:49" descr="Audio Recording 12 мая 2022 г., 08:48:49">
            <a:hlinkClick r:id="" action="ppaction://media"/>
            <a:extLst>
              <a:ext uri="{FF2B5EF4-FFF2-40B4-BE49-F238E27FC236}">
                <a16:creationId xmlns:a16="http://schemas.microsoft.com/office/drawing/2014/main" id="{61ED909F-A5A7-A053-5168-C44393934B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57958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D76818-E540-2D04-D753-EC2CB4CAE4D2}"/>
              </a:ext>
            </a:extLst>
          </p:cNvPr>
          <p:cNvSpPr>
            <a:spLocks noGrp="1"/>
          </p:cNvSpPr>
          <p:nvPr>
            <p:ph type="title"/>
          </p:nvPr>
        </p:nvSpPr>
        <p:spPr/>
        <p:txBody>
          <a:bodyPr>
            <a:normAutofit fontScale="90000"/>
          </a:bodyPr>
          <a:lstStyle/>
          <a:p>
            <a:r>
              <a:rPr lang="ru-UA" dirty="0"/>
              <a:t>Особливу увагу при контролі слід звернути на:</a:t>
            </a:r>
            <a:br>
              <a:rPr lang="ru-UA" dirty="0"/>
            </a:br>
            <a:endParaRPr lang="ru-UA" dirty="0"/>
          </a:p>
        </p:txBody>
      </p:sp>
      <p:sp>
        <p:nvSpPr>
          <p:cNvPr id="3" name="Объект 2">
            <a:extLst>
              <a:ext uri="{FF2B5EF4-FFF2-40B4-BE49-F238E27FC236}">
                <a16:creationId xmlns:a16="http://schemas.microsoft.com/office/drawing/2014/main" id="{B8251DBE-B355-0456-8181-16F6FF0CB580}"/>
              </a:ext>
            </a:extLst>
          </p:cNvPr>
          <p:cNvSpPr>
            <a:spLocks noGrp="1"/>
          </p:cNvSpPr>
          <p:nvPr>
            <p:ph idx="1"/>
          </p:nvPr>
        </p:nvSpPr>
        <p:spPr/>
        <p:txBody>
          <a:bodyPr/>
          <a:lstStyle/>
          <a:p>
            <a:pPr lvl="0"/>
            <a:r>
              <a:rPr lang="ru-UA" dirty="0"/>
              <a:t>відповідність логотипів голограм;</a:t>
            </a:r>
          </a:p>
          <a:p>
            <a:pPr lvl="0"/>
            <a:r>
              <a:rPr lang="ru-UA" dirty="0"/>
              <a:t>відповідність кутів огляду відновленого голограмою зобра­ження;</a:t>
            </a:r>
          </a:p>
          <a:p>
            <a:pPr lvl="0"/>
            <a:r>
              <a:rPr lang="ru-UA" dirty="0"/>
              <a:t>дифракційну ефективність голограми (яскравість зобра­ження);</a:t>
            </a:r>
          </a:p>
          <a:p>
            <a:pPr lvl="0"/>
            <a:r>
              <a:rPr lang="ru-UA" dirty="0"/>
              <a:t>наявність на голограмі зображення дефектів, голографічно­го «шуму»;</a:t>
            </a:r>
          </a:p>
          <a:p>
            <a:pPr lvl="0"/>
            <a:r>
              <a:rPr lang="ru-UA" dirty="0"/>
              <a:t>товщину голограми, точність суміщення голограми з пред­метом, який підлягає захисту;</a:t>
            </a:r>
          </a:p>
          <a:p>
            <a:pPr lvl="0"/>
            <a:r>
              <a:rPr lang="ru-UA" dirty="0"/>
              <a:t>наявність дефектів у вигляді надривів, пошкоджень рельєф­ного шару та країв голограми;</a:t>
            </a:r>
          </a:p>
          <a:p>
            <a:r>
              <a:rPr lang="ru-UA" dirty="0"/>
              <a:t>структурі матеріалу, з якого виготовлена голограма </a:t>
            </a:r>
          </a:p>
        </p:txBody>
      </p:sp>
      <p:pic>
        <p:nvPicPr>
          <p:cNvPr id="4" name="Audio Recording 12 мая 2022 г., 08:52:47" descr="Audio Recording 12 мая 2022 г., 08:52:47">
            <a:hlinkClick r:id="" action="ppaction://media"/>
            <a:extLst>
              <a:ext uri="{FF2B5EF4-FFF2-40B4-BE49-F238E27FC236}">
                <a16:creationId xmlns:a16="http://schemas.microsoft.com/office/drawing/2014/main" id="{0AC93194-2326-AF25-86F9-F5F5A289AD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64614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4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EF1D51-4D06-7069-1ECB-5ECFE629F677}"/>
              </a:ext>
            </a:extLst>
          </p:cNvPr>
          <p:cNvSpPr>
            <a:spLocks noGrp="1"/>
          </p:cNvSpPr>
          <p:nvPr>
            <p:ph type="title"/>
          </p:nvPr>
        </p:nvSpPr>
        <p:spPr/>
        <p:txBody>
          <a:bodyPr>
            <a:normAutofit fontScale="90000"/>
          </a:bodyPr>
          <a:lstStyle/>
          <a:p>
            <a:r>
              <a:rPr lang="ru-UA" u="sng" dirty="0"/>
              <a:t>Орієнтовний перелік вирішуваних питань:</a:t>
            </a:r>
            <a:br>
              <a:rPr lang="ru-UA" dirty="0"/>
            </a:br>
            <a:endParaRPr lang="ru-UA" dirty="0"/>
          </a:p>
        </p:txBody>
      </p:sp>
      <p:sp>
        <p:nvSpPr>
          <p:cNvPr id="3" name="Объект 2">
            <a:extLst>
              <a:ext uri="{FF2B5EF4-FFF2-40B4-BE49-F238E27FC236}">
                <a16:creationId xmlns:a16="http://schemas.microsoft.com/office/drawing/2014/main" id="{24DA7059-0E0F-D268-5C44-2DB0BCB35D09}"/>
              </a:ext>
            </a:extLst>
          </p:cNvPr>
          <p:cNvSpPr>
            <a:spLocks noGrp="1"/>
          </p:cNvSpPr>
          <p:nvPr>
            <p:ph idx="1"/>
          </p:nvPr>
        </p:nvSpPr>
        <p:spPr/>
        <p:txBody>
          <a:bodyPr>
            <a:normAutofit fontScale="92500" lnSpcReduction="20000"/>
          </a:bodyPr>
          <a:lstStyle/>
          <a:p>
            <a:r>
              <a:rPr lang="ru-UA" dirty="0"/>
              <a:t>Яким способом виготовлені голограми, надані для проведення експертизи?</a:t>
            </a:r>
          </a:p>
          <a:p>
            <a:r>
              <a:rPr lang="ru-UA" dirty="0"/>
              <a:t>Чи відповідають надані для проведення експертизи голограми зразкам та технічним описам голограм, занесених до Єдиного реєстру виготовлення голографічних захисних елементів? Якщо не відповідають, то яким способом вони виготовлені?</a:t>
            </a:r>
          </a:p>
          <a:p>
            <a:r>
              <a:rPr lang="ru-UA" dirty="0"/>
              <a:t>За допомогою наданої чи з іншої матриці тиражувались голограми, надані для проведення експертизи?</a:t>
            </a:r>
          </a:p>
          <a:p>
            <a:r>
              <a:rPr lang="ru-UA" dirty="0"/>
              <a:t>Чи виготовлена голограма з використанням проміжних продуктів голографічного виробництва, наданих для проведення експертизи?</a:t>
            </a:r>
          </a:p>
          <a:p>
            <a:r>
              <a:rPr lang="ru-UA" dirty="0"/>
              <a:t>Чи зазнали голограми, які надані для проведення експертизи, будь-яких хімічних, механічних чи інших змін, якщо так, яких саме?</a:t>
            </a:r>
          </a:p>
          <a:p>
            <a:r>
              <a:rPr lang="ru-UA" dirty="0"/>
              <a:t>Які з наданих на дослідження голограм мають вищий рівень захисту від підробки?</a:t>
            </a:r>
          </a:p>
          <a:p>
            <a:r>
              <a:rPr lang="ru-UA" dirty="0"/>
              <a:t>Яким способом на голограму нанесене індивідуальне маркування?</a:t>
            </a:r>
          </a:p>
          <a:p>
            <a:endParaRPr lang="ru-UA" dirty="0"/>
          </a:p>
        </p:txBody>
      </p:sp>
      <p:pic>
        <p:nvPicPr>
          <p:cNvPr id="4" name="Audio Recording 12 мая 2022 г., 08:55:09" descr="Audio Recording 12 мая 2022 г., 08:55:09">
            <a:hlinkClick r:id="" action="ppaction://media"/>
            <a:extLst>
              <a:ext uri="{FF2B5EF4-FFF2-40B4-BE49-F238E27FC236}">
                <a16:creationId xmlns:a16="http://schemas.microsoft.com/office/drawing/2014/main" id="{2D13BEB4-44BE-7236-3C72-8703E2D358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248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B8D2E1-AD59-25C0-C981-00211EDB376F}"/>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EFA2BD4D-37C7-2147-ACD8-78B662CF2ED6}"/>
              </a:ext>
            </a:extLst>
          </p:cNvPr>
          <p:cNvSpPr>
            <a:spLocks noGrp="1"/>
          </p:cNvSpPr>
          <p:nvPr>
            <p:ph idx="1"/>
          </p:nvPr>
        </p:nvSpPr>
        <p:spPr/>
        <p:txBody>
          <a:bodyPr/>
          <a:lstStyle/>
          <a:p>
            <a:pPr marL="0" indent="0">
              <a:buNone/>
            </a:pPr>
            <a:r>
              <a:rPr lang="ru-UA" sz="2000" b="1" dirty="0"/>
              <a:t>Експертиза матеріалів і засобів відео-звукозапису (фоноскопічна)</a:t>
            </a:r>
            <a:r>
              <a:rPr lang="ru-UA" sz="2000" dirty="0"/>
              <a:t> – це вид криміналістичної експертизи, в рамках якої здійснюється ідентифікація диктора за параметрами усної мови, ідентифікація апаратури, за допомогою якої здійснено запис (визначення, чи є запис оригінальним), та виявлення ознак монтажу записів.</a:t>
            </a:r>
          </a:p>
          <a:p>
            <a:endParaRPr lang="ru-UA" dirty="0"/>
          </a:p>
        </p:txBody>
      </p:sp>
      <p:pic>
        <p:nvPicPr>
          <p:cNvPr id="4" name="Audio Recording 12 мая 2022 г., 09:19:12" descr="Audio Recording 12 мая 2022 г., 09:19:12">
            <a:hlinkClick r:id="" action="ppaction://media"/>
            <a:extLst>
              <a:ext uri="{FF2B5EF4-FFF2-40B4-BE49-F238E27FC236}">
                <a16:creationId xmlns:a16="http://schemas.microsoft.com/office/drawing/2014/main" id="{9E9AA736-9193-30A4-A7B5-2DC47A7CD8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24534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5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Легкий дым</Template>
  <TotalTime>91</TotalTime>
  <Words>1254</Words>
  <Application>Microsoft Macintosh PowerPoint</Application>
  <PresentationFormat>Широкоэкранный</PresentationFormat>
  <Paragraphs>80</Paragraphs>
  <Slides>20</Slides>
  <Notes>0</Notes>
  <HiddenSlides>0</HiddenSlides>
  <MMClips>18</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Century Gothic</vt:lpstr>
      <vt:lpstr>Georgia</vt:lpstr>
      <vt:lpstr>Times New Roman</vt:lpstr>
      <vt:lpstr>Wingdings 3</vt:lpstr>
      <vt:lpstr>Легкий дым</vt:lpstr>
      <vt:lpstr>Експертиза голограм та експертиза відео-, звукозапису   </vt:lpstr>
      <vt:lpstr>Презентация PowerPoint</vt:lpstr>
      <vt:lpstr>Презентация PowerPoint</vt:lpstr>
      <vt:lpstr>Презентация PowerPoint</vt:lpstr>
      <vt:lpstr>Презентация PowerPoint</vt:lpstr>
      <vt:lpstr>Основними завданнями експертизи голограм є: </vt:lpstr>
      <vt:lpstr>Особливу увагу при контролі слід звернути на: </vt:lpstr>
      <vt:lpstr>Орієнтовний перелік вирішуваних питань: </vt:lpstr>
      <vt:lpstr>Презентация PowerPoint</vt:lpstr>
      <vt:lpstr>Презентация PowerPoint</vt:lpstr>
      <vt:lpstr>Об’єктами досліджень експертизи відео-, звукозапису є сигналограми: </vt:lpstr>
      <vt:lpstr>Презентация PowerPoint</vt:lpstr>
      <vt:lpstr>Основними завданнями експертизи відеозвукозапису є: </vt:lpstr>
      <vt:lpstr>У протоколі мають бути зафіксовані: </vt:lpstr>
      <vt:lpstr>Для встановлення технічних умов та технології отримання відеозвукозапису на дослідження надається: </vt:lpstr>
      <vt:lpstr>Орієнтовний перелік вирішуваних питань при встановленні технічних умов та технології отримання відеозвукозапису: </vt:lpstr>
      <vt:lpstr>Для ототожнення особи за фізичними параметрами голосу, зафіксованим у фонограмі, експерту надаються </vt:lpstr>
      <vt:lpstr>Орієнтовний перелік вирішуваних питань при ототожненні особи за фізичними параметрами голосу: </vt:lpstr>
      <vt:lpstr>Для ототожнення особи з конкретною особою за лінгвістичними ознаками мовлення надаються: </vt:lpstr>
      <vt:lpstr>Орієнтовний перелік вирішуваних питань при ототожненні особи за лінгвістичними ознаками усного мовлення: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Експертиза голограм та експертиза відео-, звукозапису   </dc:title>
  <dc:creator>Microsoft Office User</dc:creator>
  <cp:lastModifiedBy>Microsoft Office User</cp:lastModifiedBy>
  <cp:revision>1</cp:revision>
  <dcterms:created xsi:type="dcterms:W3CDTF">2022-05-12T06:30:49Z</dcterms:created>
  <dcterms:modified xsi:type="dcterms:W3CDTF">2022-05-12T08:02:25Z</dcterms:modified>
</cp:coreProperties>
</file>