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814"/>
  </p:normalViewPr>
  <p:slideViewPr>
    <p:cSldViewPr snapToGrid="0" snapToObjects="1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hyperlink" Target="https://zakon.rada.gov.ua/laws/show/z1431-1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4651-17#Tex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78A95-2002-842D-3600-0B210D161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Залучення експерта та проведення експертизи в кримінальному провадженні</a:t>
            </a:r>
            <a:r>
              <a:rPr lang="ru-RU" b="1" dirty="0"/>
              <a:t>.</a:t>
            </a:r>
            <a:r>
              <a:rPr lang="uk-UA" b="1" dirty="0"/>
              <a:t> Правовий статус судового експерта </a:t>
            </a:r>
            <a:br>
              <a:rPr lang="ru-UA" dirty="0"/>
            </a:b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5BD095-3FDF-361F-BAEE-094D0F0EC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36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F1A88-054E-A5FD-ECC2-42EBF1D2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 судового експерта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E751-B683-532F-DD8B-455E78B5D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 провести повне дослідження і дати обґрунтований та об’єктивний письмовий висновок на поставлені йому запитання, а в разі необхідності - роз’яснити його;</a:t>
            </a:r>
          </a:p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прибути до суду і дати відповіді на запитання під час допиту;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збереження об’єкта експертизи. Якщо дослідження пов’язане з повним або частковим знищенням об’єкта експертизи або зміною його властивостей, експерт повинен одержати на це дозвіл від особи, яка залучила експерта тощо.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Recording 13 апр. 2022 г., 17:58:02" descr="Audio Recording 13 апр. 2022 г., 17:58:02">
            <a:hlinkClick r:id="" action="ppaction://media"/>
            <a:extLst>
              <a:ext uri="{FF2B5EF4-FFF2-40B4-BE49-F238E27FC236}">
                <a16:creationId xmlns:a16="http://schemas.microsoft.com/office/drawing/2014/main" id="{8156F765-BB0F-7443-7738-007236C4A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9184-3963-6E3A-8BD3-A66CD821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Судово-експертну діяльність здійснюють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F0961-2C6A-76E7-9BAE-3D959EF4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спеціалізовані установи, їх територіальні філії, </a:t>
            </a:r>
          </a:p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 установи комунальної форми власності, </a:t>
            </a:r>
          </a:p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судові експерти, які не є працівниками зазначених установ, </a:t>
            </a:r>
          </a:p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фахівці (експерти) з відповідних галузей знань.</a:t>
            </a:r>
          </a:p>
        </p:txBody>
      </p:sp>
      <p:pic>
        <p:nvPicPr>
          <p:cNvPr id="4" name="Audio Recording 13 апр. 2022 г., 18:00:36" descr="Audio Recording 13 апр. 2022 г., 18:00:36">
            <a:hlinkClick r:id="" action="ppaction://media"/>
            <a:extLst>
              <a:ext uri="{FF2B5EF4-FFF2-40B4-BE49-F238E27FC236}">
                <a16:creationId xmlns:a16="http://schemas.microsoft.com/office/drawing/2014/main" id="{9887FDD0-BE19-8C71-9DBE-02EAFA489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C98F-7D4B-3618-3931-8B5A1FBF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До державних спеціалізованих установ належать:</a:t>
            </a:r>
            <a:r>
              <a:rPr lang="ru-UA" i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58A86-3C0F-AD83-FEC0-029E4F702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науково-дослідні установи судових експертиз Міністерства юстиції України;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науково-дослідні установи судових експертиз, судово-медичні та судово-психіатричні установи Міністерства охорони здоров'я України;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 служби Міністерства внутрішніх справ України, Міністерства оборони України, Служби безпеки України та Державної прикордонної служби України.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Audio Recording 13 апр. 2022 г., 18:12:31" descr="Audio Recording 13 апр. 2022 г., 18:12:31">
            <a:hlinkClick r:id="" action="ppaction://media"/>
            <a:extLst>
              <a:ext uri="{FF2B5EF4-FFF2-40B4-BE49-F238E27FC236}">
                <a16:creationId xmlns:a16="http://schemas.microsoft.com/office/drawing/2014/main" id="{2BB00DD0-89CB-1124-90A2-43A987F62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A2E55-3350-9E13-B78A-E7C9F310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D56E3-7C77-389F-DAD3-C6D57D1A5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Судово-експертна діяльність   також   може  здійснюватися  на підприємницьких   засадах   на   підставі   спеціального   дозволу (ліцензії),  а  також  громадянами за разовими договорами. </a:t>
            </a:r>
            <a:endParaRPr lang="ru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Recording 13 апр. 2022 г., 18:15:33" descr="Audio Recording 13 апр. 2022 г., 18:15:33">
            <a:hlinkClick r:id="" action="ppaction://media"/>
            <a:extLst>
              <a:ext uri="{FF2B5EF4-FFF2-40B4-BE49-F238E27FC236}">
                <a16:creationId xmlns:a16="http://schemas.microsoft.com/office/drawing/2014/main" id="{4DFBC38A-2AC1-9284-6C16-2E34B73B7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BDFB5-38E5-2FAD-CBC8-26A03DBB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12BCC-D3EB-60C6-CB98-E5F65AF7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Експерти,  що не працюють в  державних  спеціалізованих установах та  на  професійній  основі  здійснюють судово-експертну діяльність відповідно   до   вимог  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Інструкції про особливості здійснення судово-експертної діяльності атестованими судовими експертами, що не працюють у державних спеціалізованих експертних установах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затвердженої наказом Міністерства юстиції України від 12 грудня 2011 року № 3505/5, зареєстрованої в Міністерстві юстиції України 12 грудня 2011 року за № 1431/20169.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Audio Recording 13 апр. 2022 г., 18:19:01" descr="Audio Recording 13 апр. 2022 г., 18:19:01">
            <a:hlinkClick r:id="" action="ppaction://media"/>
            <a:extLst>
              <a:ext uri="{FF2B5EF4-FFF2-40B4-BE49-F238E27FC236}">
                <a16:creationId xmlns:a16="http://schemas.microsoft.com/office/drawing/2014/main" id="{84DBFAD9-AD78-4479-67E0-8262420B1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2B838-D88B-D766-AAFC-536D72B4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ЛІТЕРАТУРА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379D3-CCBB-1F66-41F9-BBDEAB64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/>
              <a:t>Кримінальний процесуальний кодекс України від 13.04.2012 № 4651-VI. URL: </a:t>
            </a:r>
            <a:r>
              <a:rPr lang="uk-UA" dirty="0">
                <a:hlinkClick r:id="rId2"/>
              </a:rPr>
              <a:t>https://zakon.rada.gov.ua/laws/show/4651-17#Text</a:t>
            </a:r>
            <a:endParaRPr lang="ru-UA" dirty="0"/>
          </a:p>
          <a:p>
            <a:pPr lvl="0"/>
            <a:r>
              <a:rPr lang="uk-UA" dirty="0"/>
              <a:t>Бондар В.С. Інститут судової експертизи в умовах реформування кримінального судочинства / В.С. Бондар // Актуальні проблеми кримінального права, процесу та криміналістики:  Матеріали IV міжнародної науково-практичної конференції, присвяченої 95-річчю з дня народження професора М.В. </a:t>
            </a:r>
            <a:r>
              <a:rPr lang="uk-UA" dirty="0" err="1"/>
              <a:t>Салтевського</a:t>
            </a:r>
            <a:r>
              <a:rPr lang="uk-UA" dirty="0"/>
              <a:t> (м. Одеса, 2 листопада 2012 року). – Одеса : Фенікс 2012. – С.272-275.</a:t>
            </a:r>
            <a:endParaRPr lang="ru-UA" dirty="0"/>
          </a:p>
          <a:p>
            <a:pPr lvl="0"/>
            <a:r>
              <a:rPr lang="uk-UA" dirty="0"/>
              <a:t>Клименко Н.І. Питання   реформування інституту  судової  експертизи  в  КПК  України / Н.І. Клименко // Актуальні проблеми кримінального права, процесу та криміналістики :  Матеріали IV міжнародної науково-практичної конференції, присвяченої 95-річчю з дня народження професора М.В. </a:t>
            </a:r>
            <a:r>
              <a:rPr lang="uk-UA" dirty="0" err="1"/>
              <a:t>Салтевського</a:t>
            </a:r>
            <a:r>
              <a:rPr lang="uk-UA" dirty="0"/>
              <a:t> (м. Одеса, 2 листопада 2012 року). – Одеса : Фенікс 2012. – С. 356-359.</a:t>
            </a:r>
            <a:endParaRPr lang="ru-UA" dirty="0"/>
          </a:p>
          <a:p>
            <a:pPr lvl="0"/>
            <a:r>
              <a:rPr lang="uk-UA" dirty="0" err="1"/>
              <a:t>Моїсєєв</a:t>
            </a:r>
            <a:r>
              <a:rPr lang="uk-UA" dirty="0"/>
              <a:t> О.М. Прагматична модель взаємодії сторін у змагальному процесі / О.М. </a:t>
            </a:r>
            <a:r>
              <a:rPr lang="uk-UA" dirty="0" err="1"/>
              <a:t>Моїсєєв</a:t>
            </a:r>
            <a:r>
              <a:rPr lang="uk-UA" dirty="0"/>
              <a:t> // Правничий часопис Донецького університету. – 2012. – № 2 (28). – С. 141-146.</a:t>
            </a:r>
            <a:endParaRPr lang="ru-UA" dirty="0"/>
          </a:p>
          <a:p>
            <a:pPr lvl="0"/>
            <a:r>
              <a:rPr lang="uk-UA" dirty="0" err="1"/>
              <a:t>Гейко</a:t>
            </a:r>
            <a:r>
              <a:rPr lang="uk-UA" dirty="0"/>
              <a:t> К.Г. Проблемні питання проведення експертиз в досудовому розслідуванні / К.Г. </a:t>
            </a:r>
            <a:r>
              <a:rPr lang="uk-UA" dirty="0" err="1"/>
              <a:t>Гейко</a:t>
            </a:r>
            <a:r>
              <a:rPr lang="uk-UA" dirty="0"/>
              <a:t> // Актуальні проблеми кримінального права, процесу та криміналістики :  Матеріали V міжнародної науково-практичної конференції, присвяченої ХХ-річчя Національної академії правових наук (м. Одеса, 1 листопада 2013 року). – Одеса : Фенікс 2012. – С.245-247.</a:t>
            </a:r>
            <a:endParaRPr lang="ru-UA" dirty="0"/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0045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B0C47-3261-45ED-E89A-9181F54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AF610-1BB1-C521-C0B5-AFA98A240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Судовими експертами державних спеціалізованих установ можуть бути фахівці, які мають відповідну вищу освіту, освітньо-кваліфікаційний рівень не нижче спеціаліста, пройшли відповідну підготовку та отримали кваліфікацію судового експерта з певної спеціальності.</a:t>
            </a:r>
          </a:p>
          <a:p>
            <a:endParaRPr lang="ru-UA" dirty="0"/>
          </a:p>
        </p:txBody>
      </p:sp>
      <p:pic>
        <p:nvPicPr>
          <p:cNvPr id="4" name="Audio Recording 13 апр. 2022 г., 17:04:42" descr="Audio Recording 13 апр. 2022 г., 17:04:42">
            <a:hlinkClick r:id="" action="ppaction://media"/>
            <a:extLst>
              <a:ext uri="{FF2B5EF4-FFF2-40B4-BE49-F238E27FC236}">
                <a16:creationId xmlns:a16="http://schemas.microsoft.com/office/drawing/2014/main" id="{74C30E1B-A29B-0133-B9C6-9197698B4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56FB4-76D7-469A-455C-7D7BB200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1C713-D5C5-2BD3-DFE9-5EE244C46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судових експертів проводиться Міністерством юстиції і МОЗ відповідно до їх функцій.</a:t>
            </a:r>
            <a:endParaRPr lang="ru-UA" dirty="0"/>
          </a:p>
        </p:txBody>
      </p:sp>
      <p:pic>
        <p:nvPicPr>
          <p:cNvPr id="4" name="Audio Recording 13 апр. 2022 г., 17:07:19" descr="Audio Recording 13 апр. 2022 г., 17:07:19">
            <a:hlinkClick r:id="" action="ppaction://media"/>
            <a:extLst>
              <a:ext uri="{FF2B5EF4-FFF2-40B4-BE49-F238E27FC236}">
                <a16:creationId xmlns:a16="http://schemas.microsoft.com/office/drawing/2014/main" id="{584E0865-A6A3-3850-89B8-6C2B9DC50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ECEB6-E51F-7882-87EE-495B4AA2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CD1506-3355-7488-88A6-012215C7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ст. 243 КПК України </a:t>
            </a:r>
            <a:r>
              <a:rPr lang="ru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бути залучений до кримінального провадження стороною обвинувачення за наявності підстав для проведення експертизи, у тому числі за клопотанням сторони захисту чи потерпілого, стороною захисту на договірних умовах, а також слідчим суддею за клопотанням сторони захисту. </a:t>
            </a:r>
          </a:p>
        </p:txBody>
      </p:sp>
      <p:pic>
        <p:nvPicPr>
          <p:cNvPr id="4" name="Audio Recording 13 апр. 2022 г., 17:11:17" descr="Audio Recording 13 апр. 2022 г., 17:11:17">
            <a:hlinkClick r:id="" action="ppaction://media"/>
            <a:extLst>
              <a:ext uri="{FF2B5EF4-FFF2-40B4-BE49-F238E27FC236}">
                <a16:creationId xmlns:a16="http://schemas.microsoft.com/office/drawing/2014/main" id="{62657AF4-3B43-29A4-5A75-3C2344B4F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5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53D0B-6ABC-D8ED-4886-E71A37E8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 неза­лежності експерта забезпечуються: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6C6E3-5734-F599-F760-8B4B02A55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його призначення;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забороною втручання будь-кого в проведення екс­пертизи;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існуванням установ судової експертизи, які відок­ремлені від органів дізнання і попереднього слідст­ва;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 необхідних умов для діяльності судового експерта, його матеріальним і соціальним забезпеченням;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кримінальною відповідальністю експерта за свідомо хибний (неправдивий) висновок;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 призначення повторної експертизи;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присутністю учасників процесу під час проведення експертизи.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5" name="Audio Recording 13 апр. 2022 г., 17:16:51" descr="Audio Recording 13 апр. 2022 г., 17:16:51">
            <a:hlinkClick r:id="" action="ppaction://media"/>
            <a:extLst>
              <a:ext uri="{FF2B5EF4-FFF2-40B4-BE49-F238E27FC236}">
                <a16:creationId xmlns:a16="http://schemas.microsoft.com/office/drawing/2014/main" id="{970BBB64-644E-76D3-A018-96B8FEE44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C8E1F-7315-E83A-7678-0DF5DC99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не можуть бути судовими експертами</a:t>
            </a:r>
            <a:endParaRPr lang="ru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DB313-C880-B7D0-69C5-3B4D2C6E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недієздатні,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мають судимість, </a:t>
            </a:r>
          </a:p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останнього року накладалося адміністративне або дисциплінарне стягнення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перебувають у службовій або іншій залежності від 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сторін кримінального провадження або потерпілого</a:t>
            </a:r>
          </a:p>
        </p:txBody>
      </p:sp>
      <p:pic>
        <p:nvPicPr>
          <p:cNvPr id="4" name="Audio Recording 13 апр. 2022 г., 17:20:49" descr="Audio Recording 13 апр. 2022 г., 17:20:49">
            <a:hlinkClick r:id="" action="ppaction://media"/>
            <a:extLst>
              <a:ext uri="{FF2B5EF4-FFF2-40B4-BE49-F238E27FC236}">
                <a16:creationId xmlns:a16="http://schemas.microsoft.com/office/drawing/2014/main" id="{A85CA7C7-A0E9-1EF6-ABB0-4B1D464461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40413-81B7-20F7-36C7-BA3B1119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 для відводу експерта</a:t>
            </a:r>
            <a:br>
              <a:rPr lang="ru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116C7-FCC9-C7ED-11E4-11A30221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якщо він є заявником, потерпілим, цивільним позивачем, цивільним відповідачем, членом сім’ї або близьким родичем сторони, заявника, потерпілого, цивільного позивача або цивільного відповідача;</a:t>
            </a:r>
          </a:p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якщо він брав участь у цьому ж провадженні як слідчий суддя, суддя, захисник або представник, свідок, експерт, спеціаліст, представник персоналу органу пробації, перекладач;</a:t>
            </a:r>
          </a:p>
          <a:p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якщо він особисто, його близькі родичі чи члени його сім’ї заінтересовані в результатах кримінального провадження або існують інші обставини, які викликають обґрунтовані сумніви в його неупередженості.</a:t>
            </a:r>
          </a:p>
          <a:p>
            <a:endParaRPr lang="ru-UA" dirty="0"/>
          </a:p>
        </p:txBody>
      </p:sp>
      <p:pic>
        <p:nvPicPr>
          <p:cNvPr id="4" name="Audio Recording 13 апр. 2022 г., 17:24:36" descr="Audio Recording 13 апр. 2022 г., 17:24:36">
            <a:hlinkClick r:id="" action="ppaction://media"/>
            <a:extLst>
              <a:ext uri="{FF2B5EF4-FFF2-40B4-BE49-F238E27FC236}">
                <a16:creationId xmlns:a16="http://schemas.microsoft.com/office/drawing/2014/main" id="{B0E72196-30B3-BD2B-BC05-2A64788BF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FAF51-30BF-948D-A85C-C3684716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експерта</a:t>
            </a:r>
            <a:r>
              <a:rPr lang="ru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2703B-B30C-FEE3-4BCB-C9D648B6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знайомитися з матеріалами кримінального провадження, що стосуються предмета дослідження;</a:t>
            </a:r>
          </a:p>
          <a:p>
            <a:r>
              <a:rPr 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заявляти клопотання про надання додаткових матеріалів і зразків та вчинення інших дій, пов’язаних із проведенням експертизи;</a:t>
            </a:r>
          </a:p>
          <a:p>
            <a:r>
              <a:rPr 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присутнім під час вчинення процесуальних дій, що стосуються предметів та об’єктів дослідження та інші права.</a:t>
            </a: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5" name="Audio Recording 13 апр. 2022 г., 17:39:46" descr="Audio Recording 13 апр. 2022 г., 17:39:46">
            <a:hlinkClick r:id="" action="ppaction://media"/>
            <a:extLst>
              <a:ext uri="{FF2B5EF4-FFF2-40B4-BE49-F238E27FC236}">
                <a16:creationId xmlns:a16="http://schemas.microsoft.com/office/drawing/2014/main" id="{D60C4A58-2D44-B893-9424-3B3E2E966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89</TotalTime>
  <Words>881</Words>
  <Application>Microsoft Macintosh PowerPoint</Application>
  <PresentationFormat>Широкоэкранный</PresentationFormat>
  <Paragraphs>46</Paragraphs>
  <Slides>14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Залучення експерта та проведення експертизи в кримінальному провадженні. Правовий статус судового експерта  </vt:lpstr>
      <vt:lpstr>ЛІТЕРАТУРА </vt:lpstr>
      <vt:lpstr>Презентация PowerPoint</vt:lpstr>
      <vt:lpstr>Презентация PowerPoint</vt:lpstr>
      <vt:lpstr>Презентация PowerPoint</vt:lpstr>
      <vt:lpstr>Гарантії неза­лежності експерта забезпечуються:</vt:lpstr>
      <vt:lpstr>Особи, які не можуть бути судовими експертами</vt:lpstr>
      <vt:lpstr>Підстави для відводу експерта  </vt:lpstr>
      <vt:lpstr>Права експерта </vt:lpstr>
      <vt:lpstr>Обов’язки судового експерта: </vt:lpstr>
      <vt:lpstr>Судово-експертну діяльність здійснюють </vt:lpstr>
      <vt:lpstr>До державних спеціалізованих установ належать: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Залучення експерта та проведення експертизи в кримінальному провадженні. Правовий статус судового експерта  </dc:title>
  <dc:creator>Microsoft Office User</dc:creator>
  <cp:lastModifiedBy>Microsoft Office User</cp:lastModifiedBy>
  <cp:revision>1</cp:revision>
  <dcterms:created xsi:type="dcterms:W3CDTF">2022-04-13T14:52:11Z</dcterms:created>
  <dcterms:modified xsi:type="dcterms:W3CDTF">2022-04-13T16:21:14Z</dcterms:modified>
</cp:coreProperties>
</file>