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75" r:id="rId7"/>
    <p:sldId id="261" r:id="rId8"/>
    <p:sldId id="262" r:id="rId9"/>
    <p:sldId id="263" r:id="rId10"/>
    <p:sldId id="264" r:id="rId11"/>
    <p:sldId id="276" r:id="rId12"/>
    <p:sldId id="277" r:id="rId13"/>
    <p:sldId id="265" r:id="rId14"/>
    <p:sldId id="266" r:id="rId15"/>
    <p:sldId id="278" r:id="rId16"/>
    <p:sldId id="279" r:id="rId17"/>
    <p:sldId id="267" r:id="rId18"/>
    <p:sldId id="270" r:id="rId19"/>
    <p:sldId id="271" r:id="rId20"/>
    <p:sldId id="272" r:id="rId21"/>
    <p:sldId id="273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68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53"/>
    <p:restoredTop sz="95794"/>
  </p:normalViewPr>
  <p:slideViewPr>
    <p:cSldViewPr snapToGrid="0" snapToObjects="1">
      <p:cViewPr varScale="1">
        <p:scale>
          <a:sx n="90" d="100"/>
          <a:sy n="90" d="100"/>
        </p:scale>
        <p:origin x="232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4/10/22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4/10/22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4651-17#Text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67099-E51E-3D40-A645-F0DD3B8C1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ru-UA" dirty="0"/>
            </a:br>
            <a:r>
              <a:rPr lang="ru-UA" dirty="0"/>
              <a:t>СЛІДЧИЙ ОГЛЯД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957B3AC-3D85-524E-ADA8-883A307F68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 dirty="0"/>
          </a:p>
        </p:txBody>
      </p:sp>
      <p:pic>
        <p:nvPicPr>
          <p:cNvPr id="4" name="Audio Recording 11 апр. 2022 г., 13:40:49" descr="Audio Recording 11 апр. 2022 г., 13:40:49">
            <a:hlinkClick r:id="" action="ppaction://media"/>
            <a:extLst>
              <a:ext uri="{FF2B5EF4-FFF2-40B4-BE49-F238E27FC236}">
                <a16:creationId xmlns:a16="http://schemas.microsoft.com/office/drawing/2014/main" id="{69B4A0BA-5F81-744C-924F-96A1C045182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8011" y="2802681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16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222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D01BD3-6D67-3A4C-BC70-D72274073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Об’єктами огляду місця події є: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643565-9959-4748-9447-601F197AA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місце, з яким пов’язане уявлення про подію;</a:t>
            </a:r>
            <a:endParaRPr lang="ru-UA" dirty="0"/>
          </a:p>
          <a:p>
            <a:pPr lvl="0"/>
            <a:r>
              <a:rPr lang="uk-UA" dirty="0"/>
              <a:t>обстановка місця події;</a:t>
            </a:r>
            <a:endParaRPr lang="ru-UA" dirty="0"/>
          </a:p>
          <a:p>
            <a:pPr lvl="0"/>
            <a:r>
              <a:rPr lang="uk-UA" dirty="0"/>
              <a:t>труп;</a:t>
            </a:r>
            <a:endParaRPr lang="ru-UA" dirty="0"/>
          </a:p>
          <a:p>
            <a:pPr lvl="0"/>
            <a:r>
              <a:rPr lang="uk-UA" dirty="0"/>
              <a:t>сліди злочину і злочинця</a:t>
            </a:r>
          </a:p>
          <a:p>
            <a:pPr lvl="0"/>
            <a:r>
              <a:rPr lang="uk-UA" dirty="0"/>
              <a:t> </a:t>
            </a:r>
            <a:r>
              <a:rPr lang="uk-UA" dirty="0" err="1"/>
              <a:t>нші</a:t>
            </a:r>
            <a:r>
              <a:rPr lang="uk-UA" dirty="0"/>
              <a:t> предмети чи документи, що знаходяться на місці події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15243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9A84C-7E49-C644-B4CC-2647A2AE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DCAB8-A423-1341-A142-152A75E20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обставини</a:t>
            </a:r>
            <a:r>
              <a:rPr lang="uk-UA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це факти, які виявляє слідчий під час огляду, які суперечать уявленню про звичайний для подібної ситуації хід речей </a:t>
            </a:r>
            <a:endParaRPr lang="ru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246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EEE844-79AE-1E4B-AE87-B3DD7598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обставини </a:t>
            </a:r>
            <a:endParaRPr lang="ru-UA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450B2D-5E5A-0B48-8B63-2EA97A21E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відсутністю слідів, які у зв’язку з аналізом обставин мають бути, 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пов’язані з наявністю слідів у разі, коли природний перебіг подій не передбачає їх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1472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9A3E94-7909-154F-9E45-EFC8F85B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Тактика огляду місця події</a:t>
            </a:r>
            <a:br>
              <a:rPr lang="uk-UA" b="1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C4653B-BEDF-BB45-94CF-13A04654D8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/>
              <a:t>підготовчий етап</a:t>
            </a:r>
          </a:p>
          <a:p>
            <a:r>
              <a:rPr lang="uk-UA" b="1" dirty="0"/>
              <a:t>робочий етап</a:t>
            </a:r>
          </a:p>
          <a:p>
            <a:r>
              <a:rPr lang="uk-UA" b="1" dirty="0"/>
              <a:t>заключний етап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514123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64BD2E-F106-C64F-9821-6CDB25A2E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Підготовчий етап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6A347A-3544-0E40-9AEA-37F5F206A6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до виїзду на місце події</a:t>
            </a:r>
            <a:endParaRPr lang="ru-UA" dirty="0"/>
          </a:p>
          <a:p>
            <a:r>
              <a:rPr lang="uk-UA" dirty="0"/>
              <a:t>безпосередньо на місці події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053453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A3B6DD-3310-7346-AFE3-5F97B0574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Підготовчі дії до виїзду на місце події: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B21456-440A-094F-AF7A-6F61A489C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UA" dirty="0"/>
          </a:p>
          <a:p>
            <a:pPr marL="0" indent="0">
              <a:buNone/>
            </a:pPr>
            <a:r>
              <a:rPr lang="uk-UA" dirty="0"/>
              <a:t>а</a:t>
            </a:r>
            <a:r>
              <a:rPr lang="uk-UA" sz="2600" dirty="0"/>
              <a:t>) уточнити характер події, що відбулося (що відбулося, де, коли, яким чином стало відомо  про подію); </a:t>
            </a:r>
            <a:endParaRPr lang="ru-UA" sz="2600" dirty="0"/>
          </a:p>
          <a:p>
            <a:pPr marL="0" indent="0">
              <a:buNone/>
            </a:pPr>
            <a:r>
              <a:rPr lang="uk-UA" sz="2600" dirty="0"/>
              <a:t>б) забезпечити охорону місця події до свого прибуття; </a:t>
            </a:r>
            <a:endParaRPr lang="ru-UA" sz="2600" dirty="0"/>
          </a:p>
          <a:p>
            <a:pPr marL="0" indent="0">
              <a:buNone/>
            </a:pPr>
            <a:r>
              <a:rPr lang="uk-UA" sz="2600" dirty="0"/>
              <a:t>в) вжити заходи до забезпечення безпеки громадян і запобігання шкідливим наслідкам злочину; </a:t>
            </a:r>
          </a:p>
          <a:p>
            <a:pPr marL="0" indent="0">
              <a:buNone/>
            </a:pPr>
            <a:r>
              <a:rPr lang="uk-UA" sz="2600" dirty="0"/>
              <a:t>г) запросити для участі в огляді спеціалістів; </a:t>
            </a:r>
            <a:endParaRPr lang="ru-UA" sz="2600" dirty="0"/>
          </a:p>
          <a:p>
            <a:pPr marL="0" indent="0">
              <a:buNone/>
            </a:pPr>
            <a:r>
              <a:rPr lang="uk-UA" sz="2600" dirty="0" err="1"/>
              <a:t>д</a:t>
            </a:r>
            <a:r>
              <a:rPr lang="uk-UA" sz="2600" dirty="0"/>
              <a:t>) вирішити питання про склад оперативної групи; </a:t>
            </a:r>
            <a:endParaRPr lang="ru-UA" sz="2600" dirty="0"/>
          </a:p>
          <a:p>
            <a:pPr marL="0" indent="0">
              <a:buNone/>
            </a:pPr>
            <a:r>
              <a:rPr lang="uk-UA" sz="2600" dirty="0"/>
              <a:t>є) перевірити готовність науково-технічних засобів, комплектність слідчої валізи.</a:t>
            </a:r>
            <a:endParaRPr lang="ru-UA" sz="2600" dirty="0"/>
          </a:p>
          <a:p>
            <a:pPr marL="0" indent="0">
              <a:buNone/>
            </a:pPr>
            <a:r>
              <a:rPr lang="uk-UA" sz="2600" dirty="0"/>
              <a:t> </a:t>
            </a:r>
            <a:endParaRPr lang="ru-UA" sz="26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963376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550C79-7A10-E543-B3D7-3D785A79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/>
              <a:t>Підготовчі дії слідчого на місці події</a:t>
            </a:r>
            <a:r>
              <a:rPr lang="uk-UA" dirty="0"/>
              <a:t>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7DB68D-0126-2746-A085-6C40453E4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dirty="0"/>
              <a:t>а) вжити заходів по наданню необхідної медичної допомоги потерпілим;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б) видалити сторонніх осіб з місця події;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в) одержати попередні відомості про характер події шляхом опиту очевидців;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г) дати завдання працівникам поліції про проведення необхідних оперативно-розшукових заходів; </a:t>
            </a:r>
            <a:endParaRPr lang="ru-UA" dirty="0"/>
          </a:p>
          <a:p>
            <a:pPr marL="0" indent="0">
              <a:buNone/>
            </a:pPr>
            <a:r>
              <a:rPr lang="uk-UA" dirty="0" err="1"/>
              <a:t>д</a:t>
            </a:r>
            <a:r>
              <a:rPr lang="uk-UA" dirty="0"/>
              <a:t>) залучити до участі в огляді понятих;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є) визначити функції учасників огляду і роз'яснити їм їх права та обов’язки.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328902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6C48ED-CD1B-8246-938A-C1BB2F72E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</a:t>
            </a:r>
            <a:r>
              <a:rPr lang="ru-UA" dirty="0"/>
              <a:t>обочий етап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5FF084-85FC-3248-9037-48AC7AB322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</a:t>
            </a:r>
            <a:r>
              <a:rPr lang="ru-UA" dirty="0"/>
              <a:t>глядова стадія</a:t>
            </a:r>
          </a:p>
          <a:p>
            <a:r>
              <a:rPr lang="ru-UA" dirty="0"/>
              <a:t>Статична стадія</a:t>
            </a:r>
          </a:p>
          <a:p>
            <a:r>
              <a:rPr lang="ru-UA" dirty="0"/>
              <a:t>Динамічна стадія</a:t>
            </a:r>
          </a:p>
        </p:txBody>
      </p:sp>
    </p:spTree>
    <p:extLst>
      <p:ext uri="{BB962C8B-B14F-4D97-AF65-F5344CB8AC3E}">
        <p14:creationId xmlns:p14="http://schemas.microsoft.com/office/powerpoint/2010/main" val="20926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7D036A-6C6B-B442-A317-3205677AE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UA" dirty="0"/>
              <a:t>итуації огляду місця події: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BBD332-80F5-AB4E-A0AD-FDCC1D3326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має дійсне відображення; </a:t>
            </a:r>
            <a:endParaRPr lang="ru-UA" dirty="0"/>
          </a:p>
          <a:p>
            <a:r>
              <a:rPr lang="uk-UA" dirty="0"/>
              <a:t>має неповне відображення; </a:t>
            </a:r>
            <a:endParaRPr lang="ru-UA" dirty="0"/>
          </a:p>
          <a:p>
            <a:r>
              <a:rPr lang="uk-UA" dirty="0"/>
              <a:t>не знаходить свого явного відображення; </a:t>
            </a:r>
            <a:endParaRPr lang="ru-UA" dirty="0"/>
          </a:p>
          <a:p>
            <a:r>
              <a:rPr lang="uk-UA" dirty="0"/>
              <a:t>має неправдиве відображення.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876300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A7633-6BF5-3245-9106-A9C99D1CB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/>
              <a:t>Система тактичних прийомів при справжньому відображенні події злочину </a:t>
            </a:r>
            <a:r>
              <a:rPr lang="uk-UA" dirty="0"/>
              <a:t>включає: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DB3CAD-B26E-F548-AC79-E925325148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1) зіставлення первинних даних і обстановки місця події з метою виявлення слідів злочину;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2) аналіз окремих слідів на місці події;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3) моделювання події, що відбулася.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55740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7AE73F-63CE-AB42-9CFE-92B6F35C1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план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781D2E-39D0-3F4E-97F2-745CA3EA45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Поняття та види слідчого огляду</a:t>
            </a:r>
            <a:endParaRPr lang="ru-UA" dirty="0"/>
          </a:p>
          <a:p>
            <a:pPr lvl="0"/>
            <a:r>
              <a:rPr lang="uk-UA" dirty="0"/>
              <a:t>Поняття та види огляду місця події</a:t>
            </a:r>
            <a:endParaRPr lang="ru-UA" dirty="0"/>
          </a:p>
          <a:p>
            <a:pPr lvl="0"/>
            <a:r>
              <a:rPr lang="uk-UA" dirty="0"/>
              <a:t>Тактика огляду місця події</a:t>
            </a:r>
            <a:endParaRPr lang="ru-UA" dirty="0"/>
          </a:p>
          <a:p>
            <a:pPr lvl="0"/>
            <a:r>
              <a:rPr lang="uk-UA" dirty="0"/>
              <a:t>Фіксація результатів огляду місця події</a:t>
            </a:r>
            <a:endParaRPr lang="ru-UA" dirty="0"/>
          </a:p>
          <a:p>
            <a:pPr lvl="0"/>
            <a:r>
              <a:rPr lang="uk-UA" dirty="0"/>
              <a:t>Особливості огляду трупа</a:t>
            </a:r>
            <a:endParaRPr lang="ru-UA" dirty="0"/>
          </a:p>
          <a:p>
            <a:pPr lvl="0"/>
            <a:r>
              <a:rPr lang="uk-UA" dirty="0"/>
              <a:t>Інші види слідчого огляду</a:t>
            </a:r>
            <a:endParaRPr lang="ru-UA" dirty="0"/>
          </a:p>
          <a:p>
            <a:pPr lvl="0"/>
            <a:r>
              <a:rPr lang="uk-UA" dirty="0" err="1"/>
              <a:t>Освідування</a:t>
            </a:r>
            <a:endParaRPr lang="ru-UA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811354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4957D-EFB5-D84F-8F87-6994DCD44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200" i="1" dirty="0"/>
              <a:t>Система тактичних прийомів при неповному відображенні події злочину </a:t>
            </a:r>
            <a:r>
              <a:rPr lang="uk-UA" sz="2200" dirty="0"/>
              <a:t>включає наступні прийоми: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58A997-57B4-5743-AF6F-7DF5C58586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1) аналіз окремих слідів (предметів), їх ознак, розташування;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2) використання уявної реконструкції окремих елементів події;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3) моделювання з метою відтворення події, що відбулася;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4) зіставлення модельованої події і реальної картини місця події.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1475470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F27143-5E2B-8E45-A6F4-C903955BA1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UA" i="1" dirty="0"/>
              <a:t> </a:t>
            </a:r>
            <a:r>
              <a:rPr lang="uk-UA" sz="2200" i="1" dirty="0"/>
              <a:t>Система тактичних прийомів за відсутності явного відображення події злочину </a:t>
            </a:r>
            <a:r>
              <a:rPr lang="uk-UA" sz="2200" dirty="0"/>
              <a:t>включає наступні прийоми: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5BC24B-9551-E948-AB6D-CCF633EDE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1) зіставлення первинних даних з інформацією місця події;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2) залучення до участі в огляді осіб, які повідомили про злочин;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3) аналіз ознак знищення слідів;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4) аналіз іншої інформації місця події і її зіставлення зі встановленими фактами.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59162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3C0A26-47AA-9B41-8EE0-970E5B95F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i="1" dirty="0"/>
              <a:t>Системи тактичних прийомів при неправдивому відображенні події злочину</a:t>
            </a:r>
            <a:r>
              <a:rPr lang="uk-UA" dirty="0"/>
              <a:t>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FC668-6F04-514E-A060-4B74C47B0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/>
              <a:t>1) зіставлення інформації місця події з традиційним, природним ходом події;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2) зіставлення інформації місця події з типовими аналогами;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3) зіставлення слідів (предметів) з довідковими даними;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4) зіставлення слідів (предметів), виявлених на місці події, між собою;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5) зіставлення даних місця події з доказами точно встановленими по справі</a:t>
            </a:r>
            <a:endParaRPr lang="ru-UA" dirty="0"/>
          </a:p>
        </p:txBody>
      </p:sp>
      <p:pic>
        <p:nvPicPr>
          <p:cNvPr id="4" name="Audio Recording 11 апр. 2022 г., 14:05:41" descr="Audio Recording 11 апр. 2022 г., 14:05:41">
            <a:hlinkClick r:id="" action="ppaction://media"/>
            <a:extLst>
              <a:ext uri="{FF2B5EF4-FFF2-40B4-BE49-F238E27FC236}">
                <a16:creationId xmlns:a16="http://schemas.microsoft.com/office/drawing/2014/main" id="{5B938645-3F5E-BC49-99ED-E9DDCDA2A6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46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6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DA1E-DBBD-A046-ABBF-EFEF045FC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Огляд трупа складається з </a:t>
            </a:r>
            <a:r>
              <a:rPr lang="uk-U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двох етапів:</a:t>
            </a:r>
            <a:br>
              <a:rPr lang="ru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FEF9F7D-6166-1642-937E-664E9A8C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marR="46355" lvl="1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1.Загального;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marR="46355" lvl="1" indent="0" algn="just">
              <a:spcAft>
                <a:spcPts val="0"/>
              </a:spcAft>
              <a:buNone/>
              <a:tabLst>
                <a:tab pos="914400" algn="l"/>
              </a:tabLst>
            </a:pPr>
            <a:r>
              <a:rPr lang="uk-UA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Детального. </a:t>
            </a:r>
            <a:endParaRPr lang="ru-UA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5" name="Audio Recording 11 апр. 2022 г., 14:12:49" descr="Audio Recording 11 апр. 2022 г., 14:12:49">
            <a:hlinkClick r:id="" action="ppaction://media"/>
            <a:extLst>
              <a:ext uri="{FF2B5EF4-FFF2-40B4-BE49-F238E27FC236}">
                <a16:creationId xmlns:a16="http://schemas.microsoft.com/office/drawing/2014/main" id="{7E5D18B9-29F0-E34D-A6BE-CB7F1CCDCB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02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67DEC2-8528-DA41-AF45-595D8D970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 </a:t>
            </a:r>
            <a:r>
              <a:rPr lang="uk-UA" i="1" dirty="0"/>
              <a:t>загальному огляді</a:t>
            </a:r>
            <a:r>
              <a:rPr lang="uk-UA" dirty="0"/>
              <a:t> досліджуються: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9EA1F8-A7AF-274D-BF70-E53DA31D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1) поза трупа і його положення на місці події; </a:t>
            </a:r>
            <a:endParaRPr lang="ru-UA" dirty="0"/>
          </a:p>
          <a:p>
            <a:r>
              <a:rPr lang="uk-UA" dirty="0"/>
              <a:t>2) зовнішній стан одягу на трупі; </a:t>
            </a:r>
            <a:endParaRPr lang="ru-UA" dirty="0"/>
          </a:p>
          <a:p>
            <a:r>
              <a:rPr lang="uk-UA" dirty="0"/>
              <a:t>3) знаряддя спричинення смерті, що знаходяться на трупі. </a:t>
            </a:r>
            <a:endParaRPr lang="ru-UA" dirty="0"/>
          </a:p>
          <a:p>
            <a:endParaRPr lang="ru-UA" dirty="0"/>
          </a:p>
        </p:txBody>
      </p:sp>
      <p:pic>
        <p:nvPicPr>
          <p:cNvPr id="4" name="Audio Recording 11 апр. 2022 г., 14:13:06" descr="Audio Recording 11 апр. 2022 г., 14:13:06">
            <a:hlinkClick r:id="" action="ppaction://media"/>
            <a:extLst>
              <a:ext uri="{FF2B5EF4-FFF2-40B4-BE49-F238E27FC236}">
                <a16:creationId xmlns:a16="http://schemas.microsoft.com/office/drawing/2014/main" id="{E24539B3-880B-734C-82EC-042A4CE36A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0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DE40F3-99C5-DC42-8EB9-9652DBB33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 </a:t>
            </a:r>
            <a:r>
              <a:rPr lang="uk-UA" i="1" dirty="0"/>
              <a:t>детальному огляді</a:t>
            </a:r>
            <a:r>
              <a:rPr lang="uk-UA" dirty="0"/>
              <a:t> досліджуються: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B2A6971-FE90-7044-880D-206827563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UA" dirty="0"/>
          </a:p>
          <a:p>
            <a:r>
              <a:rPr lang="uk-UA" dirty="0"/>
              <a:t>ложе трупа (ділянка підлоги або ґрунту під трупом); </a:t>
            </a:r>
            <a:endParaRPr lang="ru-UA" dirty="0"/>
          </a:p>
          <a:p>
            <a:r>
              <a:rPr lang="uk-UA" dirty="0"/>
              <a:t>одяг трупа; </a:t>
            </a:r>
            <a:endParaRPr lang="ru-UA" dirty="0"/>
          </a:p>
          <a:p>
            <a:r>
              <a:rPr lang="uk-UA" dirty="0"/>
              <a:t>тіло трупа і пошкодження на ньому.</a:t>
            </a:r>
            <a:endParaRPr lang="ru-UA" dirty="0"/>
          </a:p>
          <a:p>
            <a:endParaRPr lang="ru-UA" dirty="0"/>
          </a:p>
        </p:txBody>
      </p:sp>
      <p:pic>
        <p:nvPicPr>
          <p:cNvPr id="4" name="Audio Recording 11 апр. 2022 г., 14:13:23" descr="Audio Recording 11 апр. 2022 г., 14:13:23">
            <a:hlinkClick r:id="" action="ppaction://media"/>
            <a:extLst>
              <a:ext uri="{FF2B5EF4-FFF2-40B4-BE49-F238E27FC236}">
                <a16:creationId xmlns:a16="http://schemas.microsoft.com/office/drawing/2014/main" id="{E480D6C9-154B-1041-8726-72AC551F50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36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BD13BF-CE5F-C648-835B-DD0F282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При огляді оголеного трупа фіксуються: </a:t>
            </a:r>
            <a:br>
              <a:rPr lang="ru-UA" dirty="0"/>
            </a:b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F5E08B-0CA2-B042-95B9-971DDC04F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/>
              <a:t>угодованість, колір шкіри, статура, вік і стать;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трупні явища (охолодження, висихання тіла, трупні плями, ознаки гниття);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вид голови та обличчя;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вид живота;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індивідуальні особливості, які спостерігаються на тілі; </a:t>
            </a:r>
            <a:endParaRPr lang="ru-UA" dirty="0"/>
          </a:p>
          <a:p>
            <a:pPr marL="0" indent="0">
              <a:buNone/>
            </a:pPr>
            <a:r>
              <a:rPr lang="uk-UA" dirty="0"/>
              <a:t>ушкодження на трупі. </a:t>
            </a:r>
            <a:endParaRPr lang="ru-UA" dirty="0"/>
          </a:p>
          <a:p>
            <a:endParaRPr lang="ru-UA" dirty="0"/>
          </a:p>
        </p:txBody>
      </p:sp>
      <p:pic>
        <p:nvPicPr>
          <p:cNvPr id="4" name="Audio Recording 11 апр. 2022 г., 14:18:10" descr="Audio Recording 11 апр. 2022 г., 14:18:10">
            <a:hlinkClick r:id="" action="ppaction://media"/>
            <a:extLst>
              <a:ext uri="{FF2B5EF4-FFF2-40B4-BE49-F238E27FC236}">
                <a16:creationId xmlns:a16="http://schemas.microsoft.com/office/drawing/2014/main" id="{C79A50E3-C996-3D45-BB9B-0FB143EE2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81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7877D7-8775-F04C-BE3B-1A6B7177A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E67AFF-91CC-5649-8A24-B883209C5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97088"/>
            <a:ext cx="9905999" cy="3541714"/>
          </a:xfrm>
        </p:spPr>
        <p:txBody>
          <a:bodyPr/>
          <a:lstStyle/>
          <a:p>
            <a:r>
              <a:rPr lang="uk-UA" dirty="0"/>
              <a:t>Частини трупа описуються в такій послідовності: голова — обличчя — шия — груди — живіт — спина — руки — ноги </a:t>
            </a:r>
            <a:endParaRPr lang="ru-UA" dirty="0"/>
          </a:p>
        </p:txBody>
      </p:sp>
      <p:pic>
        <p:nvPicPr>
          <p:cNvPr id="5" name="Audio Recording 11 апр. 2022 г., 14:18:48" descr="Audio Recording 11 апр. 2022 г., 14:18:48">
            <a:hlinkClick r:id="" action="ppaction://media"/>
            <a:extLst>
              <a:ext uri="{FF2B5EF4-FFF2-40B4-BE49-F238E27FC236}">
                <a16:creationId xmlns:a16="http://schemas.microsoft.com/office/drawing/2014/main" id="{96DB3504-E4E0-2A44-9C0D-D0FF23B5D3C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67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AE089-498F-EE4F-94D5-E453F779B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F4182B-C176-834E-8980-913FE9B4B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6000" b="1" dirty="0"/>
              <a:t>Огляд предметів</a:t>
            </a:r>
            <a:r>
              <a:rPr lang="ru-UA" sz="6000" dirty="0"/>
              <a:t> </a:t>
            </a:r>
          </a:p>
        </p:txBody>
      </p:sp>
      <p:pic>
        <p:nvPicPr>
          <p:cNvPr id="4" name="Audio Recording 11 апр. 2022 г., 14:21:48" descr="Audio Recording 11 апр. 2022 г., 14:21:48">
            <a:hlinkClick r:id="" action="ppaction://media"/>
            <a:extLst>
              <a:ext uri="{FF2B5EF4-FFF2-40B4-BE49-F238E27FC236}">
                <a16:creationId xmlns:a16="http://schemas.microsoft.com/office/drawing/2014/main" id="{F84E856F-67ED-4F44-877F-A8ADB6E530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68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44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2E7B81-B790-F246-847E-44A2C7F76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DDCBB1-7523-8640-B388-926355BCF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/>
              <a:t>Огляд документів</a:t>
            </a:r>
            <a:r>
              <a:rPr lang="ru-UA" sz="4000" dirty="0"/>
              <a:t> </a:t>
            </a:r>
          </a:p>
        </p:txBody>
      </p:sp>
      <p:pic>
        <p:nvPicPr>
          <p:cNvPr id="4" name="Audio Recording 11 апр. 2022 г., 14:24:36" descr="Audio Recording 11 апр. 2022 г., 14:24:36">
            <a:hlinkClick r:id="" action="ppaction://media"/>
            <a:extLst>
              <a:ext uri="{FF2B5EF4-FFF2-40B4-BE49-F238E27FC236}">
                <a16:creationId xmlns:a16="http://schemas.microsoft.com/office/drawing/2014/main" id="{A1FBDBC2-4F68-9C45-BA64-6A5BF56055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9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3D93E0-C77C-AD44-890A-E1077A7A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6769"/>
            <a:ext cx="9905998" cy="3877519"/>
          </a:xfrm>
        </p:spPr>
        <p:txBody>
          <a:bodyPr>
            <a:noAutofit/>
          </a:bodyPr>
          <a:lstStyle/>
          <a:p>
            <a:r>
              <a:rPr lang="uk-UA" sz="2000" i="1" dirty="0"/>
              <a:t>ЛІТЕРАТУРА ДО ТЕМИ:</a:t>
            </a:r>
            <a:br>
              <a:rPr lang="ru-UA" sz="2000" dirty="0"/>
            </a:br>
            <a:r>
              <a:rPr lang="uk-UA" sz="2000" i="1" dirty="0"/>
              <a:t> </a:t>
            </a:r>
            <a:br>
              <a:rPr lang="ru-UA" sz="2000" dirty="0"/>
            </a:br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E45FFA-A4D6-B144-B0D5-356129A59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071868"/>
            <a:ext cx="9905998" cy="3719333"/>
          </a:xfrm>
        </p:spPr>
        <p:txBody>
          <a:bodyPr>
            <a:normAutofit fontScale="92500" lnSpcReduction="20000"/>
          </a:bodyPr>
          <a:lstStyle/>
          <a:p>
            <a:r>
              <a:rPr lang="uk-UA" dirty="0"/>
              <a:t>1. </a:t>
            </a:r>
            <a:r>
              <a:rPr lang="ru-RU" dirty="0" err="1"/>
              <a:t>Криміналістика</a:t>
            </a:r>
            <a:r>
              <a:rPr lang="ru-RU" dirty="0"/>
              <a:t>: </a:t>
            </a:r>
            <a:r>
              <a:rPr lang="ru-RU" dirty="0" err="1"/>
              <a:t>Підручник</a:t>
            </a:r>
            <a:r>
              <a:rPr lang="ru-RU" dirty="0"/>
              <a:t> / Кол. авт.: В. Ю. </a:t>
            </a:r>
            <a:r>
              <a:rPr lang="ru-RU" dirty="0" err="1"/>
              <a:t>Шепітько</a:t>
            </a:r>
            <a:r>
              <a:rPr lang="ru-RU" dirty="0"/>
              <a:t>, В. О. </a:t>
            </a:r>
            <a:r>
              <a:rPr lang="ru-RU" dirty="0" err="1"/>
              <a:t>Коно</a:t>
            </a:r>
            <a:r>
              <a:rPr lang="ru-RU" dirty="0"/>
              <a:t>- К 82 </a:t>
            </a:r>
            <a:r>
              <a:rPr lang="ru-RU" dirty="0" err="1"/>
              <a:t>валова</a:t>
            </a:r>
            <a:r>
              <a:rPr lang="ru-RU" dirty="0"/>
              <a:t>, В. А. Журавель та </a:t>
            </a:r>
            <a:r>
              <a:rPr lang="ru-RU" dirty="0" err="1"/>
              <a:t>ін</a:t>
            </a:r>
            <a:r>
              <a:rPr lang="ru-RU" dirty="0"/>
              <a:t>. / За ред. проф. В. Ю. </a:t>
            </a:r>
            <a:r>
              <a:rPr lang="ru-RU" dirty="0" err="1"/>
              <a:t>Шепітька</a:t>
            </a:r>
            <a:r>
              <a:rPr lang="ru-RU" dirty="0"/>
              <a:t>. 4-е вид., </a:t>
            </a:r>
            <a:br>
              <a:rPr lang="ru-UA" dirty="0"/>
            </a:br>
            <a:r>
              <a:rPr lang="ru-RU" dirty="0" err="1"/>
              <a:t>перероб</a:t>
            </a:r>
            <a:r>
              <a:rPr lang="ru-RU" dirty="0"/>
              <a:t>. і доп. Х.: Право, 2008. 464 с. </a:t>
            </a:r>
            <a:br>
              <a:rPr lang="ru-UA" dirty="0"/>
            </a:br>
            <a:r>
              <a:rPr lang="uk-UA" dirty="0"/>
              <a:t>2.</a:t>
            </a:r>
            <a:r>
              <a:rPr lang="uk-UA" i="1" dirty="0"/>
              <a:t> </a:t>
            </a:r>
            <a:r>
              <a:rPr lang="uk-UA" dirty="0" err="1"/>
              <a:t>Алексійчук</a:t>
            </a:r>
            <a:r>
              <a:rPr lang="uk-UA" dirty="0"/>
              <a:t> В. І. Огляд місця </a:t>
            </a:r>
            <a:r>
              <a:rPr lang="uk-UA" dirty="0" err="1"/>
              <a:t>подіі</a:t>
            </a:r>
            <a:r>
              <a:rPr lang="uk-UA" dirty="0"/>
              <a:t>̈ : тактика і психологія. </a:t>
            </a:r>
            <a:r>
              <a:rPr lang="uk-UA" dirty="0" err="1"/>
              <a:t>Х</a:t>
            </a:r>
            <a:r>
              <a:rPr lang="uk-UA" dirty="0"/>
              <a:t>. : Вид. агенція «</a:t>
            </a:r>
            <a:r>
              <a:rPr lang="uk-UA" dirty="0" err="1"/>
              <a:t>Апостіль</a:t>
            </a:r>
            <a:r>
              <a:rPr lang="uk-UA" dirty="0"/>
              <a:t>», 2011. </a:t>
            </a:r>
            <a:br>
              <a:rPr lang="ru-UA" dirty="0"/>
            </a:br>
            <a:r>
              <a:rPr lang="uk-UA" dirty="0"/>
              <a:t>3. Корж В.П. Огляд місця </a:t>
            </a:r>
            <a:r>
              <a:rPr lang="uk-UA" dirty="0" err="1"/>
              <a:t>подіі</a:t>
            </a:r>
            <a:r>
              <a:rPr lang="uk-UA" dirty="0"/>
              <a:t>̈: процесуальні особливості, криміналістичні </a:t>
            </a:r>
            <a:r>
              <a:rPr lang="uk-UA" dirty="0" err="1"/>
              <a:t>рекомендаціі</a:t>
            </a:r>
            <a:r>
              <a:rPr lang="uk-UA" dirty="0"/>
              <a:t>̈. Науко-</a:t>
            </a:r>
            <a:r>
              <a:rPr lang="uk-UA" dirty="0" err="1"/>
              <a:t>практичнии</a:t>
            </a:r>
            <a:r>
              <a:rPr lang="uk-UA" dirty="0"/>
              <a:t>̆ посібник для слідчих, прокурорів, </a:t>
            </a:r>
            <a:r>
              <a:rPr lang="uk-UA" dirty="0" err="1"/>
              <a:t>поліцейських</a:t>
            </a:r>
            <a:r>
              <a:rPr lang="uk-UA" dirty="0"/>
              <a:t> </a:t>
            </a:r>
            <a:r>
              <a:rPr lang="uk-UA" dirty="0" err="1"/>
              <a:t>патрульноі</a:t>
            </a:r>
            <a:r>
              <a:rPr lang="uk-UA" dirty="0"/>
              <a:t>̈ та </a:t>
            </a:r>
            <a:r>
              <a:rPr lang="uk-UA" dirty="0" err="1"/>
              <a:t>кримінальноі</a:t>
            </a:r>
            <a:r>
              <a:rPr lang="uk-UA" dirty="0"/>
              <a:t>̈ </a:t>
            </a:r>
            <a:r>
              <a:rPr lang="uk-UA" dirty="0" err="1"/>
              <a:t>поліціі</a:t>
            </a:r>
            <a:r>
              <a:rPr lang="uk-UA" dirty="0"/>
              <a:t>̈. </a:t>
            </a:r>
            <a:r>
              <a:rPr lang="uk-UA" dirty="0" err="1"/>
              <a:t>Х</a:t>
            </a:r>
            <a:r>
              <a:rPr lang="uk-UA" dirty="0"/>
              <a:t>. 2018. </a:t>
            </a:r>
            <a:br>
              <a:rPr lang="ru-UA" dirty="0"/>
            </a:br>
            <a:r>
              <a:rPr lang="uk-UA" dirty="0"/>
              <a:t>4. </a:t>
            </a:r>
            <a:r>
              <a:rPr lang="ru-RU" dirty="0" err="1"/>
              <a:t>Кримінальний</a:t>
            </a:r>
            <a:r>
              <a:rPr lang="ru-RU" dirty="0"/>
              <a:t> </a:t>
            </a:r>
            <a:r>
              <a:rPr lang="ru-RU" dirty="0" err="1"/>
              <a:t>процесуальний</a:t>
            </a:r>
            <a:r>
              <a:rPr lang="ru-RU" dirty="0"/>
              <a:t> кодекс </a:t>
            </a:r>
            <a:r>
              <a:rPr lang="ru-RU" dirty="0" err="1"/>
              <a:t>України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13.04.2012 № 4651-VI. URL: </a:t>
            </a:r>
            <a:r>
              <a:rPr lang="ru-RU" dirty="0">
                <a:hlinkClick r:id="rId2"/>
              </a:rPr>
              <a:t>https://zakon.rada.gov.ua/laws/show/4651-17#Text</a:t>
            </a:r>
            <a:r>
              <a:rPr lang="ru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379293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64DF9F-61B1-024D-96A3-C9154422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918A6E-D46D-8C48-8AA3-FE6B2B94B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000" b="1" dirty="0"/>
              <a:t>Огляд тварин</a:t>
            </a:r>
            <a:r>
              <a:rPr lang="ru-UA" sz="4000" dirty="0"/>
              <a:t> </a:t>
            </a:r>
          </a:p>
        </p:txBody>
      </p:sp>
      <p:pic>
        <p:nvPicPr>
          <p:cNvPr id="4" name="Audio Recording 11 апр. 2022 г., 14:26:05" descr="Audio Recording 11 апр. 2022 г., 14:26:05">
            <a:hlinkClick r:id="" action="ppaction://media"/>
            <a:extLst>
              <a:ext uri="{FF2B5EF4-FFF2-40B4-BE49-F238E27FC236}">
                <a16:creationId xmlns:a16="http://schemas.microsoft.com/office/drawing/2014/main" id="{01F0884F-E2E1-8642-B777-C7EBAF84B1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6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784F88-A278-CB43-9A24-F3BFA5E62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317100-1FA0-AF48-8CA7-376A90DD58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uk-UA" sz="4000" b="1" dirty="0" err="1"/>
              <a:t>Освідування</a:t>
            </a:r>
            <a:endParaRPr lang="ru-UA" sz="4000" dirty="0"/>
          </a:p>
          <a:p>
            <a:endParaRPr lang="ru-UA" dirty="0"/>
          </a:p>
        </p:txBody>
      </p:sp>
      <p:pic>
        <p:nvPicPr>
          <p:cNvPr id="4" name="Audio Recording 11 апр. 2022 г., 14:28:56" descr="Audio Recording 11 апр. 2022 г., 14:28:56">
            <a:hlinkClick r:id="" action="ppaction://media"/>
            <a:extLst>
              <a:ext uri="{FF2B5EF4-FFF2-40B4-BE49-F238E27FC236}">
                <a16:creationId xmlns:a16="http://schemas.microsoft.com/office/drawing/2014/main" id="{72A1F1FF-0656-854B-88FC-4B46038088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44002A-68A3-B742-9D05-BD9ABE39F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Фіксація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 </a:t>
            </a:r>
            <a:r>
              <a:rPr lang="ru-RU" dirty="0" err="1"/>
              <a:t>огляду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F5F58-1762-EC4F-8E05-BD2D7BD9E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UA" dirty="0"/>
              <a:t>кладання протоколу</a:t>
            </a:r>
          </a:p>
          <a:p>
            <a:r>
              <a:rPr lang="ru-RU" dirty="0"/>
              <a:t>ф</a:t>
            </a:r>
            <a:r>
              <a:rPr lang="ru-UA" dirty="0"/>
              <a:t>отографування</a:t>
            </a:r>
          </a:p>
          <a:p>
            <a:r>
              <a:rPr lang="ru-RU" dirty="0"/>
              <a:t>в</a:t>
            </a:r>
            <a:r>
              <a:rPr lang="ru-UA" dirty="0"/>
              <a:t>ідеозйомка</a:t>
            </a:r>
          </a:p>
          <a:p>
            <a:r>
              <a:rPr lang="ru-UA" dirty="0"/>
              <a:t>складання планів, схем</a:t>
            </a:r>
          </a:p>
        </p:txBody>
      </p:sp>
      <p:pic>
        <p:nvPicPr>
          <p:cNvPr id="4" name="Audio Recording 11 апр. 2022 г., 14:38:59" descr="Audio Recording 11 апр. 2022 г., 14:38:59">
            <a:hlinkClick r:id="" action="ppaction://media"/>
            <a:extLst>
              <a:ext uri="{FF2B5EF4-FFF2-40B4-BE49-F238E27FC236}">
                <a16:creationId xmlns:a16="http://schemas.microsoft.com/office/drawing/2014/main" id="{941219D2-307C-5D46-B1A5-82F9A77FB7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48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1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96AD74-2F1C-6141-A83E-4BA4FBA8D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527" y="770917"/>
            <a:ext cx="9905998" cy="1478570"/>
          </a:xfrm>
        </p:spPr>
        <p:txBody>
          <a:bodyPr>
            <a:normAutofit/>
          </a:bodyPr>
          <a:lstStyle/>
          <a:p>
            <a:endParaRPr lang="ru-UA" sz="2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F11D5C-096C-9049-A8F8-A53F9C1C4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i="1" dirty="0"/>
              <a:t>Слідчий огляд є самостійною невідкладною слідчою дією, сутність якої полягає у тому, що слідчий за допомогою своїх органів чуття переконується в існуванні і характері фактів, що мають доказове значення.</a:t>
            </a:r>
            <a:r>
              <a:rPr lang="ru-UA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07220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C2DADD-37F5-034B-9508-448ED2ACF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Види слідчого огляду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8244F3-C688-F143-9ECC-D778D1B7C1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i="1" dirty="0"/>
              <a:t>по послідовності проведення:</a:t>
            </a:r>
            <a:endParaRPr lang="ru-UA" sz="1400" i="1" dirty="0"/>
          </a:p>
          <a:p>
            <a:pPr lvl="1"/>
            <a:r>
              <a:rPr lang="uk-UA" dirty="0"/>
              <a:t>первинний;</a:t>
            </a:r>
            <a:endParaRPr lang="ru-UA" sz="1200" dirty="0"/>
          </a:p>
          <a:p>
            <a:pPr lvl="1"/>
            <a:r>
              <a:rPr lang="uk-UA" dirty="0"/>
              <a:t>повторний; </a:t>
            </a:r>
            <a:endParaRPr lang="ru-UA" sz="1400" dirty="0"/>
          </a:p>
          <a:p>
            <a:pPr lvl="0"/>
            <a:r>
              <a:rPr lang="uk-UA" i="1" dirty="0"/>
              <a:t>за об'ємом:</a:t>
            </a:r>
            <a:endParaRPr lang="ru-UA" sz="1400" i="1" dirty="0"/>
          </a:p>
          <a:p>
            <a:pPr lvl="1"/>
            <a:r>
              <a:rPr lang="uk-UA" dirty="0"/>
              <a:t>основний;</a:t>
            </a:r>
            <a:endParaRPr lang="ru-UA" sz="1200" dirty="0"/>
          </a:p>
          <a:p>
            <a:pPr lvl="1"/>
            <a:r>
              <a:rPr lang="uk-UA" dirty="0"/>
              <a:t>додатковий; </a:t>
            </a:r>
          </a:p>
          <a:p>
            <a:pPr marL="457200" lvl="1" indent="0">
              <a:buNone/>
            </a:pPr>
            <a:endParaRPr lang="ru-UA" sz="12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91323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220EDC-6B95-5047-B978-834CB3036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29E27-497E-4B48-829A-C1727C5D5B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за об'єктом дослідження виділяють: </a:t>
            </a:r>
            <a:endParaRPr lang="ru-UA" sz="1400" dirty="0"/>
          </a:p>
          <a:p>
            <a:pPr lvl="1"/>
            <a:r>
              <a:rPr lang="uk-UA" dirty="0"/>
              <a:t>огляд місця події (місця злочину); </a:t>
            </a:r>
            <a:endParaRPr lang="ru-UA" sz="1200" dirty="0"/>
          </a:p>
          <a:p>
            <a:pPr lvl="1"/>
            <a:r>
              <a:rPr lang="uk-UA" dirty="0"/>
              <a:t>огляд трупа (зовнішній огляд трупа на місці його виявлення; </a:t>
            </a:r>
            <a:endParaRPr lang="ru-UA" sz="1200" dirty="0"/>
          </a:p>
          <a:p>
            <a:pPr lvl="1"/>
            <a:r>
              <a:rPr lang="uk-UA" dirty="0"/>
              <a:t>огляд предметів; </a:t>
            </a:r>
            <a:endParaRPr lang="ru-UA" sz="1200" dirty="0"/>
          </a:p>
          <a:p>
            <a:pPr lvl="1"/>
            <a:r>
              <a:rPr lang="uk-UA" dirty="0"/>
              <a:t>огляд документів; </a:t>
            </a:r>
            <a:endParaRPr lang="ru-UA" sz="1200" dirty="0"/>
          </a:p>
          <a:p>
            <a:pPr lvl="1"/>
            <a:r>
              <a:rPr lang="uk-UA" dirty="0"/>
              <a:t>огляд транспортних засобів; </a:t>
            </a:r>
            <a:endParaRPr lang="ru-UA" sz="1200" dirty="0"/>
          </a:p>
          <a:p>
            <a:pPr lvl="1"/>
            <a:r>
              <a:rPr lang="uk-UA" dirty="0"/>
              <a:t>огляд тварин; </a:t>
            </a:r>
            <a:endParaRPr lang="ru-UA" sz="1200" dirty="0"/>
          </a:p>
          <a:p>
            <a:pPr lvl="1"/>
            <a:r>
              <a:rPr lang="uk-UA" dirty="0"/>
              <a:t>огляд ділянок місцевості і приміщень, що не є місцем події; </a:t>
            </a:r>
            <a:endParaRPr lang="ru-UA" sz="1200" dirty="0"/>
          </a:p>
          <a:p>
            <a:pPr lvl="1"/>
            <a:r>
              <a:rPr lang="uk-UA" dirty="0"/>
              <a:t>огляд  тіла живих осіб (</a:t>
            </a:r>
            <a:r>
              <a:rPr lang="uk-UA" dirty="0" err="1"/>
              <a:t>освідування</a:t>
            </a:r>
            <a:r>
              <a:rPr lang="uk-UA" dirty="0"/>
              <a:t>).</a:t>
            </a:r>
            <a:endParaRPr lang="ru-UA" sz="1200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0175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345B49-5660-034F-98C9-B90B196DC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UA" sz="2000" i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40FA53-D613-724B-B3A8-2CC7ADC7D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i="1" dirty="0"/>
              <a:t>Огляд місця події</a:t>
            </a:r>
            <a:r>
              <a:rPr lang="uk-UA" i="1" dirty="0"/>
              <a:t> — це невідкладна слідча дія, спрямована на встановлення, фіксацію і дослідження обстановки місця події, слідів злочину і злочинця та інших фактичних даних, що дозволяють у сукупності з іншими доказами зробити висновок про механізм події і інші обставини розслідуваної події</a:t>
            </a:r>
            <a:endParaRPr lang="ru-UA" i="1" dirty="0"/>
          </a:p>
          <a:p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28630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5D948-56C6-E44F-AF16-766B568C3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UA" dirty="0"/>
              <a:t>Принципи огляду місця події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793374-1997-A842-83A0-E9A7D5444C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</a:t>
            </a:r>
            <a:r>
              <a:rPr lang="ru-UA" dirty="0"/>
              <a:t>воєчасність огляду</a:t>
            </a:r>
          </a:p>
          <a:p>
            <a:r>
              <a:rPr lang="ru-RU" dirty="0"/>
              <a:t>о</a:t>
            </a:r>
            <a:r>
              <a:rPr lang="ru-UA" dirty="0"/>
              <a:t>бʼєктивність і повнота огляду</a:t>
            </a:r>
          </a:p>
          <a:p>
            <a:r>
              <a:rPr lang="ru-RU" dirty="0"/>
              <a:t>п</a:t>
            </a:r>
            <a:r>
              <a:rPr lang="ru-UA" dirty="0"/>
              <a:t>ланомірність огляду</a:t>
            </a:r>
          </a:p>
          <a:p>
            <a:r>
              <a:rPr lang="uk-UA" dirty="0"/>
              <a:t>застосування науково-технічних засобів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266630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9CF21D-6163-A047-9ABE-ED9217631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</a:t>
            </a:r>
            <a:r>
              <a:rPr lang="ru-UA" dirty="0"/>
              <a:t>иди огляду місця події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7F0FA0-AE1E-9B4E-A9DE-5965F578A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/>
              <a:t>первісний</a:t>
            </a:r>
            <a:endParaRPr lang="ru-UA" dirty="0"/>
          </a:p>
          <a:p>
            <a:pPr lvl="0"/>
            <a:r>
              <a:rPr lang="uk-UA" dirty="0"/>
              <a:t>повторний</a:t>
            </a:r>
            <a:endParaRPr lang="ru-UA" dirty="0"/>
          </a:p>
          <a:p>
            <a:pPr lvl="0"/>
            <a:r>
              <a:rPr lang="uk-UA" dirty="0"/>
              <a:t>додатковий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38054410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Контур</Template>
  <TotalTime>1263</TotalTime>
  <Words>1091</Words>
  <Application>Microsoft Macintosh PowerPoint</Application>
  <PresentationFormat>Широкоэкранный</PresentationFormat>
  <Paragraphs>129</Paragraphs>
  <Slides>32</Slides>
  <Notes>0</Notes>
  <HiddenSlides>0</HiddenSlides>
  <MMClips>12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Arial</vt:lpstr>
      <vt:lpstr>Times New Roman</vt:lpstr>
      <vt:lpstr>Tw Cen MT</vt:lpstr>
      <vt:lpstr>Контур</vt:lpstr>
      <vt:lpstr> СЛІДЧИЙ ОГЛЯД</vt:lpstr>
      <vt:lpstr>план</vt:lpstr>
      <vt:lpstr>ЛІТЕРАТУРА ДО ТЕМИ:   </vt:lpstr>
      <vt:lpstr>Презентация PowerPoint</vt:lpstr>
      <vt:lpstr>Види слідчого огляду</vt:lpstr>
      <vt:lpstr>Презентация PowerPoint</vt:lpstr>
      <vt:lpstr>Презентация PowerPoint</vt:lpstr>
      <vt:lpstr>Принципи огляду місця події</vt:lpstr>
      <vt:lpstr>Види огляду місця події</vt:lpstr>
      <vt:lpstr>Об’єктами огляду місця події є:</vt:lpstr>
      <vt:lpstr>Презентация PowerPoint</vt:lpstr>
      <vt:lpstr>Негативні обставини </vt:lpstr>
      <vt:lpstr>Тактика огляду місця події </vt:lpstr>
      <vt:lpstr>Підготовчий етап</vt:lpstr>
      <vt:lpstr>Підготовчі дії до виїзду на місце події:</vt:lpstr>
      <vt:lpstr>Підготовчі дії слідчого на місці події:  </vt:lpstr>
      <vt:lpstr>Робочий етап</vt:lpstr>
      <vt:lpstr>Ситуації огляду місця події:</vt:lpstr>
      <vt:lpstr>Система тактичних прийомів при справжньому відображенні події злочину включає:  </vt:lpstr>
      <vt:lpstr>Система тактичних прийомів при неповному відображенні події злочину включає наступні прийоми: </vt:lpstr>
      <vt:lpstr> Система тактичних прийомів за відсутності явного відображення події злочину включає наступні прийоми:  </vt:lpstr>
      <vt:lpstr>Системи тактичних прийомів при неправдивому відображенні події злочину </vt:lpstr>
      <vt:lpstr>Огляд трупа складається з двох етапів: </vt:lpstr>
      <vt:lpstr>При загальному огляді досліджуються:  </vt:lpstr>
      <vt:lpstr>При детальному огляді досліджуються:  </vt:lpstr>
      <vt:lpstr>При огляді оголеного трупа фіксуються: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Фіксація результатів огляду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СЛІДЧИЙ ОГЛЯД</dc:title>
  <dc:creator>Microsoft Office User</dc:creator>
  <cp:lastModifiedBy>Microsoft Office User</cp:lastModifiedBy>
  <cp:revision>5</cp:revision>
  <dcterms:created xsi:type="dcterms:W3CDTF">2022-04-10T15:40:09Z</dcterms:created>
  <dcterms:modified xsi:type="dcterms:W3CDTF">2022-04-11T12:43:24Z</dcterms:modified>
</cp:coreProperties>
</file>