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4" r:id="rId16"/>
    <p:sldId id="275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33"/>
  </p:normalViewPr>
  <p:slideViewPr>
    <p:cSldViewPr snapToGrid="0" snapToObjects="1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5/7/22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5.rada.gov.ua/laws/show/4038-12" TargetMode="External"/><Relationship Id="rId2" Type="http://schemas.openxmlformats.org/officeDocument/2006/relationships/hyperlink" Target="https://zakon.rada.gov.ua/laws/show/4651-17#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kon3.rada.gov.ua/laws/show/z0705-9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7488C-C510-D114-BC8D-E84C82177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UA" dirty="0"/>
              <a:t>Судово-фототехнічна</a:t>
            </a:r>
            <a:r>
              <a:rPr lang="uk-UA" dirty="0"/>
              <a:t> та</a:t>
            </a:r>
            <a:r>
              <a:rPr lang="ru-UA" dirty="0"/>
              <a:t> портретна експертиза</a:t>
            </a:r>
            <a:br>
              <a:rPr lang="ru-UA" dirty="0"/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F2DE3D-821F-DAAF-A78A-4AF7262E7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87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8A9C2-FF40-43A8-F984-42054541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2400" u="sng" dirty="0"/>
              <a:t>Орієнтовний перелік вирішуваних питань</a:t>
            </a:r>
            <a:r>
              <a:rPr lang="uk-UA" sz="2400" u="sng" dirty="0"/>
              <a:t> при і</a:t>
            </a:r>
            <a:r>
              <a:rPr lang="ru-UA" sz="2400" u="sng" dirty="0"/>
              <a:t>дентифікаці</a:t>
            </a:r>
            <a:r>
              <a:rPr lang="uk-UA" sz="2400" u="sng" dirty="0" err="1"/>
              <a:t>ї</a:t>
            </a:r>
            <a:r>
              <a:rPr lang="ru-UA" sz="2400" u="sng" dirty="0"/>
              <a:t> предметів, приміщень та ділянок місцевості, відображених на знімках (негативах) та відеозаписах:</a:t>
            </a: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3A6BF-19F7-58C0-A795-AE085C8F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Той самий чи інший об’єкт (предмет, приміщення, ділянка місцевості тощо) зафіксовано на даних фотознімках (кінокадрах, відеозаписах), що надані для проведення експертизи?</a:t>
            </a:r>
          </a:p>
          <a:p>
            <a:endParaRPr lang="ru-UA" dirty="0"/>
          </a:p>
        </p:txBody>
      </p:sp>
      <p:pic>
        <p:nvPicPr>
          <p:cNvPr id="4" name="Audio Recording 7 мая 2022 г., 16:47:42" descr="Audio Recording 7 мая 2022 г., 16:47:42">
            <a:hlinkClick r:id="" action="ppaction://media"/>
            <a:extLst>
              <a:ext uri="{FF2B5EF4-FFF2-40B4-BE49-F238E27FC236}">
                <a16:creationId xmlns:a16="http://schemas.microsoft.com/office/drawing/2014/main" id="{CFEEB4B1-6412-0164-C9AB-4D5DA7757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B4D5-574D-C5B1-935F-B103BA6C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2400" u="sng" dirty="0"/>
              <a:t>Орієнтовний перелік вирішуваних питань</a:t>
            </a:r>
            <a:r>
              <a:rPr lang="uk-UA" sz="2400" u="sng" dirty="0"/>
              <a:t> при в</a:t>
            </a:r>
            <a:r>
              <a:rPr lang="ru-UA" sz="2400" u="sng" dirty="0"/>
              <a:t>изначенн</a:t>
            </a:r>
            <a:r>
              <a:rPr lang="uk-UA" sz="2400" u="sng" dirty="0"/>
              <a:t>і</a:t>
            </a:r>
            <a:r>
              <a:rPr lang="ru-UA" sz="2400" u="sng" dirty="0"/>
              <a:t> технологічних і технічних характеристик зйомки та виготовленн</a:t>
            </a:r>
            <a:r>
              <a:rPr lang="uk-UA" sz="2400" u="sng" dirty="0"/>
              <a:t>і</a:t>
            </a:r>
            <a:r>
              <a:rPr lang="ru-UA" sz="2400" u="sng" dirty="0"/>
              <a:t> фотознімків, кінофільмів та відеозаписів:</a:t>
            </a: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AC692-C2CD-F044-DE38-3C2215DA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Який вид зйомки використовувався для виготовлення даного фотознімка (натурний, репродукційний, комбінований)?</a:t>
            </a:r>
          </a:p>
          <a:p>
            <a:r>
              <a:rPr lang="ru-UA" dirty="0"/>
              <a:t>Чи виготовлено даний знімок із застосуванням фотомонтажу?</a:t>
            </a:r>
          </a:p>
          <a:p>
            <a:r>
              <a:rPr lang="ru-UA" dirty="0"/>
              <a:t>Який об'єктив застосовувався для зйомки даного об'єкта (нормальний, ширококутний, довгофокусний)?</a:t>
            </a:r>
          </a:p>
          <a:p>
            <a:r>
              <a:rPr lang="ru-UA" dirty="0"/>
              <a:t>З якої відстані знято зафіксований на фотознімку об'єкт?</a:t>
            </a:r>
          </a:p>
          <a:p>
            <a:endParaRPr lang="ru-UA" dirty="0"/>
          </a:p>
        </p:txBody>
      </p:sp>
      <p:pic>
        <p:nvPicPr>
          <p:cNvPr id="4" name="Audio Recording 7 мая 2022 г., 16:49:08" descr="Audio Recording 7 мая 2022 г., 16:49:08">
            <a:hlinkClick r:id="" action="ppaction://media"/>
            <a:extLst>
              <a:ext uri="{FF2B5EF4-FFF2-40B4-BE49-F238E27FC236}">
                <a16:creationId xmlns:a16="http://schemas.microsoft.com/office/drawing/2014/main" id="{FAD4C544-76AB-F123-029A-6A08C02B9B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B6790-A91B-F1E7-2CA9-2A4C26D8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2800" u="sng" dirty="0"/>
              <a:t>Орієнтовний перелік вирішуваних питань</a:t>
            </a:r>
            <a:r>
              <a:rPr lang="uk-UA" sz="2800" u="sng" dirty="0"/>
              <a:t> при в</a:t>
            </a:r>
            <a:r>
              <a:rPr lang="ru-UA" sz="2800" u="sng" dirty="0"/>
              <a:t>изначенн</a:t>
            </a:r>
            <a:r>
              <a:rPr lang="uk-UA" sz="2800" u="sng" dirty="0"/>
              <a:t>і</a:t>
            </a:r>
            <a:r>
              <a:rPr lang="ru-UA" sz="2800" u="sng" dirty="0"/>
              <a:t> розмірних характеристик зображень на фотознімках (кінокадрах, відеокадрах) або їх негативах: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BCDF0-5644-7E4A-5E6C-CCA4A2E30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Які розміри об'єктів, зафіксованих на фотознімку?</a:t>
            </a:r>
          </a:p>
          <a:p>
            <a:r>
              <a:rPr lang="ru-UA" dirty="0"/>
              <a:t>На якій відстані один від одного були два (декілька) зображених на знімку об'єкти?</a:t>
            </a:r>
          </a:p>
          <a:p>
            <a:endParaRPr lang="ru-UA" dirty="0"/>
          </a:p>
        </p:txBody>
      </p:sp>
      <p:pic>
        <p:nvPicPr>
          <p:cNvPr id="6" name="Audio Recording 7 мая 2022 г., 16:49:35" descr="Audio Recording 7 мая 2022 г., 16:49:35">
            <a:hlinkClick r:id="" action="ppaction://media"/>
            <a:extLst>
              <a:ext uri="{FF2B5EF4-FFF2-40B4-BE49-F238E27FC236}">
                <a16:creationId xmlns:a16="http://schemas.microsoft.com/office/drawing/2014/main" id="{759CB37B-2412-787E-6AE8-D91FC5DE3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5FCD0-D827-8B68-66C6-0CF167E7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E2D4F-C56C-1669-A41C-57493F686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sz="2400" dirty="0"/>
              <a:t>Залежно від поставлених питань експерту надається фото- та кіноапаратура, фотознімки, кінофільми, фото- та кіноматеріали.</a:t>
            </a:r>
          </a:p>
          <a:p>
            <a:endParaRPr lang="ru-UA" dirty="0"/>
          </a:p>
        </p:txBody>
      </p:sp>
      <p:pic>
        <p:nvPicPr>
          <p:cNvPr id="4" name="Audio Recording 7 мая 2022 г., 16:51:21" descr="Audio Recording 7 мая 2022 г., 16:51:21">
            <a:hlinkClick r:id="" action="ppaction://media"/>
            <a:extLst>
              <a:ext uri="{FF2B5EF4-FFF2-40B4-BE49-F238E27FC236}">
                <a16:creationId xmlns:a16="http://schemas.microsoft.com/office/drawing/2014/main" id="{4F3B545B-9D54-0F45-565C-3B4A471ED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5A748-9AE3-93ED-437E-95CC62F3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73EF6-9894-48DA-2015-81DD5CF7E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sz="2000" dirty="0"/>
              <a:t>Предметом портретної експертизи є фактичні дані, що мають значення для досудового розслідування або розгляду справ у судах та стосуються закономірностей фізіологічної будови рис зовнішності людини, їх зміни протягом життя та після смерті.</a:t>
            </a:r>
          </a:p>
          <a:p>
            <a:endParaRPr lang="ru-UA" dirty="0"/>
          </a:p>
        </p:txBody>
      </p:sp>
      <p:pic>
        <p:nvPicPr>
          <p:cNvPr id="4" name="Audio Recording 7 мая 2022 г., 16:52:58" descr="Audio Recording 7 мая 2022 г., 16:52:58">
            <a:hlinkClick r:id="" action="ppaction://media"/>
            <a:extLst>
              <a:ext uri="{FF2B5EF4-FFF2-40B4-BE49-F238E27FC236}">
                <a16:creationId xmlns:a16="http://schemas.microsoft.com/office/drawing/2014/main" id="{3003A69C-4ADB-CF3B-BCD6-DE856C8C6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8A977-5F40-3B11-9776-EB095A95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934C6-61A8-3614-DF06-81A7E14E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dirty="0"/>
              <a:t>Основним об’єктом портретної експертизи є зовнішній вигляд людини, його властивості, системи елементів та ознак.</a:t>
            </a:r>
          </a:p>
          <a:p>
            <a:endParaRPr lang="ru-UA" dirty="0"/>
          </a:p>
        </p:txBody>
      </p:sp>
      <p:pic>
        <p:nvPicPr>
          <p:cNvPr id="4" name="Audio Recording 7 мая 2022 г., 16:53:15" descr="Audio Recording 7 мая 2022 г., 16:53:15">
            <a:hlinkClick r:id="" action="ppaction://media"/>
            <a:extLst>
              <a:ext uri="{FF2B5EF4-FFF2-40B4-BE49-F238E27FC236}">
                <a16:creationId xmlns:a16="http://schemas.microsoft.com/office/drawing/2014/main" id="{1DDCED0F-C091-4722-2431-986AA5896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8BA17-F42E-FF2D-5FAA-895FDB63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3200" dirty="0"/>
              <a:t>Об’єктами експертизи є: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BE5F4-C730-F4F3-3A92-F865E82D5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UA" dirty="0"/>
              <a:t>фотокартки (спеціальні, документальні, художні тощо); </a:t>
            </a:r>
          </a:p>
          <a:p>
            <a:pPr lvl="0"/>
            <a:r>
              <a:rPr lang="ru-UA" dirty="0"/>
              <a:t>типографські та інші репродукції; </a:t>
            </a:r>
          </a:p>
          <a:p>
            <a:pPr lvl="0"/>
            <a:r>
              <a:rPr lang="ru-UA" dirty="0"/>
              <a:t>цифрові зображення; </a:t>
            </a:r>
          </a:p>
          <a:p>
            <a:pPr lvl="0"/>
            <a:r>
              <a:rPr lang="ru-UA" dirty="0"/>
              <a:t>кіно- і відеозапис (використовують окремі кадри як статичний матеріал </a:t>
            </a:r>
          </a:p>
          <a:p>
            <a:endParaRPr lang="ru-UA" dirty="0"/>
          </a:p>
        </p:txBody>
      </p:sp>
      <p:pic>
        <p:nvPicPr>
          <p:cNvPr id="4" name="Audio Recording 7 мая 2022 г., 16:58:41" descr="Audio Recording 7 мая 2022 г., 16:58:41">
            <a:hlinkClick r:id="" action="ppaction://media"/>
            <a:extLst>
              <a:ext uri="{FF2B5EF4-FFF2-40B4-BE49-F238E27FC236}">
                <a16:creationId xmlns:a16="http://schemas.microsoft.com/office/drawing/2014/main" id="{6AF8F77F-D953-68F5-4DBF-814B7E390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CA0EC-C3A1-65D0-E888-793A314B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1C9394-9EA8-3C11-6348-D243AEEE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sz="2400" dirty="0"/>
              <a:t>Основним завданням портретної експертизи є ідентифікація особи (трупа) за фотознімком (фотокарткою, негативом) та відеозаписом.</a:t>
            </a:r>
          </a:p>
          <a:p>
            <a:endParaRPr lang="ru-UA" dirty="0"/>
          </a:p>
        </p:txBody>
      </p:sp>
      <p:pic>
        <p:nvPicPr>
          <p:cNvPr id="4" name="Audio Recording 7 мая 2022 г., 16:59:01" descr="Audio Recording 7 мая 2022 г., 16:59:01">
            <a:hlinkClick r:id="" action="ppaction://media"/>
            <a:extLst>
              <a:ext uri="{FF2B5EF4-FFF2-40B4-BE49-F238E27FC236}">
                <a16:creationId xmlns:a16="http://schemas.microsoft.com/office/drawing/2014/main" id="{51693315-6573-F035-D021-090A8C162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EA1E2-FBEB-4602-B893-1E43D5C7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3200" u="sng" dirty="0"/>
              <a:t>Орієнтовний перелік вирішуваних питань: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99B58-EF4A-EA06-3A26-2B195B3A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Чи зображена на даному фотознімку особа (прізвище, ім’я, по батькові), фотокартки якої надано як зразки?</a:t>
            </a:r>
          </a:p>
          <a:p>
            <a:r>
              <a:rPr lang="ru-UA" dirty="0"/>
              <a:t>Одна чи різні особи зображені на даних фотознімках?</a:t>
            </a:r>
          </a:p>
          <a:p>
            <a:r>
              <a:rPr lang="ru-UA" dirty="0"/>
              <a:t>Чи зображена на фотознімку невпізнаного трупа особа (прізвище, ім’я, по батькові), фотокартки якої надано як зразки?</a:t>
            </a:r>
          </a:p>
          <a:p>
            <a:endParaRPr lang="ru-UA" dirty="0"/>
          </a:p>
        </p:txBody>
      </p:sp>
      <p:pic>
        <p:nvPicPr>
          <p:cNvPr id="4" name="Audio Recording 7 мая 2022 г., 16:59:33" descr="Audio Recording 7 мая 2022 г., 16:59:33">
            <a:hlinkClick r:id="" action="ppaction://media"/>
            <a:extLst>
              <a:ext uri="{FF2B5EF4-FFF2-40B4-BE49-F238E27FC236}">
                <a16:creationId xmlns:a16="http://schemas.microsoft.com/office/drawing/2014/main" id="{044E894F-F863-DA89-BBBE-20755A588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FA9AC-FF32-9750-24AC-BCA6E19E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E187B-10E0-64AB-7F34-08CA9077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UA" sz="2400" dirty="0"/>
              <a:t>Порі</a:t>
            </a:r>
            <a:r>
              <a:rPr lang="ru-UA" sz="2800" dirty="0"/>
              <a:t>вняльними матеріалами для ідентифікації особи за фотознімком можуть бути достовірні фотографії та відеозапис цієї особи </a:t>
            </a:r>
          </a:p>
        </p:txBody>
      </p:sp>
      <p:pic>
        <p:nvPicPr>
          <p:cNvPr id="4" name="Audio Recording 7 мая 2022 г., 17:00:26" descr="Audio Recording 7 мая 2022 г., 17:00:26">
            <a:hlinkClick r:id="" action="ppaction://media"/>
            <a:extLst>
              <a:ext uri="{FF2B5EF4-FFF2-40B4-BE49-F238E27FC236}">
                <a16:creationId xmlns:a16="http://schemas.microsoft.com/office/drawing/2014/main" id="{26DDD6EB-CC01-B9BF-B94C-C0B3D57A6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DE0A-0D68-3DE6-23F9-D99A656E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dirty="0"/>
              <a:t>ЛІТЕРАТУРА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561F01-5995-1A31-F38D-752D23E5A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 процесуальний кодекс України від 13.04.2012 № 4651-VI. URL: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https://zakon.rada.gov.ua/laws/show/4651-17#Text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 України «Про судову експертизу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25.02.1994 р. № 4038- ХІІ. URL: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zakon.rada.gov.ua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/laws/show/4038-12#Text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Наказ Міністерства юстиції України від 08.10.1998 № 53/5 "Про затвердження Інструкції про призначення та проведення судових експертиз та експертних досліджень та Науково-методичних рекомендацій з питань підготовки та призначення судових експертиз та експертних досліджень"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URL: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zakon.rada.gov.ua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/laws/show/z0705-98#Text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332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543B6-CEDF-3BAE-3F4C-828D0917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CA5F3-93C0-61E0-52EF-DB0FEE27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 </a:t>
            </a:r>
            <a:r>
              <a:rPr lang="ru-UA" sz="2400" dirty="0"/>
              <a:t>Ідентифікація трупа проводиться шляхом порівняння фотознімка трупа з прижиттєвими знімками. </a:t>
            </a:r>
            <a:endParaRPr lang="ru-UA" dirty="0"/>
          </a:p>
        </p:txBody>
      </p:sp>
      <p:pic>
        <p:nvPicPr>
          <p:cNvPr id="4" name="Audio Recording 7 мая 2022 г., 17:01:22" descr="Audio Recording 7 мая 2022 г., 17:01:22">
            <a:hlinkClick r:id="" action="ppaction://media"/>
            <a:extLst>
              <a:ext uri="{FF2B5EF4-FFF2-40B4-BE49-F238E27FC236}">
                <a16:creationId xmlns:a16="http://schemas.microsoft.com/office/drawing/2014/main" id="{F8950B35-F1DF-F7EE-0B6D-909293A3E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96F1A-F91D-E623-2054-1842A09B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FEDD4-4BD4-5741-04C4-4FDA3FF95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sz="2400" b="1" dirty="0"/>
              <a:t>Фототехнічна експертиза</a:t>
            </a:r>
            <a:r>
              <a:rPr lang="ru-UA" sz="2400" dirty="0"/>
              <a:t> – це криміналістична експертиза, що пов’язана з дослідженням фотозображень та технічних засобів їх виготовлення.</a:t>
            </a:r>
          </a:p>
          <a:p>
            <a:endParaRPr lang="ru-UA" dirty="0"/>
          </a:p>
        </p:txBody>
      </p:sp>
      <p:pic>
        <p:nvPicPr>
          <p:cNvPr id="4" name="Audio Recording 7 мая 2022 г., 16:36:11" descr="Audio Recording 7 мая 2022 г., 16:36:11">
            <a:hlinkClick r:id="" action="ppaction://media"/>
            <a:extLst>
              <a:ext uri="{FF2B5EF4-FFF2-40B4-BE49-F238E27FC236}">
                <a16:creationId xmlns:a16="http://schemas.microsoft.com/office/drawing/2014/main" id="{B1E19895-427B-BF33-5B48-CAB9184D8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FB4FB-FC8E-F4FA-D389-52DB1B4E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3004E-76C2-1543-4602-73D63ECC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sz="2400" b="1" dirty="0"/>
              <a:t>Об'єктами дослідження є</a:t>
            </a:r>
            <a:r>
              <a:rPr lang="ru-UA" sz="2400" dirty="0"/>
              <a:t> фотознімки, технічні засоби та фотоматеріали, які застосовувались для їх виготовлення.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Audio Recording 7 мая 2022 г., 16:39:22" descr="Audio Recording 7 мая 2022 г., 16:39:22">
            <a:hlinkClick r:id="" action="ppaction://media"/>
            <a:extLst>
              <a:ext uri="{FF2B5EF4-FFF2-40B4-BE49-F238E27FC236}">
                <a16:creationId xmlns:a16="http://schemas.microsoft.com/office/drawing/2014/main" id="{33EF74CF-BA07-7182-9862-893C9B704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49654-52CB-A7AF-F95E-5972737F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EC828-4198-5C42-B2EA-DF077BE5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UA" sz="2800" dirty="0"/>
              <a:t>Під час проведення фототехнічної експертизи вирішуються </a:t>
            </a:r>
            <a:r>
              <a:rPr lang="ru-UA" sz="2800" b="1" dirty="0"/>
              <a:t>ідентифікаційні</a:t>
            </a:r>
            <a:r>
              <a:rPr lang="ru-UA" sz="2800" dirty="0"/>
              <a:t>, </a:t>
            </a:r>
            <a:r>
              <a:rPr lang="ru-UA" sz="2800" b="1" dirty="0"/>
              <a:t>класифікаційні</a:t>
            </a:r>
            <a:r>
              <a:rPr lang="ru-UA" sz="2800" dirty="0"/>
              <a:t> та </a:t>
            </a:r>
            <a:r>
              <a:rPr lang="ru-UA" sz="2800" b="1" dirty="0"/>
              <a:t>діагностичні</a:t>
            </a:r>
            <a:r>
              <a:rPr lang="ru-UA" sz="2800" dirty="0"/>
              <a:t> задачі.</a:t>
            </a:r>
          </a:p>
          <a:p>
            <a:endParaRPr lang="ru-UA" dirty="0"/>
          </a:p>
        </p:txBody>
      </p:sp>
      <p:pic>
        <p:nvPicPr>
          <p:cNvPr id="4" name="Audio Recording 7 мая 2022 г., 16:41:28" descr="Audio Recording 7 мая 2022 г., 16:41:28">
            <a:hlinkClick r:id="" action="ppaction://media"/>
            <a:extLst>
              <a:ext uri="{FF2B5EF4-FFF2-40B4-BE49-F238E27FC236}">
                <a16:creationId xmlns:a16="http://schemas.microsoft.com/office/drawing/2014/main" id="{91828FCB-5150-0B13-2322-83FB61E51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60F79-7AC6-2A80-B2A4-4BC5DDBF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u="sng" dirty="0"/>
              <a:t>Основними завданнями фототехнічної експертизи є: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D9D66-7FF5-159A-C76D-F833ACDD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UA" dirty="0"/>
              <a:t>Ідентифікація знімальної апаратури за негативами, а також апаратури, яка застосовувалась для виготовлення позитивів (збільшувачі, кадрувальні рамки, глянсувачі тощо).</a:t>
            </a:r>
          </a:p>
          <a:p>
            <a:r>
              <a:rPr lang="ru-UA" dirty="0"/>
              <a:t>Ідентифікація негатива за позитивом.</a:t>
            </a:r>
          </a:p>
          <a:p>
            <a:r>
              <a:rPr lang="ru-UA" dirty="0"/>
              <a:t>Ідентифікація типу (марки) фото- і кіноматеріалів, які застосовуються для зйомки і для виготовлення фотознімків і кінофільмів.</a:t>
            </a:r>
          </a:p>
          <a:p>
            <a:r>
              <a:rPr lang="ru-UA" dirty="0"/>
              <a:t>Ідентифікація предметів, приміщень та ділянок місцевості, відображених на знімках (негативах) та відеозаписах.</a:t>
            </a:r>
          </a:p>
          <a:p>
            <a:r>
              <a:rPr lang="ru-UA" dirty="0"/>
              <a:t>Визначення технологічних і технічних характеристик зйомки та виготовлення фотознімків, кінофільмів та відеозаписів.</a:t>
            </a:r>
          </a:p>
          <a:p>
            <a:r>
              <a:rPr lang="ru-UA" dirty="0"/>
              <a:t>Визначення розмірних характеристик зображень на фотознімках (кінокадрах, відеокадрах) або їх негативах.</a:t>
            </a:r>
          </a:p>
          <a:p>
            <a:endParaRPr lang="ru-UA" dirty="0"/>
          </a:p>
        </p:txBody>
      </p:sp>
      <p:pic>
        <p:nvPicPr>
          <p:cNvPr id="4" name="Audio Recording 7 мая 2022 г., 16:42:24" descr="Audio Recording 7 мая 2022 г., 16:42:24">
            <a:hlinkClick r:id="" action="ppaction://media"/>
            <a:extLst>
              <a:ext uri="{FF2B5EF4-FFF2-40B4-BE49-F238E27FC236}">
                <a16:creationId xmlns:a16="http://schemas.microsoft.com/office/drawing/2014/main" id="{E27F9A9B-62FD-9163-640B-023B0C77E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D9414-9021-620F-6669-38A25086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2400" u="sng" dirty="0"/>
              <a:t>Орієнтовний перелік вирішуваних питань</a:t>
            </a:r>
            <a:r>
              <a:rPr lang="uk-UA" sz="2400" u="sng" dirty="0"/>
              <a:t> при і</a:t>
            </a:r>
            <a:r>
              <a:rPr lang="ru-UA" sz="2400" u="sng" dirty="0"/>
              <a:t>дентифікаці</a:t>
            </a:r>
            <a:r>
              <a:rPr lang="uk-UA" sz="2400" u="sng" dirty="0" err="1"/>
              <a:t>ї</a:t>
            </a:r>
            <a:r>
              <a:rPr lang="ru-UA" sz="2400" u="sng" dirty="0"/>
              <a:t> знімальної апаратури за негативами, а також апаратури, яка застосовувалась для виготовлення позитивів:</a:t>
            </a: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4EE7D-F5C4-0F9D-2DD7-710CACB6F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Чи відзнятий наданий негатив даним фотоапаратом (кінознімальною камерою)?</a:t>
            </a:r>
          </a:p>
          <a:p>
            <a:r>
              <a:rPr lang="ru-UA" dirty="0"/>
              <a:t>Чи відзняті кадри наданих негативів одним і тим самим знімальним апаратом?</a:t>
            </a:r>
          </a:p>
          <a:p>
            <a:r>
              <a:rPr lang="ru-UA" dirty="0"/>
              <a:t>Апарат якого типу (моделі) застосовувався для виготовлення даного фотознімка (кінофільму, кінокадрів)?</a:t>
            </a:r>
          </a:p>
          <a:p>
            <a:r>
              <a:rPr lang="ru-UA" dirty="0"/>
              <a:t>Чи виготовлявся даний фотознімок (фотокопія мікрофільму) за допомогою наданих технічних засобів (збільшувача, кадрувальної рамки тощо)?</a:t>
            </a:r>
          </a:p>
          <a:p>
            <a:r>
              <a:rPr lang="ru-UA" dirty="0"/>
              <a:t>Чи застосовувалась певна апаратура (фотозбільшувач, фотоглянсувач, різак) при виготовленні даного фотознімка?</a:t>
            </a:r>
          </a:p>
          <a:p>
            <a:endParaRPr lang="ru-UA" dirty="0"/>
          </a:p>
        </p:txBody>
      </p:sp>
      <p:pic>
        <p:nvPicPr>
          <p:cNvPr id="4" name="Audio Recording 7 мая 2022 г., 16:43:28" descr="Audio Recording 7 мая 2022 г., 16:43:28">
            <a:hlinkClick r:id="" action="ppaction://media"/>
            <a:extLst>
              <a:ext uri="{FF2B5EF4-FFF2-40B4-BE49-F238E27FC236}">
                <a16:creationId xmlns:a16="http://schemas.microsoft.com/office/drawing/2014/main" id="{BEC1DD72-0CF8-503C-1E86-502EA775B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B6924-D65A-BE71-C288-570B2952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3200" u="sng" dirty="0"/>
              <a:t>Орієнтовний перелік вирішуваних питань</a:t>
            </a:r>
            <a:r>
              <a:rPr lang="uk-UA" sz="3200" u="sng" dirty="0"/>
              <a:t> при ід</a:t>
            </a:r>
            <a:r>
              <a:rPr lang="ru-UA" sz="3200" u="sng" dirty="0"/>
              <a:t>ентифікаці</a:t>
            </a:r>
            <a:r>
              <a:rPr lang="uk-UA" sz="3200" u="sng" dirty="0" err="1"/>
              <a:t>ї</a:t>
            </a:r>
            <a:r>
              <a:rPr lang="ru-UA" sz="3200" u="sng" dirty="0"/>
              <a:t> негатива за позитивом: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F3535-559B-114F-656D-8F8D1F05D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Чи виготовлено наданий фото- або кінодокумент з даного негатива?</a:t>
            </a:r>
          </a:p>
          <a:p>
            <a:r>
              <a:rPr lang="ru-UA" dirty="0"/>
              <a:t>Чи виготовлені дані знімки з одного негатива?</a:t>
            </a:r>
          </a:p>
          <a:p>
            <a:r>
              <a:rPr lang="ru-UA" dirty="0"/>
              <a:t>Чи виготовлено (походять) дані знімки від одного і того самого первинного зображення?</a:t>
            </a:r>
          </a:p>
          <a:p>
            <a:endParaRPr lang="ru-UA" dirty="0"/>
          </a:p>
        </p:txBody>
      </p:sp>
      <p:pic>
        <p:nvPicPr>
          <p:cNvPr id="6" name="Audio Recording 7 мая 2022 г., 16:43:55" descr="Audio Recording 7 мая 2022 г., 16:43:55">
            <a:hlinkClick r:id="" action="ppaction://media"/>
            <a:extLst>
              <a:ext uri="{FF2B5EF4-FFF2-40B4-BE49-F238E27FC236}">
                <a16:creationId xmlns:a16="http://schemas.microsoft.com/office/drawing/2014/main" id="{20D9B1DB-1A65-BCA8-5CFA-2FB1826A3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ED49A-A78F-5535-8B97-0FFD5E76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sz="2800" u="sng" dirty="0"/>
              <a:t>Орієнтовний перелік вирішуваних питань</a:t>
            </a:r>
            <a:r>
              <a:rPr lang="uk-UA" sz="2800" u="sng" dirty="0"/>
              <a:t> при і</a:t>
            </a:r>
            <a:r>
              <a:rPr lang="ru-UA" sz="2800" u="sng" dirty="0"/>
              <a:t>дентифікаці</a:t>
            </a:r>
            <a:r>
              <a:rPr lang="uk-UA" sz="2800" u="sng" dirty="0" err="1"/>
              <a:t>ї</a:t>
            </a:r>
            <a:r>
              <a:rPr lang="ru-UA" sz="2800" u="sng" dirty="0"/>
              <a:t> типу (марки) фото- і кіноматеріалів, які застосовуються для зйомки і для виготовлення фотознімків і кінофільмів: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7BA14-EB42-4327-5746-A781D42AA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Якого типу (марки) фотопапір (кіноплівка, фотоплівка) використовувався для виготовлення даного зображення?</a:t>
            </a:r>
          </a:p>
          <a:p>
            <a:r>
              <a:rPr lang="ru-UA" dirty="0"/>
              <a:t>Чи має спільну родову (групову) належність фотоплівка, що використана для виготовлення даного негатива, та фотоплівка, знайдена в певної особи (за типом, місцем виготовлення, іншими характеристиками)?</a:t>
            </a:r>
          </a:p>
          <a:p>
            <a:endParaRPr lang="ru-UA" dirty="0"/>
          </a:p>
        </p:txBody>
      </p:sp>
      <p:pic>
        <p:nvPicPr>
          <p:cNvPr id="4" name="Audio Recording 7 мая 2022 г., 16:44:31" descr="Audio Recording 7 мая 2022 г., 16:44:31">
            <a:hlinkClick r:id="" action="ppaction://media"/>
            <a:extLst>
              <a:ext uri="{FF2B5EF4-FFF2-40B4-BE49-F238E27FC236}">
                <a16:creationId xmlns:a16="http://schemas.microsoft.com/office/drawing/2014/main" id="{C2BA9500-0898-7CAC-221D-1E59F9232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98</TotalTime>
  <Words>862</Words>
  <Application>Microsoft Macintosh PowerPoint</Application>
  <PresentationFormat>Широкоэкранный</PresentationFormat>
  <Paragraphs>53</Paragraphs>
  <Slides>20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Century Gothic</vt:lpstr>
      <vt:lpstr>Times New Roman</vt:lpstr>
      <vt:lpstr>Wingdings 2</vt:lpstr>
      <vt:lpstr>Цитаты</vt:lpstr>
      <vt:lpstr>Судово-фототехнічна та портретна експертиза </vt:lpstr>
      <vt:lpstr>ЛІТЕРАТУРА</vt:lpstr>
      <vt:lpstr>Презентация PowerPoint</vt:lpstr>
      <vt:lpstr>Презентация PowerPoint</vt:lpstr>
      <vt:lpstr>Презентация PowerPoint</vt:lpstr>
      <vt:lpstr>Основними завданнями фототехнічної експертизи є:</vt:lpstr>
      <vt:lpstr>Орієнтовний перелік вирішуваних питань при ідентифікації знімальної апаратури за негативами, а також апаратури, яка застосовувалась для виготовлення позитивів:</vt:lpstr>
      <vt:lpstr>Орієнтовний перелік вирішуваних питань при ідентифікації негатива за позитивом:</vt:lpstr>
      <vt:lpstr>Орієнтовний перелік вирішуваних питань при ідентифікації типу (марки) фото- і кіноматеріалів, які застосовуються для зйомки і для виготовлення фотознімків і кінофільмів:</vt:lpstr>
      <vt:lpstr>Орієнтовний перелік вирішуваних питань при ідентифікації предметів, приміщень та ділянок місцевості, відображених на знімках (негативах) та відеозаписах:</vt:lpstr>
      <vt:lpstr>Орієнтовний перелік вирішуваних питань при визначенні технологічних і технічних характеристик зйомки та виготовленні фотознімків, кінофільмів та відеозаписів:</vt:lpstr>
      <vt:lpstr>Орієнтовний перелік вирішуваних питань при визначенні розмірних характеристик зображень на фотознімках (кінокадрах, відеокадрах) або їх негативах:</vt:lpstr>
      <vt:lpstr>Презентация PowerPoint</vt:lpstr>
      <vt:lpstr>Презентация PowerPoint</vt:lpstr>
      <vt:lpstr>Презентация PowerPoint</vt:lpstr>
      <vt:lpstr>Об’єктами експертизи є: </vt:lpstr>
      <vt:lpstr>Презентация PowerPoint</vt:lpstr>
      <vt:lpstr>Орієнтовний перелік вирішуваних питань: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Судово-фототехнічна та портретна експертиза </dc:title>
  <dc:creator>Microsoft Office User</dc:creator>
  <cp:lastModifiedBy>Microsoft Office User</cp:lastModifiedBy>
  <cp:revision>2</cp:revision>
  <dcterms:created xsi:type="dcterms:W3CDTF">2022-05-07T13:23:46Z</dcterms:created>
  <dcterms:modified xsi:type="dcterms:W3CDTF">2022-05-07T15:02:08Z</dcterms:modified>
</cp:coreProperties>
</file>