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87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6DB1-2712-4937-A324-E6E1D6C0F592}" type="datetimeFigureOut">
              <a:rPr lang="uk-UA" smtClean="0"/>
              <a:pPr/>
              <a:t>27.05.2022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8B7B3-1675-4804-9BBE-45A479350BF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213626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6DB1-2712-4937-A324-E6E1D6C0F592}" type="datetimeFigureOut">
              <a:rPr lang="uk-UA" smtClean="0"/>
              <a:pPr/>
              <a:t>27.05.2022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8B7B3-1675-4804-9BBE-45A479350BF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96115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6DB1-2712-4937-A324-E6E1D6C0F592}" type="datetimeFigureOut">
              <a:rPr lang="uk-UA" smtClean="0"/>
              <a:pPr/>
              <a:t>27.05.2022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8B7B3-1675-4804-9BBE-45A479350BF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826372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6DB1-2712-4937-A324-E6E1D6C0F592}" type="datetimeFigureOut">
              <a:rPr lang="uk-UA" smtClean="0"/>
              <a:pPr/>
              <a:t>27.05.2022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8B7B3-1675-4804-9BBE-45A479350BF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233839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6DB1-2712-4937-A324-E6E1D6C0F592}" type="datetimeFigureOut">
              <a:rPr lang="uk-UA" smtClean="0"/>
              <a:pPr/>
              <a:t>27.05.2022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8B7B3-1675-4804-9BBE-45A479350BF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42041421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6DB1-2712-4937-A324-E6E1D6C0F592}" type="datetimeFigureOut">
              <a:rPr lang="uk-UA" smtClean="0"/>
              <a:pPr/>
              <a:t>27.05.2022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8B7B3-1675-4804-9BBE-45A479350BF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9644582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6DB1-2712-4937-A324-E6E1D6C0F592}" type="datetimeFigureOut">
              <a:rPr lang="uk-UA" smtClean="0"/>
              <a:pPr/>
              <a:t>27.05.2022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8B7B3-1675-4804-9BBE-45A479350BF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4826560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6DB1-2712-4937-A324-E6E1D6C0F592}" type="datetimeFigureOut">
              <a:rPr lang="uk-UA" smtClean="0"/>
              <a:pPr/>
              <a:t>27.05.2022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8B7B3-1675-4804-9BBE-45A479350BF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6820463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6DB1-2712-4937-A324-E6E1D6C0F592}" type="datetimeFigureOut">
              <a:rPr lang="uk-UA" smtClean="0"/>
              <a:pPr/>
              <a:t>27.05.2022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8B7B3-1675-4804-9BBE-45A479350BF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76250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6DB1-2712-4937-A324-E6E1D6C0F592}" type="datetimeFigureOut">
              <a:rPr lang="uk-UA" smtClean="0"/>
              <a:pPr/>
              <a:t>27.05.2022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6328B7B3-1675-4804-9BBE-45A479350BF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565043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6DB1-2712-4937-A324-E6E1D6C0F592}" type="datetimeFigureOut">
              <a:rPr lang="uk-UA" smtClean="0"/>
              <a:pPr/>
              <a:t>27.05.2022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8B7B3-1675-4804-9BBE-45A479350BF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70776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6DB1-2712-4937-A324-E6E1D6C0F592}" type="datetimeFigureOut">
              <a:rPr lang="uk-UA" smtClean="0"/>
              <a:pPr/>
              <a:t>27.05.2022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8B7B3-1675-4804-9BBE-45A479350BF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177862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6DB1-2712-4937-A324-E6E1D6C0F592}" type="datetimeFigureOut">
              <a:rPr lang="uk-UA" smtClean="0"/>
              <a:pPr/>
              <a:t>27.05.2022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8B7B3-1675-4804-9BBE-45A479350BF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918026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6DB1-2712-4937-A324-E6E1D6C0F592}" type="datetimeFigureOut">
              <a:rPr lang="uk-UA" smtClean="0"/>
              <a:pPr/>
              <a:t>27.05.2022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8B7B3-1675-4804-9BBE-45A479350BF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003967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6DB1-2712-4937-A324-E6E1D6C0F592}" type="datetimeFigureOut">
              <a:rPr lang="uk-UA" smtClean="0"/>
              <a:pPr/>
              <a:t>27.05.2022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8B7B3-1675-4804-9BBE-45A479350BF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052040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6DB1-2712-4937-A324-E6E1D6C0F592}" type="datetimeFigureOut">
              <a:rPr lang="uk-UA" smtClean="0"/>
              <a:pPr/>
              <a:t>27.05.2022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8B7B3-1675-4804-9BBE-45A479350BF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829753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46DB1-2712-4937-A324-E6E1D6C0F592}" type="datetimeFigureOut">
              <a:rPr lang="uk-UA" smtClean="0"/>
              <a:pPr/>
              <a:t>27.05.2022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8B7B3-1675-4804-9BBE-45A479350BF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502236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9446DB1-2712-4937-A324-E6E1D6C0F592}" type="datetimeFigureOut">
              <a:rPr lang="uk-UA" smtClean="0"/>
              <a:pPr/>
              <a:t>27.05.2022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328B7B3-1675-4804-9BBE-45A479350BFA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600555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  <p:sldLayoutId id="2147483898" r:id="rId12"/>
    <p:sldLayoutId id="2147483899" r:id="rId13"/>
    <p:sldLayoutId id="2147483900" r:id="rId14"/>
    <p:sldLayoutId id="2147483901" r:id="rId15"/>
    <p:sldLayoutId id="2147483902" r:id="rId16"/>
    <p:sldLayoutId id="214748390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22763" y="0"/>
            <a:ext cx="9504217" cy="4009350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34031" y="4758266"/>
            <a:ext cx="6987645" cy="1388534"/>
          </a:xfrm>
        </p:spPr>
        <p:txBody>
          <a:bodyPr>
            <a:normAutofit/>
          </a:bodyPr>
          <a:lstStyle/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2030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0603" y="0"/>
            <a:ext cx="5955580" cy="1212273"/>
          </a:xfrm>
        </p:spPr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модель: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2" y="1198418"/>
            <a:ext cx="10667998" cy="25838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заснована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тому,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суди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закону поза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конкретною справою,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судом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Обгрунтована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австрійськими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вченими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Кельзеном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К.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Ейзенманном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ВС/ККС: Апеляційне оскарження судового рішення можливе в усіх випадках,  крім тих, коли Закон містить заборону на таке оскарження (ВС/ККС №  711/5912/17 від 05.07.2018) - Адвокатське об'єднання &quot;Barristers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703" y="3408218"/>
            <a:ext cx="6286500" cy="3143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74108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57693" y="0"/>
            <a:ext cx="6856125" cy="893618"/>
          </a:xfrm>
        </p:spPr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модель: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18010" y="893618"/>
            <a:ext cx="10673990" cy="596438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Конституційний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цією моделлю здійснюють в різних країнах такі органи:</a:t>
            </a:r>
          </a:p>
          <a:p>
            <a:pPr marL="0" indent="0" algn="ctr">
              <a:buNone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онституційний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суд: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Європі - Австрія, Албанія, Андорра, Білорусь, Болгарія, Боснія, Угорщина, Німеччина, Іспанія, Італія, Литва, Македонія, Мальта, Молдова, Польща, Росія, Румунія, Словаччина, Словенія, Україна, Хорватія, Чехія, Естонія, Югославія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Азії - Ірак, Кіпр, Киргизія, Монголія, Сирія, Таїланд, Туреччина, Шрі Ланка, Південна Корея;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Африці - Ангола, Бенін, Габон, Єгипет, Мадагаскар, Малі, Руанда, Ефіопія, ПАР;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Америці - Чилі;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Австралії і Океанії - Папуа - Нова Гвінея;</a:t>
            </a:r>
          </a:p>
          <a:p>
            <a:pPr marL="0" indent="0" algn="ctr">
              <a:buNone/>
            </a:pP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Вищий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 або його спеціальна палата:</a:t>
            </a:r>
          </a:p>
          <a:p>
            <a:pPr marL="914400" lvl="2" indent="0" algn="just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Європі - Бельгія, Ісландія, Латвія, Ліхтенштейн, Люксембург; </a:t>
            </a: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2" indent="0" algn="just">
              <a:buNone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Азії - Ємен, Філіппіни; </a:t>
            </a: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2" indent="0" algn="just">
              <a:buNone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Африці -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Буркіна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Фасо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Бурунді, Заїр, Нігер, Сенегал, Судан, Того, Чад; </a:t>
            </a: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2" indent="0" algn="just">
              <a:buNone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Америці - Коста-Ріка, Панама, Парагвай,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Уругвай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80407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57694" y="0"/>
            <a:ext cx="6121834" cy="921327"/>
          </a:xfrm>
        </p:spPr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модель: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45673" y="921327"/>
            <a:ext cx="10321636" cy="572885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австрійської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вводився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силу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інституційно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гілки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широкому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скарг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відділений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статус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винесенні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повноваженнями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такого контролю,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скасування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парламентом;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юрисдикція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і чисто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консультативними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піддаються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4665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0"/>
            <a:ext cx="10018713" cy="1752599"/>
          </a:xfrm>
        </p:spPr>
        <p:txBody>
          <a:bodyPr>
            <a:normAutofit/>
          </a:bodyPr>
          <a:lstStyle/>
          <a:p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європейсько-американська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5244" y="1239981"/>
            <a:ext cx="10018713" cy="312420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децентралізованого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централізованого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верховному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палатах),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наділені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повноваженнями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Моделі змішаної економіки: американська, японська, німецька та китайська -  Економіка 202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2324"/>
          <a:stretch/>
        </p:blipFill>
        <p:spPr bwMode="auto">
          <a:xfrm>
            <a:off x="4294910" y="4190577"/>
            <a:ext cx="4059382" cy="26674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879050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16676" y="297872"/>
            <a:ext cx="4486998" cy="852055"/>
          </a:xfrm>
        </p:spPr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6400" y="1510145"/>
            <a:ext cx="10016836" cy="475211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Контроль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Конституційний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суд: </a:t>
            </a: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Португалії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Америці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Гватемалі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Колумбії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Перу,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Еквадорі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ищий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спеціальна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палата: </a:t>
            </a: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Греції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Швейцарії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швейцарською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Швейцарії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законам);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Індонезії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Тайвані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Америці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Бразилії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Венесуелі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Сальвадорі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9236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3185" y="131619"/>
            <a:ext cx="8435544" cy="1046018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Конституційний контроль в Україні: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177637"/>
            <a:ext cx="10018713" cy="3124201"/>
          </a:xfrm>
        </p:spPr>
        <p:txBody>
          <a:bodyPr/>
          <a:lstStyle/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країні запроваджена саме австрійська (європейська) модель судового конституційного контролю. Єдиним органом є Конституційний Суд України.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Однак з 2016 року ситуація змінилася, тепер в Україні змішана модель, яка тяжіє до австрійської.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Конституційний Суд України — Вікіпедія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473" y="3881351"/>
            <a:ext cx="4045527" cy="29330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7973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0238" y="367146"/>
            <a:ext cx="10018713" cy="1752599"/>
          </a:xfrm>
        </p:spPr>
        <p:txBody>
          <a:bodyPr>
            <a:normAutofit/>
          </a:bodyPr>
          <a:lstStyle/>
          <a:p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Актуальність теми</a:t>
            </a:r>
            <a:endParaRPr lang="uk-UA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2119745"/>
            <a:ext cx="10131423" cy="3671455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конституціоналізму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відбуватись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приписи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закріплені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втілюються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належним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чином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і, тому,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держава повинна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правового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7374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2128" y="0"/>
            <a:ext cx="10018713" cy="3124201"/>
          </a:xfrm>
        </p:spPr>
        <p:txBody>
          <a:bodyPr/>
          <a:lstStyle/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Конституційний контроль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це особливий вид діяльності уповноважених органів щодо забезпечення режиму конституційної законності</a:t>
            </a:r>
          </a:p>
        </p:txBody>
      </p:sp>
      <p:pic>
        <p:nvPicPr>
          <p:cNvPr id="1026" name="Picture 2" descr="Конституційна юстиція в механізмі легітимації державної влади: зарубіжний  та вітчизняний досвід – Науковий блоґ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4630" y="2985654"/>
            <a:ext cx="5358534" cy="35723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84816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5148" y="187037"/>
            <a:ext cx="10018713" cy="1752599"/>
          </a:xfrm>
        </p:spPr>
        <p:txBody>
          <a:bodyPr/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моделей конституційного контролю: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0" y="2119745"/>
            <a:ext cx="10141527" cy="464127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Отже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підставою для класифікації можуть виступати різні критерії: форми державного устрою, форми політичного режиму, форми правління, приналежність до правової "сім'ї", релігійний, класовий фактор 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Виходячи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організації судового конституційного контролю, можна виділити наступні моделі:</a:t>
            </a:r>
          </a:p>
          <a:p>
            <a:pPr marL="914400" lvl="2" indent="0" algn="just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американську;</a:t>
            </a:r>
          </a:p>
          <a:p>
            <a:pPr marL="914400" lvl="2" indent="0" algn="just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європейську австрійську;</a:t>
            </a:r>
          </a:p>
          <a:p>
            <a:pPr marL="914400" lvl="2" indent="0" algn="just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європейську французьку;</a:t>
            </a:r>
          </a:p>
          <a:p>
            <a:pPr marL="914400" lvl="2" indent="0" algn="just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змішану європейсько-американську;</a:t>
            </a:r>
          </a:p>
          <a:p>
            <a:pPr marL="914400" lvl="2" indent="0" algn="just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соціалістичну;</a:t>
            </a:r>
          </a:p>
          <a:p>
            <a:pPr marL="914400" lvl="2" indent="0" algn="just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ісламську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0573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2654" y="-124691"/>
            <a:ext cx="9781309" cy="2826327"/>
          </a:xfrm>
        </p:spPr>
        <p:txBody>
          <a:bodyPr>
            <a:normAutofit/>
          </a:bodyPr>
          <a:lstStyle/>
          <a:p>
            <a:pPr algn="just"/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Переважна більшість дослідників виокремлюють дві основні моделі конституційного контролю, що склалися у ХХ ст.: американська та європейська</a:t>
            </a:r>
            <a:endParaRPr lang="uk-UA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5796" y="4197927"/>
            <a:ext cx="9561513" cy="3338945"/>
          </a:xfrm>
        </p:spPr>
        <p:txBody>
          <a:bodyPr/>
          <a:lstStyle/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Хоча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варто зазначити, що поділ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моделей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конституційної юстиції на два види: американський та європейський, є досить умовним, оскільки на сучасному етапі розвитку державотворення переважної більшості країн світу, все більший розвиток отримують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змішані моделі</a:t>
            </a:r>
          </a:p>
        </p:txBody>
      </p:sp>
      <p:pic>
        <p:nvPicPr>
          <p:cNvPr id="2050" name="Picture 2" descr="Судова практика щодо оскарження рішень АМКУ. | КДКА Київської област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927" y="2233561"/>
            <a:ext cx="4278169" cy="26908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13752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82383" y="0"/>
            <a:ext cx="6335279" cy="1246908"/>
          </a:xfrm>
        </p:spPr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Американська модель: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6652" y="921328"/>
            <a:ext cx="9826623" cy="35190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Американська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судового контролю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судами»(судами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юрисдикції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(так званий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децентралізований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лежить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справа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Мербері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Медісона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розглянута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Судом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Сполучених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1803 р, і доктрина Джона Маршалла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Історія подкастів | Енциклопедія історії, що охоплює всі теми і розділи |  December 2020"/>
          <p:cNvSpPr>
            <a:spLocks noChangeAspect="1" noChangeArrowheads="1"/>
          </p:cNvSpPr>
          <p:nvPr/>
        </p:nvSpPr>
        <p:spPr bwMode="auto">
          <a:xfrm>
            <a:off x="155574" y="-144463"/>
            <a:ext cx="2582855" cy="25828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164" y="4114800"/>
            <a:ext cx="3657600" cy="2743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3668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2166" y="311728"/>
            <a:ext cx="7382598" cy="1101436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Американська модель: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44436" y="1593273"/>
            <a:ext cx="9795164" cy="49183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Дана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прийнята наступними країнами: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Європі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Данія, Ірландія, Норвегія, Швеція;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Азії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Бангладеш, Гонконг, Ізраїль, Індія, Іран, Малайзія, Непал, Пакистан, Сінгапур, Японія;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Африці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Ботсвана, Гамбія, Гана, Замбія, Зімбабве, Камерун, Кенія, Коморські острови, Малаві, Намібія, Нігерія, Сьєрра-Леоне, Танзанія, Уганда;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Америці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Аргентина, Багамські острови, Барбадос, Болівія, Домініканська Республіка, Гаїті, Гайана, Гондурас, Гренада, Канада, Мексика, Нікарагуа, Сент-Крістофер-і-Невіс,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Сурінам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США, Тринідад і Тобаго, Ямайка;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Австралії і Океанії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Кірібаті, Науру, Нова Зеландія, Фіджі.</a:t>
            </a:r>
          </a:p>
        </p:txBody>
      </p:sp>
    </p:spTree>
    <p:extLst>
      <p:ext uri="{BB962C8B-B14F-4D97-AF65-F5344CB8AC3E}">
        <p14:creationId xmlns="" xmlns:p14="http://schemas.microsoft.com/office/powerpoint/2010/main" val="1919140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7803" y="311727"/>
            <a:ext cx="9751725" cy="810491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американської моделі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7964" y="1579418"/>
            <a:ext cx="10030691" cy="447501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Особливості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американської моделі полягають у тому, що всі конституційно-правові питання й суперечки розглядаються судами загальної юрисдикції при здійсненні звичайного судочинства в конкретних справах – кримінальних, цивільних, адміністративних.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конституційного контролю, разом з іншими функціями – розгляд апеляцій, слухання справ в якості суду першої інстанції, тлумачення Конституції США і федеральних законів – виконує, зокрема, Верховний Суд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США. 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цьому в деяких державах перевірку конституційності законів та інших актів публічної влади здійснюють усі суди країни від нижчих до вищого (наприклад, у США, Аргентині, Мексиці, Скандинавських країнах, Японії), в інших тільки Верховний Суд, у тому числі в ряді федеративних держав – вищі судові інстанції суб’єктів федерації (наприклад, в Австралії, Індії, Канаді, Малайзії).</a:t>
            </a:r>
          </a:p>
        </p:txBody>
      </p:sp>
    </p:spTree>
    <p:extLst>
      <p:ext uri="{BB962C8B-B14F-4D97-AF65-F5344CB8AC3E}">
        <p14:creationId xmlns="" xmlns:p14="http://schemas.microsoft.com/office/powerpoint/2010/main" val="4282666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8473" y="304800"/>
            <a:ext cx="10671751" cy="1427018"/>
          </a:xfrm>
        </p:spPr>
        <p:txBody>
          <a:bodyPr/>
          <a:lstStyle/>
          <a:p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американської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конституційного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контролю: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4108" y="1898073"/>
            <a:ext cx="10256115" cy="4655127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неконституційність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закону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опубліковані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вступили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силу;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конституційність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акта 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окермо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зв'язку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слуханням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судової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вирішуючи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таким чином "долю закону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прецедент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закону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невідповідності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США.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 ж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будь-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суд. Але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загальнообов'язковий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прецедент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недійсності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закону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невідповідність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США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 буде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неконституційним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силу. За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неконституційними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078531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arallax" id="{3388167B-A2EB-4685-9635-1831D9AEF8C4}" vid="{93B4CCAC-FD5A-4D59-B1AC-EAF45910B5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214</TotalTime>
  <Words>206</Words>
  <Application>Microsoft Office PowerPoint</Application>
  <PresentationFormat>Произвольный</PresentationFormat>
  <Paragraphs>74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Параллакс</vt:lpstr>
      <vt:lpstr>Основні моделі сучасного конституційного контролю</vt:lpstr>
      <vt:lpstr>Актуальність теми</vt:lpstr>
      <vt:lpstr>Слайд 3</vt:lpstr>
      <vt:lpstr>Класифікація моделей конституційного контролю:</vt:lpstr>
      <vt:lpstr>Переважна більшість дослідників виокремлюють дві основні моделі конституційного контролю, що склалися у ХХ ст.: американська та європейська</vt:lpstr>
      <vt:lpstr>Американська модель:</vt:lpstr>
      <vt:lpstr>Американська модель:</vt:lpstr>
      <vt:lpstr>Особливості американської моделі</vt:lpstr>
      <vt:lpstr>Особливості американської моделі конституційного контролю:</vt:lpstr>
      <vt:lpstr>Європейська модель:</vt:lpstr>
      <vt:lpstr>Європейська модель:</vt:lpstr>
      <vt:lpstr>Європейська модель:</vt:lpstr>
      <vt:lpstr>Змішана європейсько-американська модель</vt:lpstr>
      <vt:lpstr>Змішана модель</vt:lpstr>
      <vt:lpstr>Конституційний контроль в Україні:</vt:lpstr>
    </vt:vector>
  </TitlesOfParts>
  <Company>-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Home</cp:lastModifiedBy>
  <cp:revision>25</cp:revision>
  <dcterms:created xsi:type="dcterms:W3CDTF">2021-01-13T12:47:34Z</dcterms:created>
  <dcterms:modified xsi:type="dcterms:W3CDTF">2022-05-27T11:28:23Z</dcterms:modified>
</cp:coreProperties>
</file>