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Загальна характеристика цивільного права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ГРИЦЕНКО ГАЛИНА ГРИГОР</a:t>
            </a:r>
            <a:r>
              <a:rPr lang="uk-UA" dirty="0" smtClean="0"/>
              <a:t>ІВНА</a:t>
            </a:r>
          </a:p>
          <a:p>
            <a:r>
              <a:rPr lang="uk-UA" dirty="0" err="1" smtClean="0"/>
              <a:t>К.ю.н</a:t>
            </a:r>
            <a:r>
              <a:rPr lang="uk-UA" dirty="0" smtClean="0"/>
              <a:t>., доцент кафедри цивільного, господарського і фінансового права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8624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Цивільне</a:t>
            </a:r>
            <a:r>
              <a:rPr lang="ru-RU" dirty="0"/>
              <a:t> право як </a:t>
            </a:r>
            <a:r>
              <a:rPr lang="ru-RU" dirty="0" err="1"/>
              <a:t>приватне</a:t>
            </a:r>
            <a:r>
              <a:rPr lang="ru-RU" dirty="0"/>
              <a:t> право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публічне</a:t>
            </a:r>
            <a:r>
              <a:rPr lang="ru-RU" b="1" dirty="0"/>
              <a:t> і </a:t>
            </a:r>
            <a:r>
              <a:rPr lang="ru-RU" b="1" dirty="0" err="1"/>
              <a:t>приватне</a:t>
            </a:r>
            <a:r>
              <a:rPr lang="ru-RU" b="1" dirty="0"/>
              <a:t> право.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такого </a:t>
            </a:r>
            <a:r>
              <a:rPr lang="ru-RU" dirty="0" err="1"/>
              <a:t>поділу</a:t>
            </a:r>
            <a:r>
              <a:rPr lang="ru-RU" dirty="0"/>
              <a:t> є </a:t>
            </a:r>
            <a:r>
              <a:rPr lang="ru-RU" dirty="0" err="1"/>
              <a:t>інтерес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діє</a:t>
            </a:r>
            <a:r>
              <a:rPr lang="ru-RU" dirty="0"/>
              <a:t> </a:t>
            </a:r>
            <a:r>
              <a:rPr lang="ru-RU" dirty="0" smtClean="0"/>
              <a:t>особа</a:t>
            </a:r>
          </a:p>
          <a:p>
            <a:r>
              <a:rPr lang="uk-UA" b="1" dirty="0"/>
              <a:t>Відмінність між публічними і приватними </a:t>
            </a:r>
            <a:r>
              <a:rPr lang="uk-UA" dirty="0"/>
              <a:t>правовідносинами полягає в тому, що центром перших є держава зі своїми специфічними функціями й інтересами, адміністративно-владними відносинами. Центром же других є приватні особи, що реалізують свої права і задовольняють свої інтереси в добровільному порядку шляхом реалізації </a:t>
            </a:r>
            <a:r>
              <a:rPr lang="uk-UA" dirty="0" err="1"/>
              <a:t>правомочностей</a:t>
            </a:r>
            <a:r>
              <a:rPr lang="uk-UA" dirty="0"/>
              <a:t> власника, укладення правочинів тощо</a:t>
            </a:r>
            <a:r>
              <a:rPr lang="uk-UA" dirty="0" smtClean="0"/>
              <a:t>.</a:t>
            </a:r>
          </a:p>
          <a:p>
            <a:r>
              <a:rPr lang="ru-RU" b="1" dirty="0" err="1" smtClean="0"/>
              <a:t>Завдання</a:t>
            </a:r>
            <a:r>
              <a:rPr lang="ru-RU" b="1" dirty="0" smtClean="0"/>
              <a:t> </a:t>
            </a:r>
            <a:r>
              <a:rPr lang="ru-RU" b="1" dirty="0"/>
              <a:t>приватного права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 smtClean="0"/>
              <a:t>публічного</a:t>
            </a:r>
            <a:r>
              <a:rPr lang="ru-RU" dirty="0"/>
              <a:t>,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прав (</a:t>
            </a:r>
            <a:r>
              <a:rPr lang="ru-RU" dirty="0" err="1"/>
              <a:t>особистих</a:t>
            </a:r>
            <a:r>
              <a:rPr lang="ru-RU" dirty="0"/>
              <a:t> </a:t>
            </a:r>
            <a:r>
              <a:rPr lang="ru-RU" dirty="0" err="1"/>
              <a:t>немайнових</a:t>
            </a:r>
            <a:r>
              <a:rPr lang="ru-RU" dirty="0"/>
              <a:t> та </a:t>
            </a:r>
            <a:r>
              <a:rPr lang="ru-RU" dirty="0" err="1"/>
              <a:t>майнових</a:t>
            </a:r>
            <a:r>
              <a:rPr lang="ru-RU" dirty="0"/>
              <a:t>) </a:t>
            </a:r>
            <a:r>
              <a:rPr lang="ru-RU" dirty="0" err="1"/>
              <a:t>усіма</a:t>
            </a:r>
            <a:r>
              <a:rPr lang="ru-RU" dirty="0"/>
              <a:t> особами. </a:t>
            </a:r>
            <a:r>
              <a:rPr lang="ru-RU" dirty="0" err="1"/>
              <a:t>Завдання</a:t>
            </a:r>
            <a:r>
              <a:rPr lang="ru-RU" dirty="0"/>
              <a:t> ж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додержання</a:t>
            </a:r>
            <a:r>
              <a:rPr lang="ru-RU" dirty="0"/>
              <a:t> ними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домовленості</a:t>
            </a:r>
            <a:r>
              <a:rPr lang="ru-RU" dirty="0" smtClean="0"/>
              <a:t>.</a:t>
            </a:r>
          </a:p>
          <a:p>
            <a:r>
              <a:rPr lang="uk-UA" b="1" dirty="0" smtClean="0"/>
              <a:t>регулювання низки відносин цивільного права піддається і нормам публічного права </a:t>
            </a:r>
            <a:r>
              <a:rPr lang="uk-UA" dirty="0" smtClean="0"/>
              <a:t>(</a:t>
            </a:r>
            <a:r>
              <a:rPr lang="uk-UA" dirty="0"/>
              <a:t>наприклад, державна реєстрація суб’єктів підприємницької діяльності, реєстрація прав на нерухомість, антимонопольне законодавство</a:t>
            </a:r>
            <a:r>
              <a:rPr lang="uk-UA" dirty="0" smtClean="0"/>
              <a:t>)</a:t>
            </a:r>
          </a:p>
          <a:p>
            <a:r>
              <a:rPr lang="ru-RU" b="1" dirty="0" err="1" smtClean="0"/>
              <a:t>дихотомія</a:t>
            </a:r>
            <a:r>
              <a:rPr lang="ru-RU" b="1" dirty="0" smtClean="0"/>
              <a:t> </a:t>
            </a:r>
            <a:r>
              <a:rPr lang="ru-RU" b="1" dirty="0"/>
              <a:t>приватного права, а </a:t>
            </a:r>
            <a:r>
              <a:rPr lang="ru-RU" b="1" dirty="0" err="1"/>
              <a:t>саме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поділ</a:t>
            </a:r>
            <a:r>
              <a:rPr lang="ru-RU" b="1" dirty="0"/>
              <a:t> на </a:t>
            </a:r>
            <a:r>
              <a:rPr lang="ru-RU" b="1" dirty="0" err="1"/>
              <a:t>цивільне</a:t>
            </a:r>
            <a:r>
              <a:rPr lang="ru-RU" b="1" dirty="0"/>
              <a:t> та </a:t>
            </a:r>
            <a:r>
              <a:rPr lang="ru-RU" b="1" dirty="0" err="1"/>
              <a:t>торгове</a:t>
            </a:r>
            <a:r>
              <a:rPr lang="ru-RU" b="1" dirty="0"/>
              <a:t>.</a:t>
            </a:r>
            <a:endParaRPr lang="ru-RU" b="1" dirty="0" smtClean="0"/>
          </a:p>
          <a:p>
            <a:endParaRPr lang="ru-RU" dirty="0"/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406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Система </a:t>
            </a:r>
            <a:r>
              <a:rPr lang="ru-RU" dirty="0" err="1"/>
              <a:t>цивільного</a:t>
            </a:r>
            <a:r>
              <a:rPr lang="ru-RU" dirty="0"/>
              <a:t> права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/>
              <a:t>Загальна частина. </a:t>
            </a:r>
            <a:r>
              <a:rPr lang="uk-UA" dirty="0"/>
              <a:t>Її норми застосовуються у всіх інститутах цивільного права (наприклад, норми щодо статусу фізичних та юридичних	</a:t>
            </a:r>
            <a:r>
              <a:rPr lang="uk-UA" dirty="0" err="1" smtClean="0"/>
              <a:t>осіб,представництво</a:t>
            </a:r>
            <a:r>
              <a:rPr lang="uk-UA" dirty="0"/>
              <a:t>	та довіреність і т. д</a:t>
            </a:r>
            <a:r>
              <a:rPr lang="uk-UA" dirty="0" smtClean="0"/>
              <a:t>.)</a:t>
            </a:r>
          </a:p>
          <a:p>
            <a:r>
              <a:rPr lang="uk-UA" b="1" dirty="0"/>
              <a:t>Право власності та речове право – </a:t>
            </a:r>
            <a:r>
              <a:rPr lang="uk-UA" dirty="0"/>
              <a:t>регулює відносини з приводу приналежності матеріальних благ окремим </a:t>
            </a:r>
            <a:r>
              <a:rPr lang="uk-UA" dirty="0" smtClean="0"/>
              <a:t>особам</a:t>
            </a:r>
          </a:p>
          <a:p>
            <a:r>
              <a:rPr lang="uk-UA" b="1" dirty="0"/>
              <a:t>Право інтелектуальної власності – </a:t>
            </a:r>
            <a:r>
              <a:rPr lang="uk-UA" dirty="0"/>
              <a:t>авторське, патентне право, право на товарний знак, фірмове найменування і т. </a:t>
            </a:r>
            <a:r>
              <a:rPr lang="uk-UA" dirty="0" smtClean="0"/>
              <a:t>д</a:t>
            </a:r>
          </a:p>
          <a:p>
            <a:r>
              <a:rPr lang="uk-UA" b="1" dirty="0"/>
              <a:t>Зобов’язальне право – </a:t>
            </a:r>
            <a:r>
              <a:rPr lang="uk-UA" dirty="0"/>
              <a:t>стосується	відносин зобов’язань, що виникають з договорів чи деліктів</a:t>
            </a:r>
            <a:r>
              <a:rPr lang="uk-UA" dirty="0" smtClean="0"/>
              <a:t>).</a:t>
            </a:r>
          </a:p>
          <a:p>
            <a:r>
              <a:rPr lang="uk-UA" b="1" dirty="0"/>
              <a:t>Спадкове право – </a:t>
            </a:r>
            <a:r>
              <a:rPr lang="uk-UA" dirty="0"/>
              <a:t>регулює перехід прав та обов’язків від померлої особи до </a:t>
            </a:r>
            <a:r>
              <a:rPr lang="uk-UA" dirty="0" smtClean="0"/>
              <a:t>спадкоємців</a:t>
            </a:r>
          </a:p>
          <a:p>
            <a:r>
              <a:rPr lang="uk-UA" b="1"/>
              <a:t>Нематеріальні блага – </a:t>
            </a:r>
            <a:r>
              <a:rPr lang="uk-UA"/>
              <a:t>захист честі, гідності, ділової репутації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68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1. </a:t>
            </a:r>
            <a:r>
              <a:rPr lang="ru-RU" sz="2200" dirty="0" err="1"/>
              <a:t>Поняття</a:t>
            </a:r>
            <a:r>
              <a:rPr lang="ru-RU" sz="2200" dirty="0"/>
              <a:t> </a:t>
            </a:r>
            <a:r>
              <a:rPr lang="ru-RU" sz="2200" dirty="0" err="1"/>
              <a:t>цивільного</a:t>
            </a:r>
            <a:r>
              <a:rPr lang="ru-RU" sz="2200" dirty="0"/>
              <a:t> права. </a:t>
            </a:r>
            <a:r>
              <a:rPr lang="ru-RU" sz="2200" dirty="0" err="1"/>
              <a:t>Відносини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регулюються</a:t>
            </a:r>
            <a:r>
              <a:rPr lang="ru-RU" sz="2200" dirty="0"/>
              <a:t> </a:t>
            </a:r>
            <a:r>
              <a:rPr lang="ru-RU" sz="2200" dirty="0" err="1"/>
              <a:t>цивільним</a:t>
            </a:r>
            <a:r>
              <a:rPr lang="ru-RU" sz="2200" dirty="0"/>
              <a:t> правом (предмет). </a:t>
            </a:r>
            <a:endParaRPr lang="ru-RU" sz="2200" dirty="0" smtClean="0"/>
          </a:p>
          <a:p>
            <a:r>
              <a:rPr lang="ru-RU" sz="2200" dirty="0" smtClean="0"/>
              <a:t>2</a:t>
            </a:r>
            <a:r>
              <a:rPr lang="ru-RU" sz="2200" dirty="0"/>
              <a:t>. Метод. </a:t>
            </a:r>
            <a:endParaRPr lang="ru-RU" sz="2200" dirty="0" smtClean="0"/>
          </a:p>
          <a:p>
            <a:r>
              <a:rPr lang="ru-RU" sz="2200" dirty="0" smtClean="0"/>
              <a:t>3</a:t>
            </a:r>
            <a:r>
              <a:rPr lang="ru-RU" sz="2200" dirty="0"/>
              <a:t>. </a:t>
            </a:r>
            <a:r>
              <a:rPr lang="ru-RU" sz="2200" dirty="0" err="1"/>
              <a:t>Принципи</a:t>
            </a:r>
            <a:r>
              <a:rPr lang="ru-RU" sz="2200" dirty="0"/>
              <a:t> </a:t>
            </a:r>
            <a:r>
              <a:rPr lang="ru-RU" sz="2200" dirty="0" err="1"/>
              <a:t>цивільного</a:t>
            </a:r>
            <a:r>
              <a:rPr lang="ru-RU" sz="2200" dirty="0"/>
              <a:t> права. </a:t>
            </a:r>
            <a:endParaRPr lang="ru-RU" sz="2200" dirty="0" smtClean="0"/>
          </a:p>
          <a:p>
            <a:r>
              <a:rPr lang="ru-RU" sz="2200" dirty="0" smtClean="0"/>
              <a:t>4</a:t>
            </a:r>
            <a:r>
              <a:rPr lang="ru-RU" sz="2200" dirty="0"/>
              <a:t>. </a:t>
            </a:r>
            <a:r>
              <a:rPr lang="ru-RU" sz="2200" dirty="0" err="1"/>
              <a:t>Функції</a:t>
            </a:r>
            <a:r>
              <a:rPr lang="ru-RU" sz="2200" dirty="0"/>
              <a:t> </a:t>
            </a:r>
            <a:r>
              <a:rPr lang="ru-RU" sz="2200" dirty="0" err="1"/>
              <a:t>цивільного</a:t>
            </a:r>
            <a:r>
              <a:rPr lang="ru-RU" sz="2200" dirty="0"/>
              <a:t> права. </a:t>
            </a:r>
            <a:endParaRPr lang="ru-RU" sz="2200" dirty="0" smtClean="0"/>
          </a:p>
          <a:p>
            <a:r>
              <a:rPr lang="ru-RU" sz="2200" dirty="0" smtClean="0"/>
              <a:t>5</a:t>
            </a:r>
            <a:r>
              <a:rPr lang="ru-RU" sz="2200" dirty="0"/>
              <a:t>. </a:t>
            </a:r>
            <a:r>
              <a:rPr lang="ru-RU" sz="2200" dirty="0" err="1"/>
              <a:t>Цивільне</a:t>
            </a:r>
            <a:r>
              <a:rPr lang="ru-RU" sz="2200" dirty="0"/>
              <a:t> право як </a:t>
            </a:r>
            <a:r>
              <a:rPr lang="ru-RU" sz="2200" dirty="0" err="1"/>
              <a:t>приватне</a:t>
            </a:r>
            <a:r>
              <a:rPr lang="ru-RU" sz="2200" dirty="0"/>
              <a:t> право. </a:t>
            </a:r>
            <a:endParaRPr lang="ru-RU" sz="2200" dirty="0" smtClean="0"/>
          </a:p>
          <a:p>
            <a:r>
              <a:rPr lang="ru-RU" sz="2200" dirty="0" smtClean="0"/>
              <a:t>6</a:t>
            </a:r>
            <a:r>
              <a:rPr lang="ru-RU" sz="2200" dirty="0"/>
              <a:t>. Система </a:t>
            </a:r>
            <a:r>
              <a:rPr lang="ru-RU" sz="2200" dirty="0" err="1"/>
              <a:t>цивільного</a:t>
            </a:r>
            <a:r>
              <a:rPr lang="ru-RU" sz="2200" dirty="0"/>
              <a:t> права.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5168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b="1" dirty="0"/>
              <a:t>Предмет – </a:t>
            </a:r>
            <a:r>
              <a:rPr lang="uk-UA" sz="2400" dirty="0"/>
              <a:t>це те, </a:t>
            </a:r>
            <a:r>
              <a:rPr lang="uk-UA" sz="2400" b="1" u="sng" dirty="0"/>
              <a:t>що</a:t>
            </a:r>
            <a:r>
              <a:rPr lang="uk-UA" sz="2400" dirty="0"/>
              <a:t> регулює цивільне право, тобто ті суспільні відносини, які регулюються нормами цивільного права. </a:t>
            </a:r>
            <a:endParaRPr lang="uk-UA" sz="2400" dirty="0" smtClean="0"/>
          </a:p>
          <a:p>
            <a:r>
              <a:rPr lang="uk-UA" sz="2400" b="1" dirty="0" smtClean="0"/>
              <a:t>Метод</a:t>
            </a:r>
            <a:r>
              <a:rPr lang="uk-UA" sz="2400" dirty="0" smtClean="0"/>
              <a:t> </a:t>
            </a:r>
            <a:r>
              <a:rPr lang="uk-UA" sz="2400" dirty="0"/>
              <a:t>– це те</a:t>
            </a:r>
            <a:r>
              <a:rPr lang="uk-UA" sz="2400" b="1" u="sng" dirty="0"/>
              <a:t>, як </a:t>
            </a:r>
            <a:r>
              <a:rPr lang="uk-UA" sz="2400" dirty="0"/>
              <a:t>цивільне право регулює ці відносини. </a:t>
            </a:r>
            <a:endParaRPr lang="uk-UA" sz="2400" dirty="0" smtClean="0"/>
          </a:p>
          <a:p>
            <a:r>
              <a:rPr lang="uk-UA" sz="2400" b="1" dirty="0" smtClean="0"/>
              <a:t>Функції</a:t>
            </a:r>
            <a:r>
              <a:rPr lang="uk-UA" sz="2400" dirty="0" smtClean="0"/>
              <a:t> </a:t>
            </a:r>
            <a:r>
              <a:rPr lang="uk-UA" sz="2400" dirty="0"/>
              <a:t>– це те, </a:t>
            </a:r>
            <a:r>
              <a:rPr lang="uk-UA" sz="2400" b="1" u="sng" dirty="0"/>
              <a:t>задля чого </a:t>
            </a:r>
            <a:r>
              <a:rPr lang="uk-UA" sz="2400" dirty="0"/>
              <a:t>потрібне таке регулювання, його </a:t>
            </a:r>
            <a:r>
              <a:rPr lang="uk-UA" sz="2400" dirty="0" smtClean="0"/>
              <a:t>призначення.</a:t>
            </a:r>
          </a:p>
          <a:p>
            <a:r>
              <a:rPr lang="uk-UA" sz="2400" b="1" dirty="0" smtClean="0"/>
              <a:t>Принципи</a:t>
            </a:r>
            <a:r>
              <a:rPr lang="uk-UA" sz="2400" dirty="0" smtClean="0"/>
              <a:t> </a:t>
            </a:r>
            <a:r>
              <a:rPr lang="uk-UA" sz="2400" dirty="0"/>
              <a:t>– це </a:t>
            </a:r>
            <a:r>
              <a:rPr lang="uk-UA" sz="2400" b="1" u="sng" dirty="0"/>
              <a:t>загальні засади</a:t>
            </a:r>
            <a:r>
              <a:rPr lang="uk-UA" sz="2400" dirty="0"/>
              <a:t>, на яких базується правове регулювання.</a:t>
            </a:r>
          </a:p>
        </p:txBody>
      </p:sp>
    </p:spTree>
    <p:extLst>
      <p:ext uri="{BB962C8B-B14F-4D97-AF65-F5344CB8AC3E}">
        <p14:creationId xmlns:p14="http://schemas.microsoft.com/office/powerpoint/2010/main" val="33099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489435" y="-228600"/>
            <a:ext cx="252912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056880" y="457109"/>
            <a:ext cx="8655017" cy="5988648"/>
            <a:chOff x="878" y="354"/>
            <a:chExt cx="6571" cy="7124"/>
          </a:xfrm>
        </p:grpSpPr>
        <p:sp>
          <p:nvSpPr>
            <p:cNvPr id="4" name="Rectangle 23"/>
            <p:cNvSpPr>
              <a:spLocks noChangeArrowheads="1"/>
            </p:cNvSpPr>
            <p:nvPr/>
          </p:nvSpPr>
          <p:spPr bwMode="auto">
            <a:xfrm>
              <a:off x="1329" y="2785"/>
              <a:ext cx="1205" cy="428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5" name="AutoShape 22"/>
            <p:cNvSpPr>
              <a:spLocks/>
            </p:cNvSpPr>
            <p:nvPr/>
          </p:nvSpPr>
          <p:spPr bwMode="auto">
            <a:xfrm>
              <a:off x="976" y="1684"/>
              <a:ext cx="411" cy="1311"/>
            </a:xfrm>
            <a:custGeom>
              <a:avLst/>
              <a:gdLst>
                <a:gd name="T0" fmla="+- 0 977 977"/>
                <a:gd name="T1" fmla="*/ T0 w 411"/>
                <a:gd name="T2" fmla="+- 0 2995 1684"/>
                <a:gd name="T3" fmla="*/ 2995 h 1311"/>
                <a:gd name="T4" fmla="+- 0 1332 977"/>
                <a:gd name="T5" fmla="*/ T4 w 411"/>
                <a:gd name="T6" fmla="+- 0 2995 1684"/>
                <a:gd name="T7" fmla="*/ 2995 h 1311"/>
                <a:gd name="T8" fmla="+- 0 977 977"/>
                <a:gd name="T9" fmla="*/ T8 w 411"/>
                <a:gd name="T10" fmla="+- 0 1684 1684"/>
                <a:gd name="T11" fmla="*/ 1684 h 1311"/>
                <a:gd name="T12" fmla="+- 0 1387 977"/>
                <a:gd name="T13" fmla="*/ T12 w 411"/>
                <a:gd name="T14" fmla="+- 0 1684 1684"/>
                <a:gd name="T15" fmla="*/ 1684 h 13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411" h="1311">
                  <a:moveTo>
                    <a:pt x="0" y="1311"/>
                  </a:moveTo>
                  <a:lnTo>
                    <a:pt x="355" y="1311"/>
                  </a:lnTo>
                  <a:moveTo>
                    <a:pt x="0" y="0"/>
                  </a:moveTo>
                  <a:lnTo>
                    <a:pt x="410" y="0"/>
                  </a:lnTo>
                </a:path>
              </a:pathLst>
            </a:custGeom>
            <a:noFill/>
            <a:ln w="1342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Line 21"/>
            <p:cNvSpPr>
              <a:spLocks noChangeShapeType="1"/>
            </p:cNvSpPr>
            <p:nvPr/>
          </p:nvSpPr>
          <p:spPr bwMode="auto">
            <a:xfrm>
              <a:off x="977" y="789"/>
              <a:ext cx="0" cy="2206"/>
            </a:xfrm>
            <a:prstGeom prst="line">
              <a:avLst/>
            </a:prstGeom>
            <a:noFill/>
            <a:ln w="1342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878" y="354"/>
              <a:ext cx="6536" cy="435"/>
            </a:xfrm>
            <a:prstGeom prst="rect">
              <a:avLst/>
            </a:prstGeom>
            <a:noFill/>
            <a:ln w="20144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1394" y="1525"/>
              <a:ext cx="1205" cy="387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>
              <a:off x="2581" y="1698"/>
              <a:ext cx="361" cy="0"/>
            </a:xfrm>
            <a:prstGeom prst="line">
              <a:avLst/>
            </a:prstGeom>
            <a:noFill/>
            <a:ln w="1495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AutoShape 17"/>
            <p:cNvSpPr>
              <a:spLocks/>
            </p:cNvSpPr>
            <p:nvPr/>
          </p:nvSpPr>
          <p:spPr bwMode="auto">
            <a:xfrm>
              <a:off x="2496" y="1281"/>
              <a:ext cx="4892" cy="2648"/>
            </a:xfrm>
            <a:custGeom>
              <a:avLst/>
              <a:gdLst>
                <a:gd name="T0" fmla="+- 0 2942 2496"/>
                <a:gd name="T1" fmla="*/ T0 w 4892"/>
                <a:gd name="T2" fmla="+- 0 2932 1281"/>
                <a:gd name="T3" fmla="*/ 2932 h 2648"/>
                <a:gd name="T4" fmla="+- 0 7126 2496"/>
                <a:gd name="T5" fmla="*/ T4 w 4892"/>
                <a:gd name="T6" fmla="+- 0 2932 1281"/>
                <a:gd name="T7" fmla="*/ 2932 h 2648"/>
                <a:gd name="T8" fmla="+- 0 7126 2496"/>
                <a:gd name="T9" fmla="*/ T8 w 4892"/>
                <a:gd name="T10" fmla="+- 0 1281 1281"/>
                <a:gd name="T11" fmla="*/ 1281 h 2648"/>
                <a:gd name="T12" fmla="+- 0 2942 2496"/>
                <a:gd name="T13" fmla="*/ T12 w 4892"/>
                <a:gd name="T14" fmla="+- 0 1281 1281"/>
                <a:gd name="T15" fmla="*/ 1281 h 2648"/>
                <a:gd name="T16" fmla="+- 0 2942 2496"/>
                <a:gd name="T17" fmla="*/ T16 w 4892"/>
                <a:gd name="T18" fmla="+- 0 2932 1281"/>
                <a:gd name="T19" fmla="*/ 2932 h 2648"/>
                <a:gd name="T20" fmla="+- 0 2496 2496"/>
                <a:gd name="T21" fmla="*/ T20 w 4892"/>
                <a:gd name="T22" fmla="+- 0 3928 1281"/>
                <a:gd name="T23" fmla="*/ 3928 h 2648"/>
                <a:gd name="T24" fmla="+- 0 7387 2496"/>
                <a:gd name="T25" fmla="*/ T24 w 4892"/>
                <a:gd name="T26" fmla="+- 0 3928 1281"/>
                <a:gd name="T27" fmla="*/ 3928 h 2648"/>
                <a:gd name="T28" fmla="+- 0 7387 2496"/>
                <a:gd name="T29" fmla="*/ T28 w 4892"/>
                <a:gd name="T30" fmla="+- 0 3441 1281"/>
                <a:gd name="T31" fmla="*/ 3441 h 2648"/>
                <a:gd name="T32" fmla="+- 0 2496 2496"/>
                <a:gd name="T33" fmla="*/ T32 w 4892"/>
                <a:gd name="T34" fmla="+- 0 3441 1281"/>
                <a:gd name="T35" fmla="*/ 3441 h 2648"/>
                <a:gd name="T36" fmla="+- 0 2496 2496"/>
                <a:gd name="T37" fmla="*/ T36 w 4892"/>
                <a:gd name="T38" fmla="+- 0 3928 1281"/>
                <a:gd name="T39" fmla="*/ 3928 h 264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</a:cxnLst>
              <a:rect l="0" t="0" r="r" b="b"/>
              <a:pathLst>
                <a:path w="4892" h="2648">
                  <a:moveTo>
                    <a:pt x="446" y="1651"/>
                  </a:moveTo>
                  <a:lnTo>
                    <a:pt x="4630" y="1651"/>
                  </a:lnTo>
                  <a:lnTo>
                    <a:pt x="4630" y="0"/>
                  </a:lnTo>
                  <a:lnTo>
                    <a:pt x="446" y="0"/>
                  </a:lnTo>
                  <a:lnTo>
                    <a:pt x="446" y="1651"/>
                  </a:lnTo>
                  <a:close/>
                  <a:moveTo>
                    <a:pt x="0" y="2647"/>
                  </a:moveTo>
                  <a:lnTo>
                    <a:pt x="4891" y="2647"/>
                  </a:lnTo>
                  <a:lnTo>
                    <a:pt x="4891" y="2160"/>
                  </a:lnTo>
                  <a:lnTo>
                    <a:pt x="0" y="2160"/>
                  </a:lnTo>
                  <a:lnTo>
                    <a:pt x="0" y="2647"/>
                  </a:lnTo>
                  <a:close/>
                </a:path>
              </a:pathLst>
            </a:custGeom>
            <a:noFill/>
            <a:ln w="1342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1327" y="3672"/>
              <a:ext cx="1164" cy="0"/>
            </a:xfrm>
            <a:prstGeom prst="line">
              <a:avLst/>
            </a:prstGeom>
            <a:noFill/>
            <a:ln w="1342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084" y="3923"/>
              <a:ext cx="3046" cy="392"/>
            </a:xfrm>
            <a:custGeom>
              <a:avLst/>
              <a:gdLst>
                <a:gd name="T0" fmla="+- 0 6130 3084"/>
                <a:gd name="T1" fmla="*/ T0 w 3046"/>
                <a:gd name="T2" fmla="+- 0 4291 3924"/>
                <a:gd name="T3" fmla="*/ 4291 h 392"/>
                <a:gd name="T4" fmla="+- 0 6124 3084"/>
                <a:gd name="T5" fmla="*/ T4 w 3046"/>
                <a:gd name="T6" fmla="+- 0 4286 3924"/>
                <a:gd name="T7" fmla="*/ 4286 h 392"/>
                <a:gd name="T8" fmla="+- 0 6058 3084"/>
                <a:gd name="T9" fmla="*/ T8 w 3046"/>
                <a:gd name="T10" fmla="+- 0 4231 3924"/>
                <a:gd name="T11" fmla="*/ 4231 h 392"/>
                <a:gd name="T12" fmla="+- 0 6051 3084"/>
                <a:gd name="T13" fmla="*/ T12 w 3046"/>
                <a:gd name="T14" fmla="+- 0 4261 3924"/>
                <a:gd name="T15" fmla="*/ 4261 h 392"/>
                <a:gd name="T16" fmla="+- 0 4644 3084"/>
                <a:gd name="T17" fmla="*/ T16 w 3046"/>
                <a:gd name="T18" fmla="+- 0 3924 3924"/>
                <a:gd name="T19" fmla="*/ 3924 h 392"/>
                <a:gd name="T20" fmla="+- 0 4642 3084"/>
                <a:gd name="T21" fmla="*/ T20 w 3046"/>
                <a:gd name="T22" fmla="+- 0 3933 3924"/>
                <a:gd name="T23" fmla="*/ 3933 h 392"/>
                <a:gd name="T24" fmla="+- 0 4639 3084"/>
                <a:gd name="T25" fmla="*/ T24 w 3046"/>
                <a:gd name="T26" fmla="+- 0 3924 3924"/>
                <a:gd name="T27" fmla="*/ 3924 h 392"/>
                <a:gd name="T28" fmla="+- 0 3166 3084"/>
                <a:gd name="T29" fmla="*/ T28 w 3046"/>
                <a:gd name="T30" fmla="+- 0 4263 3924"/>
                <a:gd name="T31" fmla="*/ 4263 h 392"/>
                <a:gd name="T32" fmla="+- 0 3158 3084"/>
                <a:gd name="T33" fmla="*/ T32 w 3046"/>
                <a:gd name="T34" fmla="+- 0 4233 3924"/>
                <a:gd name="T35" fmla="*/ 4233 h 392"/>
                <a:gd name="T36" fmla="+- 0 3084 3084"/>
                <a:gd name="T37" fmla="*/ T36 w 3046"/>
                <a:gd name="T38" fmla="+- 0 4293 3924"/>
                <a:gd name="T39" fmla="*/ 4293 h 392"/>
                <a:gd name="T40" fmla="+- 0 3178 3084"/>
                <a:gd name="T41" fmla="*/ T40 w 3046"/>
                <a:gd name="T42" fmla="+- 0 4315 3924"/>
                <a:gd name="T43" fmla="*/ 4315 h 392"/>
                <a:gd name="T44" fmla="+- 0 3171 3084"/>
                <a:gd name="T45" fmla="*/ T44 w 3046"/>
                <a:gd name="T46" fmla="+- 0 4288 3924"/>
                <a:gd name="T47" fmla="*/ 4288 h 392"/>
                <a:gd name="T48" fmla="+- 0 3171 3084"/>
                <a:gd name="T49" fmla="*/ T48 w 3046"/>
                <a:gd name="T50" fmla="+- 0 4285 3924"/>
                <a:gd name="T51" fmla="*/ 4285 h 392"/>
                <a:gd name="T52" fmla="+- 0 4642 3084"/>
                <a:gd name="T53" fmla="*/ T52 w 3046"/>
                <a:gd name="T54" fmla="+- 0 3943 3924"/>
                <a:gd name="T55" fmla="*/ 3943 h 392"/>
                <a:gd name="T56" fmla="+- 0 6045 3084"/>
                <a:gd name="T57" fmla="*/ T56 w 3046"/>
                <a:gd name="T58" fmla="+- 0 4282 3924"/>
                <a:gd name="T59" fmla="*/ 4282 h 392"/>
                <a:gd name="T60" fmla="+- 0 6038 3084"/>
                <a:gd name="T61" fmla="*/ T60 w 3046"/>
                <a:gd name="T62" fmla="+- 0 4312 3924"/>
                <a:gd name="T63" fmla="*/ 4312 h 392"/>
                <a:gd name="T64" fmla="+- 0 6130 3084"/>
                <a:gd name="T65" fmla="*/ T64 w 3046"/>
                <a:gd name="T66" fmla="+- 0 4291 3924"/>
                <a:gd name="T67" fmla="*/ 4291 h 3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3046" h="392">
                  <a:moveTo>
                    <a:pt x="3046" y="367"/>
                  </a:moveTo>
                  <a:lnTo>
                    <a:pt x="3040" y="362"/>
                  </a:lnTo>
                  <a:lnTo>
                    <a:pt x="2974" y="307"/>
                  </a:lnTo>
                  <a:lnTo>
                    <a:pt x="2967" y="337"/>
                  </a:lnTo>
                  <a:lnTo>
                    <a:pt x="1560" y="0"/>
                  </a:lnTo>
                  <a:lnTo>
                    <a:pt x="1558" y="9"/>
                  </a:lnTo>
                  <a:lnTo>
                    <a:pt x="1555" y="0"/>
                  </a:lnTo>
                  <a:lnTo>
                    <a:pt x="82" y="339"/>
                  </a:lnTo>
                  <a:lnTo>
                    <a:pt x="74" y="309"/>
                  </a:lnTo>
                  <a:lnTo>
                    <a:pt x="0" y="369"/>
                  </a:lnTo>
                  <a:lnTo>
                    <a:pt x="94" y="391"/>
                  </a:lnTo>
                  <a:lnTo>
                    <a:pt x="87" y="364"/>
                  </a:lnTo>
                  <a:lnTo>
                    <a:pt x="87" y="361"/>
                  </a:lnTo>
                  <a:lnTo>
                    <a:pt x="1558" y="19"/>
                  </a:lnTo>
                  <a:lnTo>
                    <a:pt x="2961" y="358"/>
                  </a:lnTo>
                  <a:lnTo>
                    <a:pt x="2954" y="388"/>
                  </a:lnTo>
                  <a:lnTo>
                    <a:pt x="3046" y="3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AutoShape 14"/>
            <p:cNvSpPr>
              <a:spLocks/>
            </p:cNvSpPr>
            <p:nvPr/>
          </p:nvSpPr>
          <p:spPr bwMode="auto">
            <a:xfrm>
              <a:off x="1327" y="3215"/>
              <a:ext cx="1172" cy="2626"/>
            </a:xfrm>
            <a:custGeom>
              <a:avLst/>
              <a:gdLst>
                <a:gd name="T0" fmla="+- 0 1327 1327"/>
                <a:gd name="T1" fmla="*/ T0 w 1172"/>
                <a:gd name="T2" fmla="+- 0 3216 3216"/>
                <a:gd name="T3" fmla="*/ 3216 h 2626"/>
                <a:gd name="T4" fmla="+- 0 1332 1327"/>
                <a:gd name="T5" fmla="*/ T4 w 1172"/>
                <a:gd name="T6" fmla="+- 0 5836 3216"/>
                <a:gd name="T7" fmla="*/ 5836 h 2626"/>
                <a:gd name="T8" fmla="+- 0 1332 1327"/>
                <a:gd name="T9" fmla="*/ T8 w 1172"/>
                <a:gd name="T10" fmla="+- 0 5841 3216"/>
                <a:gd name="T11" fmla="*/ 5841 h 2626"/>
                <a:gd name="T12" fmla="+- 0 2498 1327"/>
                <a:gd name="T13" fmla="*/ T12 w 1172"/>
                <a:gd name="T14" fmla="+- 0 5841 3216"/>
                <a:gd name="T15" fmla="*/ 5841 h 262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1172" h="2626">
                  <a:moveTo>
                    <a:pt x="0" y="0"/>
                  </a:moveTo>
                  <a:lnTo>
                    <a:pt x="5" y="2620"/>
                  </a:lnTo>
                  <a:moveTo>
                    <a:pt x="5" y="2625"/>
                  </a:moveTo>
                  <a:lnTo>
                    <a:pt x="1171" y="2625"/>
                  </a:lnTo>
                </a:path>
              </a:pathLst>
            </a:custGeom>
            <a:noFill/>
            <a:ln w="1342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86" y="5509"/>
              <a:ext cx="4892" cy="684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086" y="6189"/>
              <a:ext cx="3046" cy="392"/>
            </a:xfrm>
            <a:custGeom>
              <a:avLst/>
              <a:gdLst>
                <a:gd name="T0" fmla="+- 0 6132 3086"/>
                <a:gd name="T1" fmla="*/ T0 w 3046"/>
                <a:gd name="T2" fmla="+- 0 6559 6189"/>
                <a:gd name="T3" fmla="*/ 6559 h 392"/>
                <a:gd name="T4" fmla="+- 0 6124 3086"/>
                <a:gd name="T5" fmla="*/ T4 w 3046"/>
                <a:gd name="T6" fmla="+- 0 6552 6189"/>
                <a:gd name="T7" fmla="*/ 6552 h 392"/>
                <a:gd name="T8" fmla="+- 0 6060 3086"/>
                <a:gd name="T9" fmla="*/ T8 w 3046"/>
                <a:gd name="T10" fmla="+- 0 6496 6189"/>
                <a:gd name="T11" fmla="*/ 6496 h 392"/>
                <a:gd name="T12" fmla="+- 0 6052 3086"/>
                <a:gd name="T13" fmla="*/ T12 w 3046"/>
                <a:gd name="T14" fmla="+- 0 6529 6189"/>
                <a:gd name="T15" fmla="*/ 6529 h 392"/>
                <a:gd name="T16" fmla="+- 0 4646 3086"/>
                <a:gd name="T17" fmla="*/ T16 w 3046"/>
                <a:gd name="T18" fmla="+- 0 6189 6189"/>
                <a:gd name="T19" fmla="*/ 6189 h 392"/>
                <a:gd name="T20" fmla="+- 0 4644 3086"/>
                <a:gd name="T21" fmla="*/ T20 w 3046"/>
                <a:gd name="T22" fmla="+- 0 6200 6189"/>
                <a:gd name="T23" fmla="*/ 6200 h 392"/>
                <a:gd name="T24" fmla="+- 0 4642 3086"/>
                <a:gd name="T25" fmla="*/ T24 w 3046"/>
                <a:gd name="T26" fmla="+- 0 6189 6189"/>
                <a:gd name="T27" fmla="*/ 6189 h 392"/>
                <a:gd name="T28" fmla="+- 0 3166 3086"/>
                <a:gd name="T29" fmla="*/ T28 w 3046"/>
                <a:gd name="T30" fmla="+- 0 6529 6189"/>
                <a:gd name="T31" fmla="*/ 6529 h 392"/>
                <a:gd name="T32" fmla="+- 0 3158 3086"/>
                <a:gd name="T33" fmla="*/ T32 w 3046"/>
                <a:gd name="T34" fmla="+- 0 6499 6189"/>
                <a:gd name="T35" fmla="*/ 6499 h 392"/>
                <a:gd name="T36" fmla="+- 0 3086 3086"/>
                <a:gd name="T37" fmla="*/ T36 w 3046"/>
                <a:gd name="T38" fmla="+- 0 6559 6189"/>
                <a:gd name="T39" fmla="*/ 6559 h 392"/>
                <a:gd name="T40" fmla="+- 0 3178 3086"/>
                <a:gd name="T41" fmla="*/ T40 w 3046"/>
                <a:gd name="T42" fmla="+- 0 6580 6189"/>
                <a:gd name="T43" fmla="*/ 6580 h 392"/>
                <a:gd name="T44" fmla="+- 0 3171 3086"/>
                <a:gd name="T45" fmla="*/ T44 w 3046"/>
                <a:gd name="T46" fmla="+- 0 6554 6189"/>
                <a:gd name="T47" fmla="*/ 6554 h 392"/>
                <a:gd name="T48" fmla="+- 0 3171 3086"/>
                <a:gd name="T49" fmla="*/ T48 w 3046"/>
                <a:gd name="T50" fmla="+- 0 6551 6189"/>
                <a:gd name="T51" fmla="*/ 6551 h 392"/>
                <a:gd name="T52" fmla="+- 0 4644 3086"/>
                <a:gd name="T53" fmla="*/ T52 w 3046"/>
                <a:gd name="T54" fmla="+- 0 6211 6189"/>
                <a:gd name="T55" fmla="*/ 6211 h 392"/>
                <a:gd name="T56" fmla="+- 0 6047 3086"/>
                <a:gd name="T57" fmla="*/ T56 w 3046"/>
                <a:gd name="T58" fmla="+- 0 6548 6189"/>
                <a:gd name="T59" fmla="*/ 6548 h 392"/>
                <a:gd name="T60" fmla="+- 0 6038 3086"/>
                <a:gd name="T61" fmla="*/ T60 w 3046"/>
                <a:gd name="T62" fmla="+- 0 6580 6189"/>
                <a:gd name="T63" fmla="*/ 6580 h 392"/>
                <a:gd name="T64" fmla="+- 0 6132 3086"/>
                <a:gd name="T65" fmla="*/ T64 w 3046"/>
                <a:gd name="T66" fmla="+- 0 6559 6189"/>
                <a:gd name="T67" fmla="*/ 6559 h 3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</a:cxnLst>
              <a:rect l="0" t="0" r="r" b="b"/>
              <a:pathLst>
                <a:path w="3046" h="392">
                  <a:moveTo>
                    <a:pt x="3046" y="370"/>
                  </a:moveTo>
                  <a:lnTo>
                    <a:pt x="3038" y="363"/>
                  </a:lnTo>
                  <a:lnTo>
                    <a:pt x="2974" y="307"/>
                  </a:lnTo>
                  <a:lnTo>
                    <a:pt x="2966" y="340"/>
                  </a:lnTo>
                  <a:lnTo>
                    <a:pt x="1560" y="0"/>
                  </a:lnTo>
                  <a:lnTo>
                    <a:pt x="1558" y="11"/>
                  </a:lnTo>
                  <a:lnTo>
                    <a:pt x="1556" y="0"/>
                  </a:lnTo>
                  <a:lnTo>
                    <a:pt x="80" y="340"/>
                  </a:lnTo>
                  <a:lnTo>
                    <a:pt x="72" y="310"/>
                  </a:lnTo>
                  <a:lnTo>
                    <a:pt x="0" y="370"/>
                  </a:lnTo>
                  <a:lnTo>
                    <a:pt x="92" y="391"/>
                  </a:lnTo>
                  <a:lnTo>
                    <a:pt x="85" y="365"/>
                  </a:lnTo>
                  <a:lnTo>
                    <a:pt x="85" y="362"/>
                  </a:lnTo>
                  <a:lnTo>
                    <a:pt x="1558" y="22"/>
                  </a:lnTo>
                  <a:lnTo>
                    <a:pt x="2961" y="359"/>
                  </a:lnTo>
                  <a:lnTo>
                    <a:pt x="2952" y="391"/>
                  </a:lnTo>
                  <a:lnTo>
                    <a:pt x="3046" y="3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3601" y="485"/>
              <a:ext cx="1444" cy="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Цивільне право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1627" y="1591"/>
              <a:ext cx="75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поняття</a:t>
              </a: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3055" y="1346"/>
              <a:ext cx="3981" cy="1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цивільне право – </a:t>
              </a: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це сукупність правових норм, що становлять основний зміст приватного права та регулюють особисті немайнові й майнові відносини, які ґрунтуються на юридичній рівності, вільному волевиявленні, майновій самостійності їх учасників, з метою задоволення останніми власних матеріальних і духовних потреб та інтересів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1442" y="2856"/>
              <a:ext cx="74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9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предмет</a:t>
              </a:r>
              <a:endParaRPr kumimoji="0" lang="uk-UA" altLang="uk-U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612" y="3558"/>
              <a:ext cx="4690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майнові відносини </a:t>
              </a:r>
              <a:r>
                <a:rPr kumimoji="0" lang="uk-UA" altLang="uk-UA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– відносини між фізичними та юридичними особами з приводу матеріальних благ</a:t>
              </a:r>
              <a:endParaRPr kumimoji="0" lang="uk-UA" alt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2599" y="5575"/>
              <a:ext cx="4691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особисті немайнові відносини </a:t>
              </a: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– відносини, які виникають між фізичними та юридичними особами з приводу нематеріальних благ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4761" y="6558"/>
              <a:ext cx="2688" cy="920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що не пов’язані з майновими правами (право на життя, донорство, інформацію тощо)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922" y="6558"/>
              <a:ext cx="2688" cy="920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що пов’язані з майновими правами (наприклад, право авторства)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3"/>
            <p:cNvSpPr txBox="1">
              <a:spLocks noChangeArrowheads="1"/>
            </p:cNvSpPr>
            <p:nvPr/>
          </p:nvSpPr>
          <p:spPr bwMode="auto">
            <a:xfrm>
              <a:off x="4761" y="4290"/>
              <a:ext cx="2686" cy="920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0647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006475" algn="l"/>
                </a:tabLst>
              </a:pP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такі, що опосередковують динаміку суспільних</a:t>
              </a:r>
              <a:r>
                <a:rPr lang="uk-UA" altLang="uk-UA" sz="1400" dirty="0">
                  <a:ea typeface="Times New Roman" panose="02020603050405020304" pitchFamily="18" charset="0"/>
                </a:rPr>
                <a:t> </a:t>
              </a: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відносин (</a:t>
              </a:r>
              <a:r>
                <a:rPr kumimoji="0" lang="uk-UA" altLang="uk-UA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наприклад,зобов’язальні</a:t>
              </a: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правовідносини)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1922" y="4293"/>
              <a:ext cx="2686" cy="920"/>
            </a:xfrm>
            <a:prstGeom prst="rect">
              <a:avLst/>
            </a:prstGeom>
            <a:noFill/>
            <a:ln w="13429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такі, що опосередковують статику суспільних відносин (наприклад, право власності)</a:t>
              </a:r>
              <a:endParaRPr kumimoji="0" lang="uk-UA" alt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Rectangle 35"/>
          <p:cNvSpPr>
            <a:spLocks noChangeArrowheads="1"/>
          </p:cNvSpPr>
          <p:nvPr/>
        </p:nvSpPr>
        <p:spPr bwMode="auto">
          <a:xfrm>
            <a:off x="1489435" y="-79176"/>
            <a:ext cx="2529127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uk-UA" altLang="uk-UA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6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Ознаки особистих немайнових відносин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 smtClean="0"/>
              <a:t>– </a:t>
            </a:r>
            <a:r>
              <a:rPr lang="ru-RU" sz="2200" dirty="0"/>
              <a:t>вони </a:t>
            </a:r>
            <a:r>
              <a:rPr lang="ru-RU" sz="2200" dirty="0" err="1"/>
              <a:t>позбавлені</a:t>
            </a:r>
            <a:r>
              <a:rPr lang="ru-RU" sz="2200" dirty="0"/>
              <a:t> </a:t>
            </a:r>
            <a:r>
              <a:rPr lang="ru-RU" sz="2200" dirty="0" err="1"/>
              <a:t>економічного</a:t>
            </a:r>
            <a:r>
              <a:rPr lang="ru-RU" sz="2200" dirty="0"/>
              <a:t> </a:t>
            </a:r>
            <a:r>
              <a:rPr lang="ru-RU" sz="2200" dirty="0" err="1" smtClean="0"/>
              <a:t>змісту</a:t>
            </a:r>
            <a:r>
              <a:rPr lang="ru-RU" sz="2200" dirty="0" smtClean="0"/>
              <a:t>; </a:t>
            </a:r>
            <a:r>
              <a:rPr lang="ru-RU" sz="2200" dirty="0" err="1"/>
              <a:t>хоча</a:t>
            </a:r>
            <a:r>
              <a:rPr lang="ru-RU" sz="2200" dirty="0"/>
              <a:t> і </a:t>
            </a:r>
            <a:r>
              <a:rPr lang="ru-RU" sz="2200" dirty="0" err="1"/>
              <a:t>можуть</a:t>
            </a:r>
            <a:r>
              <a:rPr lang="ru-RU" sz="2200" dirty="0"/>
              <a:t> </a:t>
            </a:r>
            <a:r>
              <a:rPr lang="ru-RU" sz="2200" dirty="0" err="1"/>
              <a:t>тягнути</a:t>
            </a:r>
            <a:r>
              <a:rPr lang="ru-RU" sz="2200" dirty="0"/>
              <a:t> </a:t>
            </a:r>
            <a:r>
              <a:rPr lang="ru-RU" sz="2200" dirty="0" err="1"/>
              <a:t>набуття</a:t>
            </a:r>
            <a:r>
              <a:rPr lang="ru-RU" sz="2200" dirty="0"/>
              <a:t> </a:t>
            </a:r>
            <a:r>
              <a:rPr lang="ru-RU" sz="2200" dirty="0" err="1"/>
              <a:t>майнових</a:t>
            </a:r>
            <a:r>
              <a:rPr lang="ru-RU" sz="2200" dirty="0"/>
              <a:t> благ; </a:t>
            </a:r>
            <a:endParaRPr lang="ru-RU" sz="2200" dirty="0" smtClean="0"/>
          </a:p>
          <a:p>
            <a:r>
              <a:rPr lang="ru-RU" sz="2200" dirty="0" smtClean="0"/>
              <a:t>– </a:t>
            </a:r>
            <a:r>
              <a:rPr lang="ru-RU" sz="2200" dirty="0" err="1"/>
              <a:t>їх</a:t>
            </a:r>
            <a:r>
              <a:rPr lang="ru-RU" sz="2200" dirty="0"/>
              <a:t> предмет </a:t>
            </a:r>
            <a:r>
              <a:rPr lang="ru-RU" sz="2200" dirty="0" err="1"/>
              <a:t>становлять</a:t>
            </a:r>
            <a:r>
              <a:rPr lang="ru-RU" sz="2200" dirty="0"/>
              <a:t> </a:t>
            </a:r>
            <a:r>
              <a:rPr lang="ru-RU" sz="2200" dirty="0" err="1"/>
              <a:t>немайнові</a:t>
            </a:r>
            <a:r>
              <a:rPr lang="ru-RU" sz="2200" dirty="0"/>
              <a:t> блага; </a:t>
            </a:r>
            <a:endParaRPr lang="ru-RU" sz="2200" dirty="0" smtClean="0"/>
          </a:p>
          <a:p>
            <a:r>
              <a:rPr lang="ru-RU" sz="2200" dirty="0" smtClean="0"/>
              <a:t>– </a:t>
            </a:r>
            <a:r>
              <a:rPr lang="ru-RU" sz="2200" dirty="0" err="1"/>
              <a:t>ці</a:t>
            </a:r>
            <a:r>
              <a:rPr lang="ru-RU" sz="2200" dirty="0"/>
              <a:t> блага </a:t>
            </a:r>
            <a:r>
              <a:rPr lang="ru-RU" sz="2200" dirty="0" err="1"/>
              <a:t>невiддільнi</a:t>
            </a:r>
            <a:r>
              <a:rPr lang="ru-RU" sz="2200" dirty="0"/>
              <a:t> </a:t>
            </a:r>
            <a:r>
              <a:rPr lang="ru-RU" sz="2200" dirty="0" err="1"/>
              <a:t>від</a:t>
            </a:r>
            <a:r>
              <a:rPr lang="ru-RU" sz="2200" dirty="0"/>
              <a:t> </a:t>
            </a:r>
            <a:r>
              <a:rPr lang="ru-RU" sz="2200" dirty="0" err="1" smtClean="0"/>
              <a:t>особистості</a:t>
            </a:r>
            <a:r>
              <a:rPr lang="ru-RU" sz="2200" dirty="0" smtClean="0"/>
              <a:t>; </a:t>
            </a:r>
          </a:p>
          <a:p>
            <a:r>
              <a:rPr lang="ru-RU" sz="2200" dirty="0" smtClean="0"/>
              <a:t>– </a:t>
            </a:r>
            <a:r>
              <a:rPr lang="ru-RU" sz="2200" dirty="0" err="1"/>
              <a:t>ці</a:t>
            </a:r>
            <a:r>
              <a:rPr lang="ru-RU" sz="2200" dirty="0"/>
              <a:t> блага </a:t>
            </a:r>
            <a:r>
              <a:rPr lang="ru-RU" sz="2200" dirty="0" err="1"/>
              <a:t>невiдчужувані</a:t>
            </a:r>
            <a:r>
              <a:rPr lang="ru-RU" sz="2200" dirty="0"/>
              <a:t> (за </a:t>
            </a:r>
            <a:r>
              <a:rPr lang="ru-RU" sz="2200" dirty="0" err="1"/>
              <a:t>загальним</a:t>
            </a:r>
            <a:r>
              <a:rPr lang="ru-RU" sz="2200" dirty="0"/>
              <a:t> правилом), але </a:t>
            </a:r>
            <a:r>
              <a:rPr lang="ru-RU" sz="2200" dirty="0" err="1"/>
              <a:t>можлива</a:t>
            </a:r>
            <a:r>
              <a:rPr lang="ru-RU" sz="2200" dirty="0"/>
              <a:t> передача </a:t>
            </a:r>
            <a:r>
              <a:rPr lang="ru-RU" sz="2200" dirty="0" err="1"/>
              <a:t>користування</a:t>
            </a:r>
            <a:r>
              <a:rPr lang="ru-RU" sz="2200" dirty="0"/>
              <a:t> </a:t>
            </a:r>
            <a:r>
              <a:rPr lang="ru-RU" sz="2200" dirty="0" err="1"/>
              <a:t>немайновим</a:t>
            </a:r>
            <a:r>
              <a:rPr lang="ru-RU" sz="2200" dirty="0"/>
              <a:t> </a:t>
            </a:r>
            <a:r>
              <a:rPr lang="ru-RU" sz="2200" dirty="0" smtClean="0"/>
              <a:t>благом</a:t>
            </a:r>
          </a:p>
          <a:p>
            <a:r>
              <a:rPr lang="ru-RU" sz="2200" dirty="0" smtClean="0"/>
              <a:t>– </a:t>
            </a:r>
            <a:r>
              <a:rPr lang="ru-RU" sz="2200" dirty="0" err="1"/>
              <a:t>відсутність</a:t>
            </a:r>
            <a:r>
              <a:rPr lang="ru-RU" sz="2200" dirty="0"/>
              <a:t> </a:t>
            </a:r>
            <a:r>
              <a:rPr lang="ru-RU" sz="2200" dirty="0" err="1"/>
              <a:t>матеріальної</a:t>
            </a:r>
            <a:r>
              <a:rPr lang="ru-RU" sz="2200" dirty="0"/>
              <a:t> </a:t>
            </a:r>
            <a:r>
              <a:rPr lang="ru-RU" sz="2200" dirty="0" err="1"/>
              <a:t>оцінки</a:t>
            </a:r>
            <a:r>
              <a:rPr lang="ru-RU" sz="2200" dirty="0"/>
              <a:t>, </a:t>
            </a:r>
            <a:r>
              <a:rPr lang="ru-RU" sz="2200" dirty="0" err="1"/>
              <a:t>вартісного</a:t>
            </a:r>
            <a:r>
              <a:rPr lang="ru-RU" sz="2200" dirty="0"/>
              <a:t> </a:t>
            </a:r>
            <a:r>
              <a:rPr lang="ru-RU" sz="2200" dirty="0" err="1"/>
              <a:t>виразу</a:t>
            </a:r>
            <a:r>
              <a:rPr lang="ru-RU" sz="2200" dirty="0"/>
              <a:t> </a:t>
            </a:r>
            <a:r>
              <a:rPr lang="ru-RU" sz="2200" dirty="0" err="1"/>
              <a:t>цього</a:t>
            </a:r>
            <a:r>
              <a:rPr lang="ru-RU" sz="2200" dirty="0"/>
              <a:t> </a:t>
            </a:r>
            <a:r>
              <a:rPr lang="ru-RU" dirty="0"/>
              <a:t>блага.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02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- Майнові, </a:t>
            </a:r>
            <a:br>
              <a:rPr lang="uk-UA" dirty="0" smtClean="0"/>
            </a:br>
            <a:r>
              <a:rPr lang="uk-UA" dirty="0" smtClean="0"/>
              <a:t>- організаційні, </a:t>
            </a:r>
            <a:br>
              <a:rPr lang="uk-UA" dirty="0" smtClean="0"/>
            </a:br>
            <a:r>
              <a:rPr lang="uk-UA" dirty="0" smtClean="0"/>
              <a:t>- цивільні правовідносини, що складають комплекс прав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6916" y="3969998"/>
            <a:ext cx="8915399" cy="2430802"/>
          </a:xfrm>
        </p:spPr>
        <p:txBody>
          <a:bodyPr>
            <a:normAutofit/>
          </a:bodyPr>
          <a:lstStyle/>
          <a:p>
            <a:r>
              <a:rPr lang="uk-UA" dirty="0" smtClean="0"/>
              <a:t>- відносини інтелектуальної власності</a:t>
            </a:r>
          </a:p>
          <a:p>
            <a:r>
              <a:rPr lang="uk-UA" dirty="0" smtClean="0"/>
              <a:t>- корпоративні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Сімейні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Житлові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тощо</a:t>
            </a:r>
          </a:p>
          <a:p>
            <a:pPr marL="285750" indent="-285750">
              <a:buFontTx/>
              <a:buChar char="-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12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832" y="118871"/>
            <a:ext cx="6464808" cy="673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6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3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5452" y="0"/>
            <a:ext cx="8911687" cy="1280890"/>
          </a:xfrm>
        </p:spPr>
        <p:txBody>
          <a:bodyPr/>
          <a:lstStyle/>
          <a:p>
            <a:r>
              <a:rPr lang="uk-UA" dirty="0" smtClean="0"/>
              <a:t>Функції цивільного права</a:t>
            </a: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044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6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357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Загальна характеристика цивільного права</vt:lpstr>
      <vt:lpstr>ПЛАН</vt:lpstr>
      <vt:lpstr>Презентация PowerPoint</vt:lpstr>
      <vt:lpstr>Презентация PowerPoint</vt:lpstr>
      <vt:lpstr>Ознаки особистих немайнових відносин</vt:lpstr>
      <vt:lpstr>- Майнові,  - організаційні,  - цивільні правовідносини, що складають комплекс прав</vt:lpstr>
      <vt:lpstr>Презентация PowerPoint</vt:lpstr>
      <vt:lpstr>Презентация PowerPoint</vt:lpstr>
      <vt:lpstr>Функції цивільного права</vt:lpstr>
      <vt:lpstr>Цивільне право як приватне право</vt:lpstr>
      <vt:lpstr>Система цивільного права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Загальна характеристика цивільного права</dc:title>
  <dc:creator>Галина</dc:creator>
  <cp:lastModifiedBy>Галина</cp:lastModifiedBy>
  <cp:revision>7</cp:revision>
  <dcterms:created xsi:type="dcterms:W3CDTF">2022-08-31T06:54:09Z</dcterms:created>
  <dcterms:modified xsi:type="dcterms:W3CDTF">2022-08-31T07:45:53Z</dcterms:modified>
</cp:coreProperties>
</file>