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1" r:id="rId14"/>
    <p:sldId id="272" r:id="rId15"/>
    <p:sldId id="278" r:id="rId16"/>
    <p:sldId id="279" r:id="rId17"/>
    <p:sldId id="280" r:id="rId18"/>
    <p:sldId id="281" r:id="rId19"/>
    <p:sldId id="269" r:id="rId20"/>
    <p:sldId id="27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5" d="100"/>
          <a:sy n="105" d="100"/>
        </p:scale>
        <p:origin x="-7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Зобов’язальне право і зобов’язання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ГРИЦЕНКО ГАЛИНА ГРИГОР</a:t>
            </a:r>
            <a:r>
              <a:rPr lang="uk-UA" b="1" dirty="0" smtClean="0"/>
              <a:t>ІВНА</a:t>
            </a:r>
          </a:p>
          <a:p>
            <a:r>
              <a:rPr lang="uk-UA" dirty="0" err="1" smtClean="0"/>
              <a:t>К.ю.н</a:t>
            </a:r>
            <a:r>
              <a:rPr lang="uk-UA" dirty="0" smtClean="0"/>
              <a:t>., доцент кафедри цивільного, господарського і фінансового права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3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5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-11338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-10332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6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000" dirty="0" smtClean="0"/>
              <a:t>Поняття </a:t>
            </a:r>
            <a:r>
              <a:rPr lang="uk-UA" sz="3000" dirty="0"/>
              <a:t>і система зобов’язального права. </a:t>
            </a:r>
            <a:endParaRPr lang="uk-UA" sz="3000" dirty="0" smtClean="0"/>
          </a:p>
          <a:p>
            <a:r>
              <a:rPr lang="uk-UA" sz="3000" dirty="0" smtClean="0"/>
              <a:t>Поняття </a:t>
            </a:r>
            <a:r>
              <a:rPr lang="uk-UA" sz="3000" dirty="0"/>
              <a:t>і види зобов’язань. </a:t>
            </a:r>
            <a:endParaRPr lang="uk-UA" sz="3000" dirty="0" smtClean="0"/>
          </a:p>
          <a:p>
            <a:r>
              <a:rPr lang="uk-UA" sz="3000" dirty="0" smtClean="0"/>
              <a:t>Підстави </a:t>
            </a:r>
            <a:r>
              <a:rPr lang="uk-UA" sz="3000" dirty="0"/>
              <a:t>виникнення зобов’язань. </a:t>
            </a:r>
            <a:endParaRPr lang="uk-UA" sz="3000" dirty="0" smtClean="0"/>
          </a:p>
          <a:p>
            <a:r>
              <a:rPr lang="uk-UA" sz="3000" dirty="0" smtClean="0"/>
              <a:t>Суб’єкти </a:t>
            </a:r>
            <a:r>
              <a:rPr lang="uk-UA" sz="3000" dirty="0"/>
              <a:t>зобов’язання. </a:t>
            </a:r>
            <a:endParaRPr lang="uk-UA" sz="3000" dirty="0" smtClean="0"/>
          </a:p>
          <a:p>
            <a:r>
              <a:rPr lang="uk-UA" sz="3000" dirty="0" smtClean="0"/>
              <a:t>Одностороння </a:t>
            </a:r>
            <a:r>
              <a:rPr lang="uk-UA" sz="3000" dirty="0"/>
              <a:t>відмова від зобов’язання </a:t>
            </a:r>
            <a:r>
              <a:rPr lang="uk-UA" sz="3400" dirty="0"/>
              <a:t>	</a:t>
            </a:r>
            <a:endParaRPr lang="uk-UA" sz="3400" dirty="0" smtClean="0"/>
          </a:p>
        </p:txBody>
      </p:sp>
    </p:spTree>
    <p:extLst>
      <p:ext uri="{BB962C8B-B14F-4D97-AF65-F5344CB8AC3E}">
        <p14:creationId xmlns:p14="http://schemas.microsoft.com/office/powerpoint/2010/main" val="5024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7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ЗОБОВ</a:t>
            </a:r>
            <a:r>
              <a:rPr lang="en-US" dirty="0" smtClean="0"/>
              <a:t>’</a:t>
            </a:r>
            <a:r>
              <a:rPr lang="uk-UA" dirty="0" smtClean="0"/>
              <a:t>ЯЗАЛЬНОГО ПРАВА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600" b="1" dirty="0"/>
              <a:t>Зобов’язальне право </a:t>
            </a:r>
            <a:r>
              <a:rPr lang="uk-UA" sz="2600" dirty="0"/>
              <a:t>є:</a:t>
            </a:r>
          </a:p>
          <a:p>
            <a:pPr marL="285750" indent="-285750">
              <a:buFontTx/>
              <a:buChar char="-"/>
            </a:pPr>
            <a:r>
              <a:rPr lang="uk-UA" sz="2600" dirty="0"/>
              <a:t>підгалуззю цивільного права, </a:t>
            </a:r>
          </a:p>
          <a:p>
            <a:pPr marL="285750" indent="-285750">
              <a:buFontTx/>
              <a:buChar char="-"/>
            </a:pPr>
            <a:r>
              <a:rPr lang="uk-UA" sz="2600" dirty="0"/>
              <a:t>яка регулює економічний обіг (товарообмін), тобто відносини з переходу матеріальних та інших благ, що мають економічну форму товару, від одних осіб до інших</a:t>
            </a:r>
          </a:p>
          <a:p>
            <a:pPr marL="0" indent="0">
              <a:buNone/>
            </a:pP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40598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</a:t>
            </a:r>
            <a:r>
              <a:rPr lang="uk-UA" dirty="0"/>
              <a:t>ЗОБОВ</a:t>
            </a:r>
            <a:r>
              <a:rPr lang="en-US" dirty="0"/>
              <a:t>’</a:t>
            </a:r>
            <a:r>
              <a:rPr lang="uk-UA" dirty="0"/>
              <a:t>ЯЗАЛЬНОГО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6916" y="1540188"/>
            <a:ext cx="4313864" cy="5025203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/>
              <a:t>ЗАГАЛЬНА ЧАСТИНА </a:t>
            </a:r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b="1" dirty="0" err="1"/>
              <a:t>загальні</a:t>
            </a:r>
            <a:r>
              <a:rPr lang="ru-RU" b="1" dirty="0"/>
              <a:t> для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зобов’язань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 smtClean="0"/>
              <a:t>)</a:t>
            </a:r>
          </a:p>
          <a:p>
            <a:r>
              <a:rPr lang="uk-UA" dirty="0"/>
              <a:t>поняття </a:t>
            </a:r>
            <a:r>
              <a:rPr lang="uk-UA" dirty="0" smtClean="0"/>
              <a:t>зобов’язання</a:t>
            </a:r>
          </a:p>
          <a:p>
            <a:r>
              <a:rPr lang="uk-UA" dirty="0"/>
              <a:t>види </a:t>
            </a:r>
            <a:r>
              <a:rPr lang="uk-UA" dirty="0" smtClean="0"/>
              <a:t>зобов’язань</a:t>
            </a:r>
          </a:p>
          <a:p>
            <a:r>
              <a:rPr lang="uk-UA" dirty="0"/>
              <a:t>підстави виникнення </a:t>
            </a:r>
            <a:r>
              <a:rPr lang="uk-UA" dirty="0" smtClean="0"/>
              <a:t>зобов’язань</a:t>
            </a:r>
          </a:p>
          <a:p>
            <a:r>
              <a:rPr lang="uk-UA" dirty="0"/>
              <a:t>виконання </a:t>
            </a:r>
            <a:r>
              <a:rPr lang="uk-UA" dirty="0" smtClean="0"/>
              <a:t>зобов’язань</a:t>
            </a:r>
          </a:p>
          <a:p>
            <a:r>
              <a:rPr lang="uk-UA" dirty="0"/>
              <a:t>способи забезпечення виконання </a:t>
            </a:r>
            <a:r>
              <a:rPr lang="uk-UA" dirty="0" smtClean="0"/>
              <a:t>зобов’язань</a:t>
            </a:r>
          </a:p>
          <a:p>
            <a:r>
              <a:rPr lang="uk-UA" dirty="0"/>
              <a:t>припинення </a:t>
            </a:r>
            <a:r>
              <a:rPr lang="uk-UA" dirty="0" smtClean="0"/>
              <a:t>зобов’язань</a:t>
            </a:r>
          </a:p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договір</a:t>
            </a:r>
            <a:r>
              <a:rPr lang="ru-RU" dirty="0"/>
              <a:t> (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порядок </a:t>
            </a:r>
            <a:r>
              <a:rPr lang="ru-RU" dirty="0" err="1"/>
              <a:t>укладення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розірвання</a:t>
            </a:r>
            <a:r>
              <a:rPr lang="ru-RU" dirty="0"/>
              <a:t> і т. п.)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74795" y="1540189"/>
            <a:ext cx="4313864" cy="3777622"/>
          </a:xfrm>
        </p:spPr>
        <p:txBody>
          <a:bodyPr>
            <a:normAutofit lnSpcReduction="10000"/>
          </a:bodyPr>
          <a:lstStyle/>
          <a:p>
            <a:r>
              <a:rPr lang="uk-UA" sz="2600" b="1" dirty="0" smtClean="0"/>
              <a:t>ОСОБЛИВА ЧАСТИНА</a:t>
            </a:r>
            <a:endParaRPr lang="uk-UA" sz="2600" b="1" dirty="0"/>
          </a:p>
        </p:txBody>
      </p:sp>
    </p:spTree>
    <p:extLst>
      <p:ext uri="{BB962C8B-B14F-4D97-AF65-F5344CB8AC3E}">
        <p14:creationId xmlns:p14="http://schemas.microsoft.com/office/powerpoint/2010/main" val="35929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/>
              <a:t>Особлива частина</a:t>
            </a:r>
            <a:endParaRPr lang="uk-UA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6696" y="1216152"/>
            <a:ext cx="6684264" cy="5422392"/>
          </a:xfrm>
        </p:spPr>
        <p:txBody>
          <a:bodyPr>
            <a:normAutofit fontScale="85000" lnSpcReduction="20000"/>
          </a:bodyPr>
          <a:lstStyle/>
          <a:p>
            <a:r>
              <a:rPr lang="uk-UA" sz="2600" dirty="0" smtClean="0"/>
              <a:t>ДОГОВІРНІ </a:t>
            </a:r>
          </a:p>
          <a:p>
            <a:r>
              <a:rPr lang="ru-RU" b="1" dirty="0" err="1" smtClean="0"/>
              <a:t>Зобов’язання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передачі</a:t>
            </a:r>
            <a:r>
              <a:rPr lang="ru-RU" b="1" dirty="0"/>
              <a:t> майна у </a:t>
            </a:r>
            <a:r>
              <a:rPr lang="ru-RU" b="1" dirty="0" err="1"/>
              <a:t>власність</a:t>
            </a:r>
            <a:r>
              <a:rPr lang="ru-RU" b="1" dirty="0"/>
              <a:t> (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інше</a:t>
            </a:r>
            <a:r>
              <a:rPr lang="ru-RU" b="1" dirty="0"/>
              <a:t> </a:t>
            </a:r>
            <a:r>
              <a:rPr lang="ru-RU" b="1" dirty="0" err="1"/>
              <a:t>речове</a:t>
            </a:r>
            <a:r>
              <a:rPr lang="ru-RU" b="1" dirty="0"/>
              <a:t> </a:t>
            </a:r>
            <a:r>
              <a:rPr lang="ru-RU" b="1" dirty="0" smtClean="0"/>
              <a:t>право) </a:t>
            </a:r>
            <a:r>
              <a:rPr lang="uk-UA" dirty="0" smtClean="0"/>
              <a:t>Купівля-продаж, в </a:t>
            </a:r>
            <a:r>
              <a:rPr lang="uk-UA" dirty="0" err="1" smtClean="0"/>
              <a:t>т.ч</a:t>
            </a:r>
            <a:r>
              <a:rPr lang="uk-UA" dirty="0" smtClean="0"/>
              <a:t>. міна </a:t>
            </a:r>
            <a:r>
              <a:rPr lang="uk-UA" dirty="0"/>
              <a:t>(</a:t>
            </a:r>
            <a:r>
              <a:rPr lang="uk-UA" dirty="0" err="1" smtClean="0"/>
              <a:t>гл</a:t>
            </a:r>
            <a:r>
              <a:rPr lang="uk-UA" dirty="0" smtClean="0"/>
              <a:t>. </a:t>
            </a:r>
            <a:r>
              <a:rPr lang="uk-UA" dirty="0"/>
              <a:t>54 ЦКУ</a:t>
            </a:r>
            <a:r>
              <a:rPr lang="uk-UA" dirty="0" smtClean="0"/>
              <a:t>); дарування </a:t>
            </a:r>
            <a:r>
              <a:rPr lang="uk-UA" dirty="0"/>
              <a:t>(</a:t>
            </a:r>
            <a:r>
              <a:rPr lang="uk-UA" dirty="0" err="1" smtClean="0"/>
              <a:t>гл</a:t>
            </a:r>
            <a:r>
              <a:rPr lang="uk-UA" dirty="0" smtClean="0"/>
              <a:t>. </a:t>
            </a:r>
            <a:r>
              <a:rPr lang="uk-UA" dirty="0"/>
              <a:t>55 ЦКУ); рента (</a:t>
            </a:r>
            <a:r>
              <a:rPr lang="uk-UA" dirty="0" err="1" smtClean="0"/>
              <a:t>гл</a:t>
            </a:r>
            <a:r>
              <a:rPr lang="uk-UA" dirty="0" smtClean="0"/>
              <a:t>. </a:t>
            </a:r>
            <a:r>
              <a:rPr lang="uk-UA" dirty="0"/>
              <a:t>56 ЦКУ</a:t>
            </a:r>
            <a:r>
              <a:rPr lang="uk-UA" dirty="0" smtClean="0"/>
              <a:t>); </a:t>
            </a:r>
            <a:r>
              <a:rPr lang="ru-RU" dirty="0" err="1"/>
              <a:t>довічне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(догляд) (</a:t>
            </a:r>
            <a:r>
              <a:rPr lang="ru-RU" dirty="0" smtClean="0"/>
              <a:t>гл.57 </a:t>
            </a:r>
            <a:r>
              <a:rPr lang="ru-RU" dirty="0"/>
              <a:t>ЦКУ</a:t>
            </a:r>
            <a:r>
              <a:rPr lang="ru-RU" dirty="0" smtClean="0"/>
              <a:t>)</a:t>
            </a:r>
          </a:p>
          <a:p>
            <a:r>
              <a:rPr lang="ru-RU" b="1" dirty="0" err="1"/>
              <a:t>Зобов’язання</a:t>
            </a:r>
            <a:r>
              <a:rPr lang="ru-RU" b="1" dirty="0"/>
              <a:t> з </a:t>
            </a:r>
            <a:r>
              <a:rPr lang="ru-RU" b="1" dirty="0" err="1"/>
              <a:t>передачі</a:t>
            </a:r>
            <a:r>
              <a:rPr lang="ru-RU" b="1" dirty="0"/>
              <a:t> майна в </a:t>
            </a:r>
            <a:r>
              <a:rPr lang="ru-RU" b="1" dirty="0" err="1" smtClean="0"/>
              <a:t>користування</a:t>
            </a:r>
            <a:r>
              <a:rPr lang="ru-RU" b="1" dirty="0"/>
              <a:t> </a:t>
            </a:r>
            <a:r>
              <a:rPr lang="ru-RU" dirty="0" err="1"/>
              <a:t>найм</a:t>
            </a:r>
            <a:r>
              <a:rPr lang="ru-RU" dirty="0"/>
              <a:t> (</a:t>
            </a:r>
            <a:r>
              <a:rPr lang="ru-RU" dirty="0" err="1"/>
              <a:t>оренда</a:t>
            </a:r>
            <a:r>
              <a:rPr lang="ru-RU" dirty="0"/>
              <a:t>) (</a:t>
            </a:r>
            <a:r>
              <a:rPr lang="ru-RU" dirty="0" err="1" smtClean="0"/>
              <a:t>гл</a:t>
            </a:r>
            <a:r>
              <a:rPr lang="ru-RU" dirty="0" smtClean="0"/>
              <a:t> </a:t>
            </a:r>
            <a:r>
              <a:rPr lang="ru-RU" dirty="0"/>
              <a:t>58 ЦКУ); </a:t>
            </a:r>
            <a:r>
              <a:rPr lang="ru-RU" dirty="0" err="1"/>
              <a:t>найм</a:t>
            </a:r>
            <a:r>
              <a:rPr lang="ru-RU" dirty="0"/>
              <a:t> (</a:t>
            </a:r>
            <a:r>
              <a:rPr lang="ru-RU" dirty="0" err="1"/>
              <a:t>оренда</a:t>
            </a:r>
            <a:r>
              <a:rPr lang="ru-RU" dirty="0"/>
              <a:t>) </a:t>
            </a:r>
            <a:r>
              <a:rPr lang="ru-RU" dirty="0" err="1"/>
              <a:t>житла</a:t>
            </a:r>
            <a:r>
              <a:rPr lang="ru-RU" dirty="0"/>
              <a:t> (</a:t>
            </a:r>
            <a:r>
              <a:rPr lang="ru-RU" dirty="0" smtClean="0"/>
              <a:t>гл.59 </a:t>
            </a:r>
            <a:r>
              <a:rPr lang="ru-RU" dirty="0"/>
              <a:t>ЦКУ</a:t>
            </a:r>
            <a:r>
              <a:rPr lang="ru-RU" dirty="0" smtClean="0"/>
              <a:t>); </a:t>
            </a:r>
            <a:r>
              <a:rPr lang="uk-UA" dirty="0"/>
              <a:t>позичка (</a:t>
            </a:r>
            <a:r>
              <a:rPr lang="uk-UA" dirty="0" err="1" smtClean="0"/>
              <a:t>гл</a:t>
            </a:r>
            <a:r>
              <a:rPr lang="uk-UA" dirty="0" smtClean="0"/>
              <a:t> </a:t>
            </a:r>
            <a:r>
              <a:rPr lang="uk-UA" dirty="0"/>
              <a:t>60 ЦКУ</a:t>
            </a:r>
            <a:r>
              <a:rPr lang="uk-UA" dirty="0" smtClean="0"/>
              <a:t>)</a:t>
            </a:r>
          </a:p>
          <a:p>
            <a:r>
              <a:rPr lang="uk-UA" b="1" dirty="0"/>
              <a:t>Зобов’язання з виконання робіт</a:t>
            </a:r>
            <a:r>
              <a:rPr lang="uk-UA" dirty="0"/>
              <a:t>  підряд (</a:t>
            </a:r>
            <a:r>
              <a:rPr lang="uk-UA" dirty="0" err="1" smtClean="0"/>
              <a:t>гл</a:t>
            </a:r>
            <a:r>
              <a:rPr lang="uk-UA" dirty="0" smtClean="0"/>
              <a:t> </a:t>
            </a:r>
            <a:r>
              <a:rPr lang="uk-UA" dirty="0"/>
              <a:t>61 ЦКУ</a:t>
            </a:r>
            <a:r>
              <a:rPr lang="uk-UA" dirty="0" smtClean="0"/>
              <a:t>);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дослідно-конструкторських</a:t>
            </a:r>
            <a:r>
              <a:rPr lang="ru-RU" dirty="0"/>
              <a:t> та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(</a:t>
            </a:r>
            <a:r>
              <a:rPr lang="ru-RU" dirty="0" err="1" smtClean="0"/>
              <a:t>гл</a:t>
            </a:r>
            <a:r>
              <a:rPr lang="ru-RU" dirty="0" smtClean="0"/>
              <a:t> </a:t>
            </a:r>
            <a:r>
              <a:rPr lang="ru-RU" dirty="0"/>
              <a:t>62 ЦКУ</a:t>
            </a:r>
            <a:r>
              <a:rPr lang="ru-RU" dirty="0" smtClean="0"/>
              <a:t>)</a:t>
            </a:r>
          </a:p>
          <a:p>
            <a:r>
              <a:rPr lang="uk-UA" b="1" dirty="0"/>
              <a:t>Зобов’язання з надання </a:t>
            </a:r>
            <a:r>
              <a:rPr lang="uk-UA" b="1" dirty="0" smtClean="0"/>
              <a:t>послуг</a:t>
            </a:r>
            <a:r>
              <a:rPr lang="uk-UA" dirty="0"/>
              <a:t>: перевезення (</a:t>
            </a:r>
            <a:r>
              <a:rPr lang="uk-UA" dirty="0" err="1" smtClean="0"/>
              <a:t>гл</a:t>
            </a:r>
            <a:r>
              <a:rPr lang="uk-UA" dirty="0" smtClean="0"/>
              <a:t> </a:t>
            </a:r>
            <a:r>
              <a:rPr lang="uk-UA" dirty="0"/>
              <a:t>64 ЦКУ); зберігання (</a:t>
            </a:r>
            <a:r>
              <a:rPr lang="uk-UA" dirty="0" smtClean="0"/>
              <a:t>гл.66 </a:t>
            </a:r>
            <a:r>
              <a:rPr lang="uk-UA" dirty="0"/>
              <a:t>ЦКУ); комісія (</a:t>
            </a:r>
            <a:r>
              <a:rPr lang="uk-UA" dirty="0" err="1" smtClean="0"/>
              <a:t>гл</a:t>
            </a:r>
            <a:r>
              <a:rPr lang="uk-UA" dirty="0" smtClean="0"/>
              <a:t>. </a:t>
            </a:r>
            <a:r>
              <a:rPr lang="uk-UA" dirty="0"/>
              <a:t>69 ЦКУ); доручення (</a:t>
            </a:r>
            <a:r>
              <a:rPr lang="uk-UA" dirty="0" err="1" smtClean="0"/>
              <a:t>гл</a:t>
            </a:r>
            <a:r>
              <a:rPr lang="uk-UA" dirty="0" smtClean="0"/>
              <a:t> </a:t>
            </a:r>
            <a:r>
              <a:rPr lang="uk-UA" dirty="0"/>
              <a:t>68 ЦКУ</a:t>
            </a:r>
            <a:r>
              <a:rPr lang="uk-UA" dirty="0" smtClean="0"/>
              <a:t>);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(</a:t>
            </a:r>
            <a:r>
              <a:rPr lang="ru-RU" dirty="0" err="1" smtClean="0"/>
              <a:t>гл</a:t>
            </a:r>
            <a:r>
              <a:rPr lang="ru-RU" dirty="0" smtClean="0"/>
              <a:t> </a:t>
            </a:r>
            <a:r>
              <a:rPr lang="ru-RU" dirty="0"/>
              <a:t>70 ЦКУ); </a:t>
            </a:r>
            <a:r>
              <a:rPr lang="ru-RU" dirty="0" err="1"/>
              <a:t>транспортне</a:t>
            </a:r>
            <a:r>
              <a:rPr lang="ru-RU" dirty="0"/>
              <a:t> </a:t>
            </a:r>
            <a:r>
              <a:rPr lang="ru-RU" dirty="0" err="1"/>
              <a:t>експедирування</a:t>
            </a:r>
            <a:r>
              <a:rPr lang="ru-RU" dirty="0"/>
              <a:t> (</a:t>
            </a:r>
            <a:r>
              <a:rPr lang="ru-RU" dirty="0" err="1" smtClean="0"/>
              <a:t>гл</a:t>
            </a:r>
            <a:r>
              <a:rPr lang="ru-RU" dirty="0" smtClean="0"/>
              <a:t> </a:t>
            </a:r>
            <a:r>
              <a:rPr lang="ru-RU" dirty="0"/>
              <a:t>65 ЦКУ</a:t>
            </a:r>
            <a:r>
              <a:rPr lang="ru-RU" dirty="0" smtClean="0"/>
              <a:t>); </a:t>
            </a:r>
          </a:p>
          <a:p>
            <a:r>
              <a:rPr lang="uk-UA" b="1" dirty="0"/>
              <a:t>зобов’язання щодо здійснення позикових, кредитно-розрахункових та інших дій</a:t>
            </a:r>
            <a:r>
              <a:rPr lang="uk-UA" dirty="0"/>
              <a:t> (кредитний договір, договір позики і </a:t>
            </a:r>
            <a:r>
              <a:rPr lang="uk-UA" dirty="0" err="1"/>
              <a:t>т.д</a:t>
            </a:r>
            <a:r>
              <a:rPr lang="uk-UA" dirty="0"/>
              <a:t>. − </a:t>
            </a:r>
            <a:r>
              <a:rPr lang="uk-UA" dirty="0" err="1"/>
              <a:t>гл</a:t>
            </a:r>
            <a:r>
              <a:rPr lang="uk-UA" dirty="0"/>
              <a:t>. 71-74 ЦК України)</a:t>
            </a:r>
          </a:p>
          <a:p>
            <a:r>
              <a:rPr lang="uk-UA" b="1" dirty="0" smtClean="0"/>
              <a:t>Зобов’язання </a:t>
            </a:r>
            <a:r>
              <a:rPr lang="uk-UA" b="1" dirty="0"/>
              <a:t>про розпорядження майновими правами інтелектуальної власності </a:t>
            </a:r>
            <a:r>
              <a:rPr lang="uk-UA" dirty="0"/>
              <a:t>(авторські договори, ліцензійний договір, договір концесії та ін. − </a:t>
            </a:r>
            <a:r>
              <a:rPr lang="uk-UA" dirty="0" err="1"/>
              <a:t>гл</a:t>
            </a:r>
            <a:r>
              <a:rPr lang="uk-UA" dirty="0"/>
              <a:t>. 75, 76 ЦК України</a:t>
            </a:r>
            <a:r>
              <a:rPr lang="uk-UA" dirty="0" smtClean="0"/>
              <a:t>)</a:t>
            </a:r>
          </a:p>
          <a:p>
            <a:r>
              <a:rPr lang="uk-UA" b="1" dirty="0"/>
              <a:t>З</a:t>
            </a:r>
            <a:r>
              <a:rPr lang="uk-UA" b="1" dirty="0" smtClean="0"/>
              <a:t>обов’язання </a:t>
            </a:r>
            <a:r>
              <a:rPr lang="uk-UA" b="1" dirty="0"/>
              <a:t>про спільну діяльність </a:t>
            </a:r>
            <a:r>
              <a:rPr lang="uk-UA" dirty="0"/>
              <a:t>(договір про спільну діяльність − </a:t>
            </a:r>
            <a:r>
              <a:rPr lang="uk-UA" dirty="0" err="1"/>
              <a:t>гл</a:t>
            </a:r>
            <a:r>
              <a:rPr lang="uk-UA" dirty="0"/>
              <a:t>. 77 ЦК України)</a:t>
            </a:r>
          </a:p>
          <a:p>
            <a:pPr marL="0" indent="0">
              <a:buNone/>
            </a:pPr>
            <a:endParaRPr lang="uk-UA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09619" y="1147814"/>
            <a:ext cx="4313864" cy="3777622"/>
          </a:xfrm>
        </p:spPr>
        <p:txBody>
          <a:bodyPr>
            <a:normAutofit fontScale="85000" lnSpcReduction="20000"/>
          </a:bodyPr>
          <a:lstStyle/>
          <a:p>
            <a:r>
              <a:rPr lang="uk-UA" sz="2600" dirty="0" smtClean="0"/>
              <a:t>НЕДОГОВІРНІ</a:t>
            </a:r>
          </a:p>
          <a:p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7653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/>
              <a:t>Недоговірні </a:t>
            </a:r>
            <a:endParaRPr lang="uk-UA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err="1"/>
              <a:t>Зобов’язання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односторонніх</a:t>
            </a:r>
            <a:r>
              <a:rPr lang="ru-RU" sz="2200" b="1" dirty="0"/>
              <a:t> </a:t>
            </a:r>
            <a:r>
              <a:rPr lang="ru-RU" sz="2200" b="1" dirty="0" err="1"/>
              <a:t>дій</a:t>
            </a:r>
            <a:r>
              <a:rPr lang="ru-RU" sz="2200" b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глави</a:t>
            </a:r>
            <a:r>
              <a:rPr lang="ru-RU" sz="2200" dirty="0"/>
              <a:t> 78-81 ЦКУ</a:t>
            </a:r>
            <a:r>
              <a:rPr lang="ru-RU" sz="2200" dirty="0" smtClean="0"/>
              <a:t>)</a:t>
            </a:r>
            <a:r>
              <a:rPr lang="uk-UA" sz="2200" dirty="0" smtClean="0"/>
              <a:t> публічна обіцянка винагороди; </a:t>
            </a:r>
            <a:r>
              <a:rPr lang="ru-RU" sz="2200" dirty="0" err="1" smtClean="0"/>
              <a:t>вчинення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дій</a:t>
            </a:r>
            <a:r>
              <a:rPr lang="ru-RU" sz="2200" dirty="0" smtClean="0"/>
              <a:t> в </a:t>
            </a:r>
            <a:r>
              <a:rPr lang="ru-RU" sz="2200" dirty="0" err="1" smtClean="0"/>
              <a:t>майнових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інтересах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іншої</a:t>
            </a:r>
            <a:r>
              <a:rPr lang="ru-RU" sz="2200" dirty="0" smtClean="0"/>
              <a:t> особи без </a:t>
            </a:r>
            <a:r>
              <a:rPr lang="ru-RU" sz="2200" dirty="0" err="1" smtClean="0"/>
              <a:t>її</a:t>
            </a:r>
            <a:r>
              <a:rPr lang="ru-RU" sz="2200" dirty="0" smtClean="0"/>
              <a:t> </a:t>
            </a:r>
            <a:r>
              <a:rPr lang="ru-RU" sz="2200" dirty="0" err="1" smtClean="0"/>
              <a:t>доручення</a:t>
            </a:r>
            <a:r>
              <a:rPr lang="ru-RU" sz="2200" dirty="0" smtClean="0"/>
              <a:t>; </a:t>
            </a:r>
            <a:r>
              <a:rPr lang="uk-UA" sz="2200" dirty="0" smtClean="0"/>
              <a:t>рятування здоров'я та життя фізичної особи, майна фізичної або юридичної особи; </a:t>
            </a:r>
            <a:r>
              <a:rPr lang="ru-RU" sz="2200" dirty="0" err="1" smtClean="0"/>
              <a:t>створення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загрози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життю</a:t>
            </a:r>
            <a:r>
              <a:rPr lang="ru-RU" sz="2200" dirty="0" smtClean="0"/>
              <a:t>, </a:t>
            </a:r>
            <a:r>
              <a:rPr lang="ru-RU" sz="2200" dirty="0" err="1" smtClean="0"/>
              <a:t>здоров'ю</a:t>
            </a:r>
            <a:r>
              <a:rPr lang="ru-RU" sz="2200" dirty="0" smtClean="0"/>
              <a:t>, майну </a:t>
            </a:r>
            <a:r>
              <a:rPr lang="ru-RU" sz="2200" dirty="0" err="1" smtClean="0"/>
              <a:t>фізичної</a:t>
            </a:r>
            <a:r>
              <a:rPr lang="ru-RU" sz="2200" dirty="0" smtClean="0"/>
              <a:t> особи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майну </a:t>
            </a:r>
            <a:r>
              <a:rPr lang="ru-RU" sz="2200" dirty="0" err="1" smtClean="0"/>
              <a:t>юридичної</a:t>
            </a:r>
            <a:r>
              <a:rPr lang="ru-RU" sz="2200" dirty="0" smtClean="0"/>
              <a:t> особи</a:t>
            </a:r>
            <a:endParaRPr lang="uk-UA" sz="2200" dirty="0" smtClean="0"/>
          </a:p>
          <a:p>
            <a:r>
              <a:rPr lang="ru-RU" sz="2200" b="1" dirty="0" err="1"/>
              <a:t>Зобов’язання</a:t>
            </a:r>
            <a:r>
              <a:rPr lang="ru-RU" sz="2200" b="1" dirty="0"/>
              <a:t> з </a:t>
            </a:r>
            <a:r>
              <a:rPr lang="ru-RU" sz="2200" b="1" dirty="0" err="1"/>
              <a:t>відшкодування</a:t>
            </a:r>
            <a:r>
              <a:rPr lang="ru-RU" sz="2200" b="1" dirty="0"/>
              <a:t> </a:t>
            </a:r>
            <a:r>
              <a:rPr lang="ru-RU" sz="2200" b="1" dirty="0" err="1"/>
              <a:t>шкоди</a:t>
            </a:r>
            <a:r>
              <a:rPr lang="ru-RU" sz="2200" b="1" dirty="0"/>
              <a:t> </a:t>
            </a:r>
            <a:r>
              <a:rPr lang="ru-RU" sz="2200" dirty="0"/>
              <a:t>(глава 82 ЦКУ</a:t>
            </a:r>
            <a:r>
              <a:rPr lang="ru-RU" sz="2200" dirty="0" smtClean="0"/>
              <a:t>)</a:t>
            </a:r>
          </a:p>
          <a:p>
            <a:r>
              <a:rPr lang="ru-RU" sz="2200" b="1" dirty="0" err="1"/>
              <a:t>Зобов’язання</a:t>
            </a:r>
            <a:r>
              <a:rPr lang="ru-RU" sz="2200" b="1" dirty="0"/>
              <a:t> з </a:t>
            </a:r>
            <a:r>
              <a:rPr lang="ru-RU" sz="2200" b="1" dirty="0" err="1"/>
              <a:t>безпідставного</a:t>
            </a:r>
            <a:r>
              <a:rPr lang="ru-RU" sz="2200" b="1" dirty="0"/>
              <a:t> </a:t>
            </a:r>
            <a:r>
              <a:rPr lang="ru-RU" sz="2200" b="1" dirty="0" err="1"/>
              <a:t>збагачення</a:t>
            </a:r>
            <a:r>
              <a:rPr lang="ru-RU" sz="2200" b="1" dirty="0"/>
              <a:t> </a:t>
            </a:r>
            <a:r>
              <a:rPr lang="ru-RU" sz="2200" dirty="0"/>
              <a:t>(глава 83 ЦКУ)</a:t>
            </a:r>
          </a:p>
        </p:txBody>
      </p:sp>
    </p:spTree>
    <p:extLst>
      <p:ext uri="{BB962C8B-B14F-4D97-AF65-F5344CB8AC3E}">
        <p14:creationId xmlns:p14="http://schemas.microsoft.com/office/powerpoint/2010/main" val="30936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ст. 509 </a:t>
            </a:r>
            <a:r>
              <a:rPr lang="ru-RU" sz="1800" dirty="0" smtClean="0"/>
              <a:t>ЦК, ст.175 ГК </a:t>
            </a:r>
            <a:r>
              <a:rPr lang="uk-UA" sz="1800" b="1" dirty="0"/>
              <a:t>зобов'язанням </a:t>
            </a:r>
            <a:r>
              <a:rPr lang="ru-RU" sz="1800" b="1" dirty="0"/>
              <a:t>с </a:t>
            </a:r>
            <a:r>
              <a:rPr lang="uk-UA" sz="1800" b="1" dirty="0"/>
              <a:t>правовідношення, у якому одна сторона (боржник) зобов'язана вчинити на користь другої сторони (кредитора) певну дію (передати майно, виконати робо­ту, надати послугу, сплатити гроші тощо) або утриматися від певної дії, а кредитор має право вимагати від боржника виконан­ня його обов'язку.</a:t>
            </a:r>
            <a:endParaRPr lang="uk-UA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159444" y="3101340"/>
            <a:ext cx="8915400" cy="838200"/>
          </a:xfrm>
        </p:spPr>
        <p:txBody>
          <a:bodyPr/>
          <a:lstStyle/>
          <a:p>
            <a:r>
              <a:rPr lang="uk-UA" dirty="0"/>
              <a:t>Зобов’язання – це правовідношення: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4541" y="4038600"/>
            <a:ext cx="8915400" cy="22158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err="1"/>
              <a:t>ц</a:t>
            </a:r>
            <a:r>
              <a:rPr lang="ru-RU" dirty="0" err="1" smtClean="0"/>
              <a:t>ив</a:t>
            </a:r>
            <a:r>
              <a:rPr lang="uk-UA" dirty="0" err="1" smtClean="0"/>
              <a:t>ільне</a:t>
            </a:r>
            <a:r>
              <a:rPr lang="uk-UA" dirty="0" smtClean="0"/>
              <a:t> (</a:t>
            </a:r>
            <a:r>
              <a:rPr lang="uk-UA" dirty="0" err="1" smtClean="0"/>
              <a:t>прватноправове</a:t>
            </a:r>
            <a:r>
              <a:rPr lang="uk-UA" dirty="0" smtClean="0"/>
              <a:t>)</a:t>
            </a:r>
          </a:p>
          <a:p>
            <a:pPr>
              <a:buFontTx/>
              <a:buChar char="-"/>
            </a:pPr>
            <a:r>
              <a:rPr lang="ru-RU" dirty="0" err="1"/>
              <a:t>майнове</a:t>
            </a:r>
            <a:r>
              <a:rPr lang="ru-RU" dirty="0"/>
              <a:t> (в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безоплатного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нееквівалентного</a:t>
            </a:r>
            <a:r>
              <a:rPr lang="ru-RU" dirty="0"/>
              <a:t> </a:t>
            </a:r>
            <a:r>
              <a:rPr lang="ru-RU" dirty="0" smtClean="0"/>
              <a:t>характеру</a:t>
            </a:r>
          </a:p>
          <a:p>
            <a:pPr>
              <a:buFontTx/>
              <a:buChar char="-"/>
            </a:pPr>
            <a:r>
              <a:rPr lang="ru-RU" dirty="0" err="1"/>
              <a:t>відносне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чіткий</a:t>
            </a:r>
            <a:r>
              <a:rPr lang="ru-RU" dirty="0"/>
              <a:t> </a:t>
            </a:r>
            <a:r>
              <a:rPr lang="ru-RU" dirty="0" err="1"/>
              <a:t>суб’єктний</a:t>
            </a:r>
            <a:r>
              <a:rPr lang="ru-RU" dirty="0"/>
              <a:t> склад, предмет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err="1"/>
              <a:t>р</a:t>
            </a:r>
            <a:r>
              <a:rPr lang="ru-RU" dirty="0" err="1" smtClean="0"/>
              <a:t>егулятивне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охоронне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31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Відмінності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зобов’язальні відносини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Динаміка цивільних правовідносин (перехід благ)</a:t>
            </a:r>
          </a:p>
          <a:p>
            <a:r>
              <a:rPr lang="uk-UA" dirty="0" smtClean="0"/>
              <a:t>Відносні  (2 сторони, які чітко визначені,  обидві мають права і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Об</a:t>
            </a:r>
            <a:r>
              <a:rPr lang="en-US" dirty="0"/>
              <a:t> ’ </a:t>
            </a:r>
            <a:r>
              <a:rPr lang="uk-UA" dirty="0" err="1" smtClean="0"/>
              <a:t>єктом</a:t>
            </a:r>
            <a:r>
              <a:rPr lang="uk-UA" dirty="0" smtClean="0"/>
              <a:t> є дії, поведінка </a:t>
            </a:r>
          </a:p>
          <a:p>
            <a:r>
              <a:rPr lang="uk-UA" dirty="0" err="1" smtClean="0"/>
              <a:t>Управнена</a:t>
            </a:r>
            <a:r>
              <a:rPr lang="uk-UA" dirty="0" smtClean="0"/>
              <a:t> особа (кредитор) може вимагати в першу чергу активних</a:t>
            </a:r>
          </a:p>
          <a:p>
            <a:r>
              <a:rPr lang="uk-UA" dirty="0" smtClean="0"/>
              <a:t>Строкові </a:t>
            </a:r>
          </a:p>
          <a:p>
            <a:r>
              <a:rPr lang="uk-UA" dirty="0" smtClean="0"/>
              <a:t>Захист </a:t>
            </a:r>
            <a:r>
              <a:rPr lang="uk-UA" dirty="0" err="1" smtClean="0"/>
              <a:t>зобов</a:t>
            </a:r>
            <a:r>
              <a:rPr lang="en-US" dirty="0" smtClean="0"/>
              <a:t>’</a:t>
            </a:r>
            <a:r>
              <a:rPr lang="uk-UA" dirty="0" err="1" smtClean="0"/>
              <a:t>язальними</a:t>
            </a:r>
            <a:r>
              <a:rPr lang="uk-UA" dirty="0" smtClean="0"/>
              <a:t> позовами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dirty="0" smtClean="0"/>
              <a:t>відносини власності</a:t>
            </a:r>
            <a:endParaRPr lang="uk-UA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Статика цивільних правовідносин (присвоєння благ)</a:t>
            </a:r>
          </a:p>
          <a:p>
            <a:r>
              <a:rPr lang="uk-UA" dirty="0" smtClean="0"/>
              <a:t>Абсолютні (1й стороні протистоїть невизначене коло осіб)</a:t>
            </a:r>
          </a:p>
          <a:p>
            <a:r>
              <a:rPr lang="uk-UA" dirty="0"/>
              <a:t>Об</a:t>
            </a:r>
            <a:r>
              <a:rPr lang="en-US" dirty="0"/>
              <a:t> ’ </a:t>
            </a:r>
            <a:r>
              <a:rPr lang="uk-UA" dirty="0" err="1"/>
              <a:t>єктом</a:t>
            </a:r>
            <a:r>
              <a:rPr lang="uk-UA" dirty="0"/>
              <a:t> </a:t>
            </a:r>
            <a:r>
              <a:rPr lang="uk-UA" dirty="0" smtClean="0"/>
              <a:t>є річ</a:t>
            </a:r>
          </a:p>
          <a:p>
            <a:r>
              <a:rPr lang="uk-UA" dirty="0" err="1" smtClean="0"/>
              <a:t>Управнена</a:t>
            </a:r>
            <a:r>
              <a:rPr lang="uk-UA" dirty="0" smtClean="0"/>
              <a:t> особа (власник) може вимагати пасивної </a:t>
            </a:r>
            <a:r>
              <a:rPr lang="uk-UA" dirty="0" err="1" smtClean="0"/>
              <a:t>оведінки</a:t>
            </a:r>
            <a:endParaRPr lang="uk-UA" dirty="0" smtClean="0"/>
          </a:p>
          <a:p>
            <a:r>
              <a:rPr lang="uk-UA" dirty="0" smtClean="0"/>
              <a:t> Безстрокові</a:t>
            </a:r>
          </a:p>
          <a:p>
            <a:r>
              <a:rPr lang="uk-UA" dirty="0" smtClean="0"/>
              <a:t>Захист як речовими, так і </a:t>
            </a:r>
            <a:r>
              <a:rPr lang="uk-UA" dirty="0" err="1"/>
              <a:t>зобов</a:t>
            </a:r>
            <a:r>
              <a:rPr lang="en-US" dirty="0"/>
              <a:t>’</a:t>
            </a:r>
            <a:r>
              <a:rPr lang="uk-UA" dirty="0" err="1"/>
              <a:t>язальними</a:t>
            </a:r>
            <a:r>
              <a:rPr lang="uk-UA" dirty="0"/>
              <a:t> позовами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3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604</Words>
  <Application>Microsoft Office PowerPoint</Application>
  <PresentationFormat>Произвольный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Зобов’язальне право і зобов’язання</vt:lpstr>
      <vt:lpstr>ПЛАН</vt:lpstr>
      <vt:lpstr>ПОНЯТТЯ ЗОБОВ’ЯЗАЛЬНОГО ПРАВА</vt:lpstr>
      <vt:lpstr>СИСТЕМА ЗОБОВ’ЯЗАЛЬНОГО ПРАВА</vt:lpstr>
      <vt:lpstr>Особлива частина</vt:lpstr>
      <vt:lpstr>Недоговірні </vt:lpstr>
      <vt:lpstr>ст. 509 ЦК, ст.175 ГК зобов'язанням с правовідношення, у якому одна сторона (боржник) зобов'язана вчинити на користь другої сторони (кредитора) певну дію (передати майно, виконати робо­ту, надати послугу, сплатити гроші тощо) або утриматися від певної дії, а кредитор має право вимагати від боржника виконан­ня його обов'язку.</vt:lpstr>
      <vt:lpstr>Відмінності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Вербовой Андрей Алексеевич</cp:lastModifiedBy>
  <cp:revision>18</cp:revision>
  <dcterms:created xsi:type="dcterms:W3CDTF">2022-08-30T18:25:16Z</dcterms:created>
  <dcterms:modified xsi:type="dcterms:W3CDTF">2022-09-12T05:12:36Z</dcterms:modified>
</cp:coreProperties>
</file>