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3" r:id="rId4"/>
    <p:sldId id="272" r:id="rId5"/>
    <p:sldId id="276" r:id="rId6"/>
    <p:sldId id="278" r:id="rId7"/>
    <p:sldId id="274" r:id="rId8"/>
    <p:sldId id="277" r:id="rId9"/>
    <p:sldId id="275" r:id="rId10"/>
    <p:sldId id="268" r:id="rId11"/>
    <p:sldId id="258" r:id="rId12"/>
    <p:sldId id="269" r:id="rId13"/>
    <p:sldId id="270" r:id="rId14"/>
    <p:sldId id="262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-236" y="-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Джерела</a:t>
            </a:r>
            <a:r>
              <a:rPr lang="ru-RU" dirty="0" smtClean="0"/>
              <a:t> </a:t>
            </a:r>
            <a:r>
              <a:rPr lang="ru-RU" dirty="0" err="1" smtClean="0"/>
              <a:t>цивільного</a:t>
            </a:r>
            <a:r>
              <a:rPr lang="ru-RU" dirty="0" smtClean="0"/>
              <a:t> права.</a:t>
            </a:r>
            <a:br>
              <a:rPr lang="ru-RU" dirty="0" smtClean="0"/>
            </a:b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ГРИЦЕНКО ГАЛИНА ГРИГОР</a:t>
            </a:r>
            <a:r>
              <a:rPr lang="uk-UA" dirty="0" smtClean="0"/>
              <a:t>ІВНА</a:t>
            </a:r>
          </a:p>
          <a:p>
            <a:r>
              <a:rPr lang="uk-UA" dirty="0" err="1" smtClean="0"/>
              <a:t>К.ю.н</a:t>
            </a:r>
            <a:r>
              <a:rPr lang="uk-UA" dirty="0" smtClean="0"/>
              <a:t>., доцент кафедри цивільного, господарського і фінансового права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862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14" y="-103367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39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1489435" y="-228600"/>
            <a:ext cx="252912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6" name="Rectangle 35"/>
          <p:cNvSpPr>
            <a:spLocks noChangeArrowheads="1"/>
          </p:cNvSpPr>
          <p:nvPr/>
        </p:nvSpPr>
        <p:spPr bwMode="auto">
          <a:xfrm>
            <a:off x="1489435" y="-79176"/>
            <a:ext cx="2529127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uk-UA" alt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45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10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053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Поняття</a:t>
            </a:r>
            <a:r>
              <a:rPr lang="ru-RU" sz="2400" dirty="0"/>
              <a:t> </a:t>
            </a:r>
            <a:r>
              <a:rPr lang="ru-RU" sz="2400" dirty="0" err="1"/>
              <a:t>джерел</a:t>
            </a:r>
            <a:r>
              <a:rPr lang="ru-RU" sz="2400" dirty="0"/>
              <a:t> права і </a:t>
            </a:r>
            <a:r>
              <a:rPr lang="ru-RU" sz="2400" dirty="0" err="1"/>
              <a:t>цивільного</a:t>
            </a:r>
            <a:r>
              <a:rPr lang="ru-RU" sz="2400" dirty="0"/>
              <a:t> </a:t>
            </a:r>
            <a:r>
              <a:rPr lang="ru-RU" sz="2400" dirty="0" err="1"/>
              <a:t>законодавства</a:t>
            </a:r>
            <a:r>
              <a:rPr lang="ru-RU" sz="2200" dirty="0"/>
              <a:t>. </a:t>
            </a:r>
          </a:p>
          <a:p>
            <a:r>
              <a:rPr lang="uk-UA" sz="2400" dirty="0"/>
              <a:t>Способи вирішення та запобігання </a:t>
            </a:r>
            <a:r>
              <a:rPr lang="uk-UA" sz="2400" dirty="0" smtClean="0"/>
              <a:t>колізіям у законодавстві, в </a:t>
            </a:r>
            <a:r>
              <a:rPr lang="uk-UA" sz="2400" dirty="0" err="1" smtClean="0"/>
              <a:t>т.ч</a:t>
            </a:r>
            <a:r>
              <a:rPr lang="uk-UA" sz="2400" dirty="0" smtClean="0"/>
              <a:t>. д</a:t>
            </a:r>
            <a:r>
              <a:rPr lang="ru-RU" sz="2400" dirty="0" err="1" smtClean="0"/>
              <a:t>ія</a:t>
            </a:r>
            <a:r>
              <a:rPr lang="ru-RU" sz="2400" dirty="0" smtClean="0"/>
              <a:t> </a:t>
            </a:r>
            <a:r>
              <a:rPr lang="ru-RU" sz="2400" dirty="0"/>
              <a:t>закону в </a:t>
            </a:r>
            <a:r>
              <a:rPr lang="ru-RU" sz="2400" dirty="0" err="1" smtClean="0"/>
              <a:t>часі</a:t>
            </a:r>
            <a:r>
              <a:rPr lang="ru-RU" sz="2200" dirty="0" smtClean="0"/>
              <a:t>. </a:t>
            </a:r>
            <a:endParaRPr lang="ru-RU" sz="2200" dirty="0"/>
          </a:p>
          <a:p>
            <a:r>
              <a:rPr lang="uk-UA" sz="2400" dirty="0"/>
              <a:t>Аналогія закону і права</a:t>
            </a:r>
            <a:r>
              <a:rPr lang="ru-RU" sz="2200" dirty="0"/>
              <a:t>. </a:t>
            </a:r>
            <a:r>
              <a:rPr lang="uk-UA" sz="2400" dirty="0"/>
              <a:t>Тлумачення </a:t>
            </a:r>
            <a:r>
              <a:rPr lang="uk-UA" sz="2400" dirty="0" smtClean="0"/>
              <a:t>закону.</a:t>
            </a:r>
            <a:endParaRPr lang="uk-UA" sz="2200" dirty="0"/>
          </a:p>
          <a:p>
            <a:r>
              <a:rPr lang="ru-RU" sz="2400" dirty="0" err="1" smtClean="0"/>
              <a:t>Поняття</a:t>
            </a:r>
            <a:r>
              <a:rPr lang="ru-RU" sz="2400" dirty="0" smtClean="0"/>
              <a:t> </a:t>
            </a:r>
            <a:r>
              <a:rPr lang="ru-RU" sz="2400" dirty="0"/>
              <a:t>та структура </a:t>
            </a:r>
            <a:r>
              <a:rPr lang="ru-RU" sz="2400" dirty="0" err="1"/>
              <a:t>цивільних</a:t>
            </a:r>
            <a:r>
              <a:rPr lang="ru-RU" sz="2400" dirty="0"/>
              <a:t> </a:t>
            </a:r>
            <a:r>
              <a:rPr lang="ru-RU" sz="2400" dirty="0" err="1" smtClean="0"/>
              <a:t>правовідносин</a:t>
            </a:r>
            <a:r>
              <a:rPr lang="ru-RU" sz="2400" dirty="0" smtClean="0"/>
              <a:t>.</a:t>
            </a:r>
            <a:endParaRPr lang="ru-RU" sz="2200" dirty="0" smtClean="0"/>
          </a:p>
          <a:p>
            <a:r>
              <a:rPr lang="uk-UA" sz="2400" dirty="0" smtClean="0"/>
              <a:t>Підстави </a:t>
            </a:r>
            <a:r>
              <a:rPr lang="uk-UA" sz="2400" dirty="0"/>
              <a:t>виникнення цивільних правовідносин</a:t>
            </a:r>
            <a:r>
              <a:rPr lang="ru-RU" sz="2200" dirty="0" smtClean="0"/>
              <a:t>. </a:t>
            </a:r>
            <a:endParaRPr lang="ru-RU" sz="2200" dirty="0" smtClean="0"/>
          </a:p>
          <a:p>
            <a:r>
              <a:rPr lang="uk-UA" sz="2400" dirty="0" smtClean="0"/>
              <a:t>Види </a:t>
            </a:r>
            <a:r>
              <a:rPr lang="uk-UA" sz="2400" dirty="0"/>
              <a:t>цивільних правовідносин</a:t>
            </a:r>
            <a:r>
              <a:rPr lang="ru-RU" sz="2200" dirty="0" smtClean="0"/>
              <a:t>. </a:t>
            </a:r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351688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80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" y="-55778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5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" y="-96012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16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Способи вирішення та запобігання колізіям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1) </a:t>
            </a:r>
            <a:r>
              <a:rPr lang="uk-UA" b="1" dirty="0"/>
              <a:t>спеціальний закон скасовує дію загального</a:t>
            </a:r>
            <a:r>
              <a:rPr lang="uk-UA" dirty="0"/>
              <a:t> (наприклад, норма ст. 1187 ЦКУ про відшкодування шкоди, завданої джерелом підвищеної небезпеки, скасовує дію норми ст. 1166 ЦКУ, адже за загальним правилом для притягнення особи до відповідальності за заподіяння шкоди вина є умовою відповідальності, а за спеціальним – якщо шкода заподіяна джерелом підвищеної небезпеки, вина не враховується); </a:t>
            </a:r>
            <a:endParaRPr lang="uk-UA" dirty="0" smtClean="0"/>
          </a:p>
          <a:p>
            <a:r>
              <a:rPr lang="uk-UA" dirty="0" smtClean="0"/>
              <a:t>2</a:t>
            </a:r>
            <a:r>
              <a:rPr lang="uk-UA" dirty="0"/>
              <a:t>) </a:t>
            </a:r>
            <a:r>
              <a:rPr lang="uk-UA" b="1" dirty="0"/>
              <a:t>для запобігання колізіям слід враховувати порядок, встановлений </a:t>
            </a:r>
            <a:r>
              <a:rPr lang="uk-UA" b="1" dirty="0" err="1"/>
              <a:t>абз</a:t>
            </a:r>
            <a:r>
              <a:rPr lang="uk-UA" b="1" dirty="0"/>
              <a:t>. 3 ч. 2 ст. 4 ЦКУ</a:t>
            </a:r>
            <a:r>
              <a:rPr lang="uk-UA" dirty="0"/>
              <a:t>, а саме: із внесенням змін до ЦКУ слід </a:t>
            </a:r>
            <a:r>
              <a:rPr lang="uk-UA" dirty="0" smtClean="0"/>
              <a:t>одночасно </a:t>
            </a:r>
            <a:r>
              <a:rPr lang="ru-RU" dirty="0" err="1"/>
              <a:t>вносити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. </a:t>
            </a:r>
            <a:r>
              <a:rPr lang="ru-RU" dirty="0" smtClean="0"/>
              <a:t>(+ </a:t>
            </a:r>
            <a:r>
              <a:rPr lang="ru-RU" dirty="0" err="1" smtClean="0"/>
              <a:t>рішення</a:t>
            </a:r>
            <a:r>
              <a:rPr lang="ru-RU" dirty="0" smtClean="0"/>
              <a:t> КСУ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13.03.2012 р. у </a:t>
            </a:r>
            <a:r>
              <a:rPr lang="ru-RU" dirty="0" err="1"/>
              <a:t>справі</a:t>
            </a:r>
            <a:r>
              <a:rPr lang="ru-RU" dirty="0"/>
              <a:t> №</a:t>
            </a:r>
            <a:r>
              <a:rPr lang="ru-RU" dirty="0" smtClean="0"/>
              <a:t>5‑рп/2012)</a:t>
            </a:r>
          </a:p>
          <a:p>
            <a:r>
              <a:rPr lang="ru-RU" dirty="0" smtClean="0"/>
              <a:t>3) </a:t>
            </a:r>
            <a:r>
              <a:rPr lang="uk-UA" b="1" dirty="0" smtClean="0"/>
              <a:t>підзаконні НПА</a:t>
            </a:r>
            <a:r>
              <a:rPr lang="uk-UA" dirty="0" smtClean="0"/>
              <a:t> КМУ</a:t>
            </a:r>
            <a:r>
              <a:rPr lang="uk-UA" dirty="0"/>
              <a:t>, міністерств та інших центральних органів виконавчої влади підлягають </a:t>
            </a:r>
            <a:r>
              <a:rPr lang="uk-UA" b="1" dirty="0"/>
              <a:t>державній реєстрації </a:t>
            </a:r>
            <a:r>
              <a:rPr lang="uk-UA" dirty="0"/>
              <a:t>на підставі закону (ст. 117 Конституції України</a:t>
            </a:r>
            <a:r>
              <a:rPr lang="uk-UA" dirty="0" smtClean="0"/>
              <a:t>);</a:t>
            </a:r>
          </a:p>
          <a:p>
            <a:r>
              <a:rPr lang="uk-UA" b="1" dirty="0"/>
              <a:t>4</a:t>
            </a:r>
            <a:r>
              <a:rPr lang="uk-UA" b="1" dirty="0" smtClean="0"/>
              <a:t>) </a:t>
            </a:r>
            <a:r>
              <a:rPr lang="uk-UA" dirty="0" err="1"/>
              <a:t>Проєкти</a:t>
            </a:r>
            <a:r>
              <a:rPr lang="uk-UA" dirty="0"/>
              <a:t> </a:t>
            </a:r>
            <a:r>
              <a:rPr lang="uk-UA" b="1" dirty="0"/>
              <a:t>регуляторних актів</a:t>
            </a:r>
            <a:r>
              <a:rPr lang="uk-UA" dirty="0"/>
              <a:t>, які розробляються центральними органами виконавчої влади, підлягають погодженню із спеціально уповноваженим органом, оприлюднення </a:t>
            </a:r>
            <a:r>
              <a:rPr lang="uk-UA" dirty="0" err="1"/>
              <a:t>проєкту</a:t>
            </a:r>
            <a:r>
              <a:rPr lang="uk-UA" dirty="0"/>
              <a:t> регуляторного </a:t>
            </a:r>
            <a:r>
              <a:rPr lang="uk-UA" dirty="0" err="1"/>
              <a:t>акта</a:t>
            </a:r>
            <a:r>
              <a:rPr lang="uk-UA" dirty="0"/>
              <a:t>, а також відбувається відстеження результативності тощо (статті 9, 10 та ін. </a:t>
            </a:r>
            <a:r>
              <a:rPr lang="uk-UA" dirty="0" smtClean="0"/>
              <a:t>ЗУ </a:t>
            </a:r>
            <a:r>
              <a:rPr lang="ru-RU" dirty="0"/>
              <a:t>«Про засади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регуляторної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 smtClean="0"/>
              <a:t>»).</a:t>
            </a:r>
          </a:p>
          <a:p>
            <a:r>
              <a:rPr lang="ru-RU" dirty="0" smtClean="0"/>
              <a:t>5) </a:t>
            </a:r>
            <a:r>
              <a:rPr lang="ru-RU" b="1" dirty="0" err="1"/>
              <a:t>дія</a:t>
            </a:r>
            <a:r>
              <a:rPr lang="ru-RU" b="1" dirty="0"/>
              <a:t> закону у </a:t>
            </a:r>
            <a:r>
              <a:rPr lang="ru-RU" b="1" dirty="0" err="1"/>
              <a:t>часі</a:t>
            </a:r>
            <a:r>
              <a:rPr lang="ru-RU" b="1" dirty="0"/>
              <a:t>, </a:t>
            </a:r>
            <a:r>
              <a:rPr lang="ru-RU" b="1" dirty="0" err="1"/>
              <a:t>просторі</a:t>
            </a:r>
            <a:r>
              <a:rPr lang="ru-RU" b="1" dirty="0"/>
              <a:t>, за колом </a:t>
            </a:r>
            <a:r>
              <a:rPr lang="ru-RU" b="1" dirty="0" err="1"/>
              <a:t>осіб</a:t>
            </a:r>
            <a:r>
              <a:rPr lang="ru-RU" b="1" dirty="0"/>
              <a:t>;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b="1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0826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93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209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278</Words>
  <Application>Microsoft Office PowerPoint</Application>
  <PresentationFormat>Широкоэкранный</PresentationFormat>
  <Paragraphs>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Джерела цивільного права. Цивільні правовідносини.</vt:lpstr>
      <vt:lpstr>ПЛАН</vt:lpstr>
      <vt:lpstr>Презентация PowerPoint</vt:lpstr>
      <vt:lpstr>Презентация PowerPoint</vt:lpstr>
      <vt:lpstr>Презентация PowerPoint</vt:lpstr>
      <vt:lpstr>Способи вирішення та запобігання колізіям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Загальна характеристика цивільного права</dc:title>
  <dc:creator>Галина</dc:creator>
  <cp:lastModifiedBy>Галина</cp:lastModifiedBy>
  <cp:revision>15</cp:revision>
  <dcterms:created xsi:type="dcterms:W3CDTF">2022-08-31T06:54:09Z</dcterms:created>
  <dcterms:modified xsi:type="dcterms:W3CDTF">2022-09-04T18:38:36Z</dcterms:modified>
</cp:coreProperties>
</file>