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77" r:id="rId5"/>
    <p:sldId id="264" r:id="rId6"/>
    <p:sldId id="279" r:id="rId7"/>
    <p:sldId id="280" r:id="rId8"/>
    <p:sldId id="282" r:id="rId9"/>
    <p:sldId id="266" r:id="rId10"/>
    <p:sldId id="27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Виконання зобов’язань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ГРИЦЕНКО ГАЛИНА ГРИГОР</a:t>
            </a:r>
            <a:r>
              <a:rPr lang="uk-UA" b="1" dirty="0" smtClean="0"/>
              <a:t>ІВНА</a:t>
            </a:r>
          </a:p>
          <a:p>
            <a:r>
              <a:rPr lang="uk-UA" dirty="0" err="1" smtClean="0"/>
              <a:t>К.ю.н</a:t>
            </a:r>
            <a:r>
              <a:rPr lang="uk-UA" dirty="0" smtClean="0"/>
              <a:t>., доцент кафедри цивільного, господарського і фінансового права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3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Підтвердження виконання зобов’язання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140" y="1837426"/>
            <a:ext cx="9891472" cy="443397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(ст. 599 ЦКУ).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документально </a:t>
            </a:r>
            <a:r>
              <a:rPr lang="ru-RU" dirty="0" err="1" smtClean="0"/>
              <a:t>підтвердженим</a:t>
            </a:r>
            <a:endParaRPr lang="ru-RU" dirty="0" smtClean="0"/>
          </a:p>
          <a:p>
            <a:r>
              <a:rPr lang="ru-RU" dirty="0"/>
              <a:t>За </a:t>
            </a:r>
            <a:r>
              <a:rPr lang="ru-RU" dirty="0" err="1"/>
              <a:t>загальним</a:t>
            </a:r>
            <a:r>
              <a:rPr lang="ru-RU" dirty="0"/>
              <a:t> правилом кредитор,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боржника</a:t>
            </a:r>
            <a:r>
              <a:rPr lang="ru-RU" dirty="0"/>
              <a:t>, повинен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розписку</a:t>
            </a:r>
            <a:r>
              <a:rPr lang="ru-RU" dirty="0"/>
              <a:t> про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але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боржник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кредитора (ст. 545 ЦКУ</a:t>
            </a:r>
            <a:r>
              <a:rPr lang="ru-RU" dirty="0" smtClean="0"/>
              <a:t>).</a:t>
            </a:r>
          </a:p>
          <a:p>
            <a:r>
              <a:rPr lang="ru-RU" dirty="0"/>
              <a:t>У ст. 545 ЦКУ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презумпцію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боржником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боргового</a:t>
            </a:r>
            <a:r>
              <a:rPr lang="ru-RU" dirty="0"/>
              <a:t> документа в </a:t>
            </a:r>
            <a:r>
              <a:rPr lang="ru-RU" dirty="0" err="1"/>
              <a:t>боржника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ним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 smtClean="0"/>
              <a:t>обов’язку</a:t>
            </a:r>
            <a:endParaRPr lang="ru-RU" dirty="0" smtClean="0"/>
          </a:p>
          <a:p>
            <a:r>
              <a:rPr lang="uk-UA" dirty="0" smtClean="0"/>
              <a:t>Може бути не розписка, а </a:t>
            </a:r>
            <a:r>
              <a:rPr lang="uk-UA" dirty="0" err="1" smtClean="0"/>
              <a:t>спец.документ</a:t>
            </a:r>
            <a:r>
              <a:rPr lang="uk-UA" dirty="0" smtClean="0"/>
              <a:t> (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підрядником</a:t>
            </a:r>
            <a:r>
              <a:rPr lang="ru-RU" dirty="0"/>
              <a:t>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 </a:t>
            </a:r>
            <a:r>
              <a:rPr lang="ru-RU" dirty="0" err="1"/>
              <a:t>оформляється</a:t>
            </a:r>
            <a:r>
              <a:rPr lang="ru-RU" dirty="0"/>
              <a:t> актом, </a:t>
            </a:r>
            <a:r>
              <a:rPr lang="ru-RU" dirty="0" err="1"/>
              <a:t>підписаним</a:t>
            </a:r>
            <a:r>
              <a:rPr lang="ru-RU" dirty="0"/>
              <a:t> </a:t>
            </a:r>
            <a:r>
              <a:rPr lang="ru-RU" dirty="0" err="1"/>
              <a:t>обома</a:t>
            </a:r>
            <a:r>
              <a:rPr lang="ru-RU" dirty="0"/>
              <a:t> сторонами (ч. 4 ст. 882 ЦКУ</a:t>
            </a:r>
            <a:r>
              <a:rPr lang="ru-RU" dirty="0" smtClean="0"/>
              <a:t>).</a:t>
            </a:r>
          </a:p>
          <a:p>
            <a:r>
              <a:rPr lang="ru-RU" dirty="0" err="1"/>
              <a:t>Відмова</a:t>
            </a:r>
            <a:r>
              <a:rPr lang="ru-RU" dirty="0"/>
              <a:t> кредитора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борговий</a:t>
            </a:r>
            <a:r>
              <a:rPr lang="ru-RU" dirty="0"/>
              <a:t> документ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розписку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право </a:t>
            </a:r>
            <a:r>
              <a:rPr lang="ru-RU" dirty="0" err="1"/>
              <a:t>боржника</a:t>
            </a:r>
            <a:r>
              <a:rPr lang="ru-RU" dirty="0"/>
              <a:t> </a:t>
            </a:r>
            <a:r>
              <a:rPr lang="ru-RU" dirty="0" err="1"/>
              <a:t>затримати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і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прострочення</a:t>
            </a:r>
            <a:r>
              <a:rPr lang="ru-RU" dirty="0"/>
              <a:t> кредитора (ст. 613 ЦКУ)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2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1. Поняття і </a:t>
            </a:r>
            <a:r>
              <a:rPr lang="uk-UA" sz="3200" dirty="0" smtClean="0"/>
              <a:t>принципи виконання </a:t>
            </a:r>
            <a:r>
              <a:rPr lang="uk-UA" sz="3200" dirty="0"/>
              <a:t>зобов’язання. </a:t>
            </a:r>
            <a:endParaRPr lang="uk-UA" sz="3200" dirty="0" smtClean="0"/>
          </a:p>
          <a:p>
            <a:r>
              <a:rPr lang="uk-UA" sz="3200" dirty="0" smtClean="0"/>
              <a:t>2</a:t>
            </a:r>
            <a:r>
              <a:rPr lang="uk-UA" sz="3200" dirty="0"/>
              <a:t>. Суб’єкти виконання зобов’язання. </a:t>
            </a:r>
            <a:endParaRPr lang="uk-UA" sz="3200" dirty="0" smtClean="0"/>
          </a:p>
          <a:p>
            <a:r>
              <a:rPr lang="uk-UA" sz="3200" dirty="0" smtClean="0"/>
              <a:t>3</a:t>
            </a:r>
            <a:r>
              <a:rPr lang="uk-UA" sz="3200" dirty="0"/>
              <a:t>. Предмет виконання зобов’язання. </a:t>
            </a:r>
            <a:endParaRPr lang="uk-UA" sz="3200" dirty="0" smtClean="0"/>
          </a:p>
          <a:p>
            <a:r>
              <a:rPr lang="uk-UA" sz="3200" dirty="0" smtClean="0"/>
              <a:t>4</a:t>
            </a:r>
            <a:r>
              <a:rPr lang="uk-UA" sz="3200" dirty="0"/>
              <a:t>. Спосіб, строк (термін) та місце виконання зобов’язання. </a:t>
            </a:r>
            <a:endParaRPr lang="uk-UA" sz="3200" dirty="0" smtClean="0"/>
          </a:p>
          <a:p>
            <a:r>
              <a:rPr lang="uk-UA" sz="3200" dirty="0" smtClean="0"/>
              <a:t>5</a:t>
            </a:r>
            <a:r>
              <a:rPr lang="uk-UA" sz="3200" dirty="0"/>
              <a:t>. Підтвердження виконання зобов’язання</a:t>
            </a:r>
            <a:r>
              <a:rPr lang="uk-UA" sz="3400" dirty="0"/>
              <a:t>	</a:t>
            </a:r>
            <a:endParaRPr lang="uk-UA" sz="3400" dirty="0" smtClean="0"/>
          </a:p>
        </p:txBody>
      </p:sp>
    </p:spTree>
    <p:extLst>
      <p:ext uri="{BB962C8B-B14F-4D97-AF65-F5344CB8AC3E}">
        <p14:creationId xmlns:p14="http://schemas.microsoft.com/office/powerpoint/2010/main" val="5024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і принципи виконання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Виконання зобов’язання – це вчинення боржником чи іншою особою на користь кредитора або третьої особи певної дії або утримання від дії, яка становить предмет виконання зобов’язання. </a:t>
            </a:r>
            <a:endParaRPr lang="uk-UA" dirty="0" smtClean="0"/>
          </a:p>
          <a:p>
            <a:r>
              <a:rPr lang="uk-UA" dirty="0" smtClean="0"/>
              <a:t>Виконання зобов’язання = правочин</a:t>
            </a:r>
          </a:p>
          <a:p>
            <a:r>
              <a:rPr lang="uk-UA" dirty="0" smtClean="0"/>
              <a:t>Виконання договірного зобов’язання (договір + </a:t>
            </a:r>
            <a:r>
              <a:rPr lang="uk-UA" dirty="0" err="1" smtClean="0"/>
              <a:t>імперат.норми</a:t>
            </a:r>
            <a:r>
              <a:rPr lang="uk-UA" dirty="0" smtClean="0"/>
              <a:t> закону) і недоговірного (</a:t>
            </a:r>
            <a:r>
              <a:rPr lang="uk-UA" dirty="0" err="1" smtClean="0"/>
              <a:t>імперат.норми</a:t>
            </a:r>
            <a:r>
              <a:rPr lang="uk-UA" dirty="0" smtClean="0"/>
              <a:t> закону + рішення суду)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233384"/>
            <a:ext cx="7746521" cy="33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-8453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Предмет виконання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 і предмет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endParaRPr lang="ru-RU" dirty="0" smtClean="0"/>
          </a:p>
          <a:p>
            <a:r>
              <a:rPr lang="ru-RU" dirty="0" smtClean="0"/>
              <a:t>Предметом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є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робота, </a:t>
            </a:r>
            <a:r>
              <a:rPr lang="ru-RU" dirty="0" err="1"/>
              <a:t>послуга</a:t>
            </a:r>
            <a:r>
              <a:rPr lang="ru-RU" dirty="0"/>
              <a:t>,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боржник</a:t>
            </a:r>
            <a:r>
              <a:rPr lang="ru-RU" dirty="0"/>
              <a:t> повинен </a:t>
            </a:r>
            <a:r>
              <a:rPr lang="ru-RU" dirty="0" err="1"/>
              <a:t>передати</a:t>
            </a:r>
            <a:r>
              <a:rPr lang="ru-RU" dirty="0"/>
              <a:t>, </a:t>
            </a:r>
            <a:r>
              <a:rPr lang="ru-RU" dirty="0" err="1"/>
              <a:t>виконати</a:t>
            </a:r>
            <a:r>
              <a:rPr lang="ru-RU" dirty="0"/>
              <a:t>,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кредиторові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 smtClean="0"/>
              <a:t>.</a:t>
            </a:r>
          </a:p>
          <a:p>
            <a:r>
              <a:rPr lang="ru-RU" dirty="0" err="1"/>
              <a:t>Цивільним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врегульовані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предмета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(</a:t>
            </a:r>
            <a:r>
              <a:rPr lang="ru-RU" dirty="0" err="1"/>
              <a:t>статті</a:t>
            </a:r>
            <a:r>
              <a:rPr lang="ru-RU" dirty="0"/>
              <a:t> 533–536 ЦКУ) та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(ст. 539 ЦКУ</a:t>
            </a:r>
            <a:r>
              <a:rPr lang="ru-RU" dirty="0" smtClean="0"/>
              <a:t>).</a:t>
            </a:r>
          </a:p>
          <a:p>
            <a:r>
              <a:rPr lang="uk-UA" dirty="0" smtClean="0"/>
              <a:t>Предметом </a:t>
            </a:r>
            <a:r>
              <a:rPr lang="uk-UA" dirty="0"/>
              <a:t>виконання </a:t>
            </a:r>
            <a:r>
              <a:rPr lang="uk-UA" dirty="0" smtClean="0"/>
              <a:t>в негативних </a:t>
            </a:r>
            <a:r>
              <a:rPr lang="ru-RU" dirty="0" err="1" smtClean="0"/>
              <a:t>зобов’язаннях</a:t>
            </a:r>
            <a:r>
              <a:rPr lang="ru-RU" dirty="0" smtClean="0"/>
              <a:t> </a:t>
            </a:r>
            <a:r>
              <a:rPr lang="uk-UA" dirty="0" smtClean="0"/>
              <a:t>є </a:t>
            </a:r>
            <a:r>
              <a:rPr lang="uk-UA" dirty="0"/>
              <a:t>утримання від дій, і зобов’язання виконується протягом усього часу існування зобов’язальних правовідносин. </a:t>
            </a:r>
            <a:r>
              <a:rPr lang="uk-UA" dirty="0" smtClean="0"/>
              <a:t>(комітент </a:t>
            </a:r>
            <a:r>
              <a:rPr lang="uk-UA" dirty="0"/>
              <a:t>може бути зобов’язаний утримуватися від укладення договору комісії з іншими особами (ч. 2 ст. 1012 ЦКУ) під час строку дії договору комісії. У разі порушення боржником негативного зобов’язання кредитор незалежно від сплати неустойки та (або) відшкодування збитків і моральної шкоди має право вимагати припинення дії, від вчинення якої боржник зобов’язався утриматися, якщо це не суперечить змісту зобов’язання. Така вимога може бути пред’явлена кредитором і в разі виникнення реальної загрози порушення такого зобов’язання (ч. 2 ст. 611 ЦКУ).</a:t>
            </a:r>
          </a:p>
        </p:txBody>
      </p:sp>
    </p:spTree>
    <p:extLst>
      <p:ext uri="{BB962C8B-B14F-4D97-AF65-F5344CB8AC3E}">
        <p14:creationId xmlns:p14="http://schemas.microsoft.com/office/powerpoint/2010/main" val="426740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виконання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55" y="1417606"/>
            <a:ext cx="9865593" cy="4733027"/>
          </a:xfrm>
        </p:spPr>
        <p:txBody>
          <a:bodyPr>
            <a:noAutofit/>
          </a:bodyPr>
          <a:lstStyle/>
          <a:p>
            <a:r>
              <a:rPr lang="ru-RU" sz="1600" dirty="0"/>
              <a:t>– </a:t>
            </a:r>
            <a:r>
              <a:rPr lang="ru-RU" sz="1600" dirty="0" err="1"/>
              <a:t>це</a:t>
            </a:r>
            <a:r>
              <a:rPr lang="ru-RU" sz="1600" dirty="0"/>
              <a:t> порядок та </a:t>
            </a:r>
            <a:r>
              <a:rPr lang="ru-RU" sz="1600" dirty="0" err="1"/>
              <a:t>послідовність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 сторонами </a:t>
            </a:r>
            <a:r>
              <a:rPr lang="ru-RU" sz="1600" dirty="0" err="1"/>
              <a:t>дій</a:t>
            </a:r>
            <a:r>
              <a:rPr lang="ru-RU" sz="1600" dirty="0"/>
              <a:t> (</a:t>
            </a:r>
            <a:r>
              <a:rPr lang="ru-RU" sz="1600" dirty="0" err="1"/>
              <a:t>утримання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) у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зобов’язання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/>
              <a:t>полягати</a:t>
            </a:r>
            <a:r>
              <a:rPr lang="ru-RU" sz="1600" dirty="0"/>
              <a:t> в одноразовому </a:t>
            </a:r>
            <a:r>
              <a:rPr lang="ru-RU" sz="1600" dirty="0" err="1"/>
              <a:t>повному</a:t>
            </a:r>
            <a:r>
              <a:rPr lang="ru-RU" sz="1600" dirty="0"/>
              <a:t> </a:t>
            </a:r>
            <a:r>
              <a:rPr lang="ru-RU" sz="1600" dirty="0" err="1" smtClean="0"/>
              <a:t>виконанні</a:t>
            </a:r>
            <a:r>
              <a:rPr lang="ru-RU" sz="1600" dirty="0" smtClean="0"/>
              <a:t> </a:t>
            </a:r>
            <a:r>
              <a:rPr lang="uk-UA" sz="1600" dirty="0"/>
              <a:t>і (наприклад, шляхом передачі речі, здачі її перевізнику чи організації зв’язку), періодичному виконанні зобов’язання частинами (зокрема, поставка товарів, сплата грошових сум), або постійному виконанні (наприклад, виконавець за договором на виконання науково-дослідних або дослідно-конструкторських та технологічних робіт зобов’язаний утримуватися від публікації без згоди замовника науково-технічних результатів, одержаних при виконанні робіт (п. 3 ч. 1 ст. 897 ЦКУ</a:t>
            </a:r>
            <a:r>
              <a:rPr lang="uk-UA" sz="1600" dirty="0" smtClean="0"/>
              <a:t>)</a:t>
            </a:r>
          </a:p>
          <a:p>
            <a:r>
              <a:rPr lang="uk-UA" sz="1600" dirty="0"/>
              <a:t>(ст. 529 </a:t>
            </a:r>
            <a:r>
              <a:rPr lang="uk-UA" sz="1600" dirty="0" smtClean="0"/>
              <a:t>ЦКУ презумпція заборони часткового виконання</a:t>
            </a:r>
          </a:p>
          <a:p>
            <a:r>
              <a:rPr lang="uk-UA" sz="1600" dirty="0"/>
              <a:t>Ст.538 ЦК Під зустрічним виконанням зобов’язання розуміється виконання свого обов’язку однією зі сторін, що згідно з договором обумовлено виконанням обов’язку другою стороною. Таке виконання характеризується двома моментами: а) воно має відбуватися лише за умови виконання іншою стороною; б) і тільки після здійснення виконання іншою стороною. При цьому сторони повинні виконувати свої обов’язки одночасно, якщо інше не встановлено договором, актами цивільного законодавства, </a:t>
            </a:r>
            <a:endParaRPr lang="uk-UA" sz="1600" dirty="0" smtClean="0"/>
          </a:p>
          <a:p>
            <a:r>
              <a:rPr lang="uk-UA" sz="1600" dirty="0" smtClean="0"/>
              <a:t>Внесення </a:t>
            </a:r>
            <a:r>
              <a:rPr lang="ru-RU" sz="1600" dirty="0"/>
              <a:t>в депозит </a:t>
            </a:r>
            <a:r>
              <a:rPr lang="ru-RU" sz="1600" dirty="0" err="1"/>
              <a:t>нотаріуса</a:t>
            </a:r>
            <a:r>
              <a:rPr lang="ru-RU" sz="1600" dirty="0"/>
              <a:t>, </a:t>
            </a:r>
            <a:r>
              <a:rPr lang="ru-RU" sz="1600" dirty="0" err="1"/>
              <a:t>нотаріальної</a:t>
            </a:r>
            <a:r>
              <a:rPr lang="ru-RU" sz="1600" dirty="0"/>
              <a:t> </a:t>
            </a:r>
            <a:r>
              <a:rPr lang="ru-RU" sz="1600" dirty="0" err="1"/>
              <a:t>контори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на </a:t>
            </a:r>
            <a:r>
              <a:rPr lang="ru-RU" sz="1600" dirty="0" err="1"/>
              <a:t>рахунок</a:t>
            </a:r>
            <a:r>
              <a:rPr lang="ru-RU" sz="1600" dirty="0"/>
              <a:t> ескроу1 (ст. 537 ЦКУ)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101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630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Виконання зобов’язань</vt:lpstr>
      <vt:lpstr>ПЛАН</vt:lpstr>
      <vt:lpstr>Поняття і принципи виконання зобов’язання </vt:lpstr>
      <vt:lpstr>Презентация PowerPoint</vt:lpstr>
      <vt:lpstr>Презентация PowerPoint</vt:lpstr>
      <vt:lpstr>Предмет виконання зобов’язання</vt:lpstr>
      <vt:lpstr>Презентация PowerPoint</vt:lpstr>
      <vt:lpstr>Спосіб виконання зобов’язання</vt:lpstr>
      <vt:lpstr>Презентация PowerPoint</vt:lpstr>
      <vt:lpstr>Презентация PowerPoint</vt:lpstr>
      <vt:lpstr>Підтвердження виконання зобов’язання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Вербовой Андрей Алексеевич</cp:lastModifiedBy>
  <cp:revision>22</cp:revision>
  <dcterms:created xsi:type="dcterms:W3CDTF">2022-08-30T18:25:16Z</dcterms:created>
  <dcterms:modified xsi:type="dcterms:W3CDTF">2022-09-12T05:13:25Z</dcterms:modified>
</cp:coreProperties>
</file>