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82" r:id="rId3"/>
    <p:sldId id="257" r:id="rId4"/>
    <p:sldId id="261" r:id="rId5"/>
    <p:sldId id="275" r:id="rId6"/>
    <p:sldId id="283" r:id="rId7"/>
    <p:sldId id="280" r:id="rId8"/>
    <p:sldId id="281" r:id="rId9"/>
    <p:sldId id="277" r:id="rId10"/>
    <p:sldId id="276" r:id="rId11"/>
    <p:sldId id="287" r:id="rId12"/>
    <p:sldId id="278" r:id="rId13"/>
    <p:sldId id="290" r:id="rId14"/>
    <p:sldId id="279" r:id="rId15"/>
    <p:sldId id="284" r:id="rId16"/>
    <p:sldId id="291" r:id="rId17"/>
    <p:sldId id="293" r:id="rId18"/>
    <p:sldId id="288" r:id="rId19"/>
    <p:sldId id="294" r:id="rId20"/>
    <p:sldId id="28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showGuides="1">
      <p:cViewPr varScale="1">
        <p:scale>
          <a:sx n="77" d="100"/>
          <a:sy n="77" d="100"/>
        </p:scale>
        <p:origin x="80" y="2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28392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4EB90BD-B6CE-46B7-997F-7313B992CCDC}" type="datetimeFigureOut">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66249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DB9D11F-B188-461D-B23F-39381795C052}" type="datetimeFigureOut">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46642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52E6D8D9-55A2-4063-B0F3-121F44549695}" type="datetimeFigureOut">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4157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D6E9DEC-419B-4CC5-A080-3B06BD5A8291}" type="datetimeFigureOut">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14435113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9D6E9DEC-419B-4CC5-A080-3B06BD5A8291}" type="datetimeFigureOut">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7207356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870204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178E61D-D431-422C-9764-11DAFE33AB63}" type="datetimeFigureOut">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37185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911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578ACC-22D6-47C1-A373-4FD133E34F3C}" type="datetimeFigureOut">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12939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608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smtClean="0"/>
              <a:t>11/9/2023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27116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smtClean="0"/>
              <a:t>11/9/2023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2484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11/9/2023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48184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331444B-B92B-4E27-8C94-BB93EAF5CB18}" type="datetimeFigureOut">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5239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363EFA5E-FA76-400D-B3DC-F0BA90E6D107}" type="datetimeFigureOut">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4023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D6E9DEC-419B-4CC5-A080-3B06BD5A8291}" type="datetimeFigureOut">
              <a:rPr lang="en-US" smtClean="0"/>
              <a:t>11/9/2023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7218583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51648" y="1470727"/>
            <a:ext cx="8915399" cy="2262781"/>
          </a:xfrm>
        </p:spPr>
        <p:txBody>
          <a:bodyPr>
            <a:normAutofit fontScale="90000"/>
          </a:bodyPr>
          <a:lstStyle/>
          <a:p>
            <a:r>
              <a:rPr lang="uk-UA" b="1" dirty="0" smtClean="0"/>
              <a:t>С</a:t>
            </a:r>
            <a:r>
              <a:rPr lang="en-US" b="1" dirty="0" err="1" smtClean="0"/>
              <a:t>hallenges</a:t>
            </a:r>
            <a:r>
              <a:rPr lang="en-US" b="1" dirty="0" smtClean="0"/>
              <a:t> </a:t>
            </a:r>
            <a:r>
              <a:rPr lang="en-US" b="1" dirty="0"/>
              <a:t>of the war for Ukrainian legal system: view of private law</a:t>
            </a:r>
            <a:endParaRPr lang="uk-UA" b="1" dirty="0"/>
          </a:p>
        </p:txBody>
      </p:sp>
      <p:sp>
        <p:nvSpPr>
          <p:cNvPr id="3" name="Подзаголовок 2"/>
          <p:cNvSpPr>
            <a:spLocks noGrp="1"/>
          </p:cNvSpPr>
          <p:nvPr>
            <p:ph type="subTitle" idx="1"/>
          </p:nvPr>
        </p:nvSpPr>
        <p:spPr>
          <a:xfrm>
            <a:off x="2532569" y="4202844"/>
            <a:ext cx="8915399" cy="1649316"/>
          </a:xfrm>
        </p:spPr>
        <p:txBody>
          <a:bodyPr>
            <a:normAutofit fontScale="85000" lnSpcReduction="10000"/>
          </a:bodyPr>
          <a:lstStyle/>
          <a:p>
            <a:r>
              <a:rPr lang="en-US" sz="2600" b="1" dirty="0" smtClean="0"/>
              <a:t>HALYNA HRYTSENKO,</a:t>
            </a:r>
          </a:p>
          <a:p>
            <a:r>
              <a:rPr lang="en-US" sz="2600" dirty="0" smtClean="0"/>
              <a:t>Attorney, PhD</a:t>
            </a:r>
            <a:r>
              <a:rPr lang="en-US" sz="2600" dirty="0" smtClean="0"/>
              <a:t>, </a:t>
            </a:r>
            <a:r>
              <a:rPr lang="en-US" sz="2600" dirty="0" smtClean="0"/>
              <a:t>Associate Professor</a:t>
            </a:r>
            <a:endParaRPr lang="uk-UA" sz="2600" dirty="0" smtClean="0"/>
          </a:p>
          <a:p>
            <a:r>
              <a:rPr lang="en-US" sz="2600" dirty="0" smtClean="0"/>
              <a:t>Department of civil, economic and financial law of Poltava law institute of </a:t>
            </a:r>
            <a:r>
              <a:rPr lang="en-US" sz="2600" dirty="0" err="1" smtClean="0"/>
              <a:t>Yaroslav</a:t>
            </a:r>
            <a:r>
              <a:rPr lang="en-US" sz="2600" dirty="0" smtClean="0"/>
              <a:t> the Wise National Law University </a:t>
            </a:r>
            <a:endParaRPr lang="uk-UA" sz="2600" dirty="0"/>
          </a:p>
        </p:txBody>
      </p:sp>
    </p:spTree>
    <p:extLst>
      <p:ext uri="{BB962C8B-B14F-4D97-AF65-F5344CB8AC3E}">
        <p14:creationId xmlns:p14="http://schemas.microsoft.com/office/powerpoint/2010/main" val="22162235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1247" y="-482139"/>
            <a:ext cx="11629506" cy="6575367"/>
          </a:xfrm>
        </p:spPr>
      </p:pic>
    </p:spTree>
    <p:extLst>
      <p:ext uri="{BB962C8B-B14F-4D97-AF65-F5344CB8AC3E}">
        <p14:creationId xmlns:p14="http://schemas.microsoft.com/office/powerpoint/2010/main" val="1271349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dirty="0" smtClean="0"/>
              <a:t>Court de</a:t>
            </a:r>
            <a:r>
              <a:rPr lang="en-US" dirty="0" err="1" smtClean="0"/>
              <a:t>cisions</a:t>
            </a:r>
            <a:r>
              <a:rPr lang="de-DE" dirty="0" smtClean="0"/>
              <a:t> in high-profile </a:t>
            </a:r>
            <a:r>
              <a:rPr lang="de-DE" dirty="0" err="1" smtClean="0"/>
              <a:t>cases</a:t>
            </a:r>
            <a:endParaRPr lang="uk-UA" dirty="0"/>
          </a:p>
        </p:txBody>
      </p:sp>
      <p:sp>
        <p:nvSpPr>
          <p:cNvPr id="3" name="Объект 2"/>
          <p:cNvSpPr>
            <a:spLocks noGrp="1"/>
          </p:cNvSpPr>
          <p:nvPr>
            <p:ph idx="1"/>
          </p:nvPr>
        </p:nvSpPr>
        <p:spPr>
          <a:xfrm>
            <a:off x="2456209" y="1609898"/>
            <a:ext cx="9264736" cy="3777622"/>
          </a:xfrm>
        </p:spPr>
        <p:txBody>
          <a:bodyPr>
            <a:noAutofit/>
          </a:bodyPr>
          <a:lstStyle/>
          <a:p>
            <a:r>
              <a:rPr lang="en-US" sz="2500" dirty="0"/>
              <a:t>Resolution of the Grand Chamber of the Supreme Court dated May 12, 2022 in case No. </a:t>
            </a:r>
            <a:r>
              <a:rPr lang="en-US" sz="2500" dirty="0" smtClean="0"/>
              <a:t>635/6172/17</a:t>
            </a:r>
            <a:r>
              <a:rPr lang="en-US" sz="2500" dirty="0"/>
              <a:t> ‘</a:t>
            </a:r>
            <a:r>
              <a:rPr lang="en-US" sz="2500" b="1" dirty="0"/>
              <a:t>Regarding the mechanism of compensation by the State of Ukraine for moral damage caused by the death of an individual during the armed conflict with the Russian Federation</a:t>
            </a:r>
            <a:r>
              <a:rPr lang="en-US" sz="2500" dirty="0" smtClean="0"/>
              <a:t>’</a:t>
            </a:r>
          </a:p>
          <a:p>
            <a:r>
              <a:rPr lang="en-US" sz="2500" dirty="0" smtClean="0"/>
              <a:t>Resolution </a:t>
            </a:r>
            <a:r>
              <a:rPr lang="en-US" sz="2500" dirty="0"/>
              <a:t>of the Grand Chamber of the Supreme Court dated May 12, 2022 in case No. </a:t>
            </a:r>
            <a:r>
              <a:rPr lang="en-US" sz="2500" dirty="0" smtClean="0"/>
              <a:t>635/6172/17 ‘</a:t>
            </a:r>
            <a:r>
              <a:rPr lang="en-US" sz="2500" b="1" dirty="0" smtClean="0"/>
              <a:t>Regarding </a:t>
            </a:r>
            <a:r>
              <a:rPr lang="en-US" sz="2500" b="1" dirty="0"/>
              <a:t>the judicial immunity of the Russian Federation in disputes about compensation for damage caused by the aggressor state to </a:t>
            </a:r>
            <a:r>
              <a:rPr lang="en-US" sz="2500" b="1" dirty="0" smtClean="0"/>
              <a:t>an individual’</a:t>
            </a:r>
            <a:endParaRPr lang="uk-UA" sz="2500" b="1" dirty="0"/>
          </a:p>
        </p:txBody>
      </p:sp>
    </p:spTree>
    <p:extLst>
      <p:ext uri="{BB962C8B-B14F-4D97-AF65-F5344CB8AC3E}">
        <p14:creationId xmlns:p14="http://schemas.microsoft.com/office/powerpoint/2010/main" val="37889045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Martial law 2022: </a:t>
            </a:r>
            <a:r>
              <a:rPr lang="en-US" b="1" dirty="0" smtClean="0"/>
              <a:t>operation of </a:t>
            </a:r>
            <a:r>
              <a:rPr lang="en-US" b="1" dirty="0" smtClean="0"/>
              <a:t>state </a:t>
            </a:r>
            <a:r>
              <a:rPr lang="en-US" b="1" dirty="0"/>
              <a:t>registers </a:t>
            </a:r>
            <a:endParaRPr lang="uk-UA" b="1" dirty="0"/>
          </a:p>
        </p:txBody>
      </p:sp>
      <p:sp>
        <p:nvSpPr>
          <p:cNvPr id="3" name="Объект 2"/>
          <p:cNvSpPr>
            <a:spLocks noGrp="1"/>
          </p:cNvSpPr>
          <p:nvPr>
            <p:ph idx="1"/>
          </p:nvPr>
        </p:nvSpPr>
        <p:spPr/>
        <p:txBody>
          <a:bodyPr>
            <a:normAutofit/>
          </a:bodyPr>
          <a:lstStyle/>
          <a:p>
            <a:r>
              <a:rPr lang="en-US" sz="2400" b="1" dirty="0" smtClean="0"/>
              <a:t>State </a:t>
            </a:r>
            <a:r>
              <a:rPr lang="en-US" sz="2400" b="1" dirty="0"/>
              <a:t>registers </a:t>
            </a:r>
            <a:endParaRPr lang="en-US" sz="2400" b="1" dirty="0" smtClean="0"/>
          </a:p>
          <a:p>
            <a:pPr>
              <a:buFontTx/>
              <a:buChar char="-"/>
            </a:pPr>
            <a:r>
              <a:rPr lang="en-US" sz="2400" u="sng" dirty="0" smtClean="0"/>
              <a:t>Never stopped functioning</a:t>
            </a:r>
            <a:r>
              <a:rPr lang="en-US" sz="2400" dirty="0"/>
              <a:t>: </a:t>
            </a:r>
            <a:r>
              <a:rPr lang="en-US" sz="2400" dirty="0" smtClean="0"/>
              <a:t>e.g. register </a:t>
            </a:r>
            <a:r>
              <a:rPr lang="en-US" sz="2400" dirty="0"/>
              <a:t>of inheritance </a:t>
            </a:r>
            <a:r>
              <a:rPr lang="en-US" sz="2400" dirty="0" smtClean="0"/>
              <a:t>cases, register of power of attorneys</a:t>
            </a:r>
            <a:r>
              <a:rPr lang="en-US" sz="2400" dirty="0"/>
              <a:t>,  register of </a:t>
            </a:r>
            <a:r>
              <a:rPr lang="en-US" sz="2400" dirty="0" err="1"/>
              <a:t>of</a:t>
            </a:r>
            <a:r>
              <a:rPr lang="en-US" sz="2400" dirty="0"/>
              <a:t> acts of civil status </a:t>
            </a:r>
            <a:endParaRPr lang="en-US" sz="2400" dirty="0" smtClean="0"/>
          </a:p>
          <a:p>
            <a:pPr>
              <a:buFontTx/>
              <a:buChar char="-"/>
            </a:pPr>
            <a:r>
              <a:rPr lang="en-US" sz="2400" u="sng" dirty="0" smtClean="0"/>
              <a:t>Renewed </a:t>
            </a:r>
            <a:r>
              <a:rPr lang="en-US" sz="2400" u="sng" dirty="0"/>
              <a:t>functioning in </a:t>
            </a:r>
            <a:r>
              <a:rPr lang="en-US" sz="2400" u="sng" dirty="0" smtClean="0"/>
              <a:t>several months</a:t>
            </a:r>
            <a:r>
              <a:rPr lang="en-US" sz="2400" dirty="0" smtClean="0"/>
              <a:t>: </a:t>
            </a:r>
            <a:r>
              <a:rPr lang="en-US" sz="2400" dirty="0" err="1" smtClean="0"/>
              <a:t>e.g.register</a:t>
            </a:r>
            <a:r>
              <a:rPr lang="en-US" sz="2400" dirty="0" smtClean="0"/>
              <a:t> </a:t>
            </a:r>
            <a:r>
              <a:rPr lang="en-US" sz="2400" dirty="0"/>
              <a:t>of property rights to real estate, register of encumbrances on movable property, register of legal entities and individual </a:t>
            </a:r>
            <a:r>
              <a:rPr lang="en-US" sz="2400" dirty="0" smtClean="0"/>
              <a:t>entrepreneurs;</a:t>
            </a:r>
          </a:p>
          <a:p>
            <a:pPr>
              <a:buFontTx/>
              <a:buChar char="-"/>
            </a:pPr>
            <a:r>
              <a:rPr lang="en-US" sz="2400" u="sng" dirty="0" smtClean="0"/>
              <a:t>NEW registers</a:t>
            </a:r>
            <a:r>
              <a:rPr lang="en-US" sz="2400" dirty="0" smtClean="0"/>
              <a:t>: e.g. register of damaged assets</a:t>
            </a:r>
            <a:endParaRPr lang="uk-UA" sz="2400" dirty="0"/>
          </a:p>
          <a:p>
            <a:endParaRPr lang="uk-UA" sz="2400" dirty="0"/>
          </a:p>
        </p:txBody>
      </p:sp>
    </p:spTree>
    <p:extLst>
      <p:ext uri="{BB962C8B-B14F-4D97-AF65-F5344CB8AC3E}">
        <p14:creationId xmlns:p14="http://schemas.microsoft.com/office/powerpoint/2010/main" val="3158347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108065" y="-540327"/>
            <a:ext cx="12192000" cy="6858000"/>
          </a:xfrm>
          <a:prstGeom prst="rect">
            <a:avLst/>
          </a:prstGeom>
        </p:spPr>
      </p:pic>
    </p:spTree>
    <p:extLst>
      <p:ext uri="{BB962C8B-B14F-4D97-AF65-F5344CB8AC3E}">
        <p14:creationId xmlns:p14="http://schemas.microsoft.com/office/powerpoint/2010/main" val="2502864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77935" y="482794"/>
            <a:ext cx="9501245" cy="1280890"/>
          </a:xfrm>
        </p:spPr>
        <p:txBody>
          <a:bodyPr>
            <a:normAutofit fontScale="90000"/>
          </a:bodyPr>
          <a:lstStyle/>
          <a:p>
            <a:r>
              <a:rPr lang="de-DE" b="1" dirty="0" smtClean="0"/>
              <a:t>Martial </a:t>
            </a:r>
            <a:r>
              <a:rPr lang="de-DE" b="1" dirty="0" err="1" smtClean="0"/>
              <a:t>law</a:t>
            </a:r>
            <a:r>
              <a:rPr lang="de-DE" b="1" dirty="0" smtClean="0"/>
              <a:t> 2022 </a:t>
            </a:r>
            <a:r>
              <a:rPr lang="uk-UA" b="1" dirty="0" smtClean="0"/>
              <a:t>:</a:t>
            </a:r>
            <a:br>
              <a:rPr lang="uk-UA" b="1" dirty="0" smtClean="0"/>
            </a:br>
            <a:r>
              <a:rPr lang="en-US" b="1" dirty="0" smtClean="0"/>
              <a:t>General restrictions </a:t>
            </a:r>
            <a:r>
              <a:rPr lang="en-US" b="1" dirty="0"/>
              <a:t>of rights in the field of private law</a:t>
            </a:r>
            <a:endParaRPr lang="uk-UA" b="1" dirty="0"/>
          </a:p>
        </p:txBody>
      </p:sp>
      <p:sp>
        <p:nvSpPr>
          <p:cNvPr id="3" name="Объект 2"/>
          <p:cNvSpPr>
            <a:spLocks noGrp="1"/>
          </p:cNvSpPr>
          <p:nvPr>
            <p:ph idx="1"/>
          </p:nvPr>
        </p:nvSpPr>
        <p:spPr/>
        <p:txBody>
          <a:bodyPr>
            <a:noAutofit/>
          </a:bodyPr>
          <a:lstStyle/>
          <a:p>
            <a:r>
              <a:rPr lang="en-US" sz="2600" u="sng" dirty="0" smtClean="0"/>
              <a:t>movement </a:t>
            </a:r>
            <a:r>
              <a:rPr lang="en-US" sz="2600" u="sng" dirty="0"/>
              <a:t>restrictions </a:t>
            </a:r>
            <a:r>
              <a:rPr lang="en-US" sz="2600" dirty="0"/>
              <a:t>(curfew, </a:t>
            </a:r>
            <a:r>
              <a:rPr lang="en-US" sz="2600" dirty="0" smtClean="0"/>
              <a:t>roadblocks, </a:t>
            </a:r>
            <a:r>
              <a:rPr lang="en-US" sz="2800" dirty="0"/>
              <a:t>light masking regime</a:t>
            </a:r>
            <a:r>
              <a:rPr lang="en-US" sz="2600" dirty="0" smtClean="0"/>
              <a:t> </a:t>
            </a:r>
            <a:r>
              <a:rPr lang="en-US" sz="2600" dirty="0"/>
              <a:t>etc.)</a:t>
            </a:r>
          </a:p>
          <a:p>
            <a:r>
              <a:rPr lang="en-US" sz="2600" u="sng" dirty="0"/>
              <a:t>work obligation</a:t>
            </a:r>
            <a:r>
              <a:rPr lang="en-US" sz="2600" b="1" dirty="0"/>
              <a:t>, </a:t>
            </a:r>
            <a:endParaRPr lang="ru-RU" sz="2600" b="1" dirty="0" smtClean="0"/>
          </a:p>
          <a:p>
            <a:r>
              <a:rPr lang="en-US" sz="2600" u="sng" dirty="0"/>
              <a:t>f</a:t>
            </a:r>
            <a:r>
              <a:rPr lang="en-US" sz="2600" u="sng" dirty="0" smtClean="0"/>
              <a:t>orcible ownership </a:t>
            </a:r>
            <a:r>
              <a:rPr lang="en-US" sz="2600" dirty="0" smtClean="0"/>
              <a:t>expropriation</a:t>
            </a:r>
          </a:p>
          <a:p>
            <a:r>
              <a:rPr lang="en-US" sz="2600" u="sng" dirty="0"/>
              <a:t>use the capacities and labor resources of </a:t>
            </a:r>
            <a:r>
              <a:rPr lang="en-US" sz="2600" u="sng" dirty="0" smtClean="0"/>
              <a:t>enterprises</a:t>
            </a:r>
            <a:endParaRPr lang="en-US" sz="2600" dirty="0" smtClean="0"/>
          </a:p>
        </p:txBody>
      </p:sp>
    </p:spTree>
    <p:extLst>
      <p:ext uri="{BB962C8B-B14F-4D97-AF65-F5344CB8AC3E}">
        <p14:creationId xmlns:p14="http://schemas.microsoft.com/office/powerpoint/2010/main" val="37231624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b="1" dirty="0"/>
              <a:t>Martial law 2022</a:t>
            </a:r>
            <a:r>
              <a:rPr lang="en-US" b="1" dirty="0" smtClean="0"/>
              <a:t>: exemption from liability for violations of civil obligations</a:t>
            </a:r>
            <a:endParaRPr lang="uk-UA" dirty="0"/>
          </a:p>
        </p:txBody>
      </p:sp>
      <p:sp>
        <p:nvSpPr>
          <p:cNvPr id="3" name="Объект 2"/>
          <p:cNvSpPr>
            <a:spLocks noGrp="1"/>
          </p:cNvSpPr>
          <p:nvPr>
            <p:ph idx="1"/>
          </p:nvPr>
        </p:nvSpPr>
        <p:spPr>
          <a:xfrm>
            <a:off x="2053244" y="1983971"/>
            <a:ext cx="10138756" cy="4225636"/>
          </a:xfrm>
        </p:spPr>
        <p:txBody>
          <a:bodyPr>
            <a:noAutofit/>
          </a:bodyPr>
          <a:lstStyle/>
          <a:p>
            <a:r>
              <a:rPr lang="en-US" sz="2200" dirty="0" smtClean="0"/>
              <a:t>a) </a:t>
            </a:r>
            <a:r>
              <a:rPr lang="en-US" sz="3000" b="1" dirty="0" smtClean="0"/>
              <a:t>monetary obligations under credit contracts (loans);</a:t>
            </a:r>
          </a:p>
          <a:p>
            <a:pPr marL="0" indent="0">
              <a:buNone/>
            </a:pPr>
            <a:r>
              <a:rPr lang="en-US" sz="2200" dirty="0" smtClean="0"/>
              <a:t>- </a:t>
            </a:r>
            <a:r>
              <a:rPr lang="en-US" dirty="0" smtClean="0"/>
              <a:t>Credit holidays for borrowers-</a:t>
            </a:r>
            <a:r>
              <a:rPr lang="en-US" u="sng" dirty="0" smtClean="0"/>
              <a:t>consumers</a:t>
            </a:r>
          </a:p>
          <a:p>
            <a:pPr>
              <a:buFontTx/>
              <a:buChar char="-"/>
            </a:pPr>
            <a:r>
              <a:rPr lang="en-US" u="sng" dirty="0" smtClean="0"/>
              <a:t>Exemption</a:t>
            </a:r>
            <a:r>
              <a:rPr lang="en-US" dirty="0" smtClean="0"/>
              <a:t> </a:t>
            </a:r>
            <a:r>
              <a:rPr lang="en-US" dirty="0"/>
              <a:t>of </a:t>
            </a:r>
            <a:r>
              <a:rPr lang="en-US" dirty="0" smtClean="0"/>
              <a:t>borrowers from LIABILITY for breach of MONETARY obligation under SPECIFIC contracts - credit contract (contract of loan) - during martial </a:t>
            </a:r>
            <a:r>
              <a:rPr lang="en-US" dirty="0"/>
              <a:t>law </a:t>
            </a:r>
            <a:r>
              <a:rPr lang="en-US" dirty="0" smtClean="0"/>
              <a:t>+ 30 days  </a:t>
            </a:r>
            <a:r>
              <a:rPr lang="en-US" dirty="0"/>
              <a:t>days after its termination or </a:t>
            </a:r>
            <a:r>
              <a:rPr lang="en-US" dirty="0" smtClean="0"/>
              <a:t>cancellation. </a:t>
            </a:r>
          </a:p>
          <a:p>
            <a:pPr>
              <a:buFontTx/>
              <a:buChar char="-"/>
            </a:pPr>
            <a:r>
              <a:rPr lang="uk-UA" dirty="0" err="1"/>
              <a:t>in</a:t>
            </a:r>
            <a:r>
              <a:rPr lang="uk-UA" dirty="0"/>
              <a:t> </a:t>
            </a:r>
            <a:r>
              <a:rPr lang="uk-UA" dirty="0" err="1"/>
              <a:t>the</a:t>
            </a:r>
            <a:r>
              <a:rPr lang="uk-UA" dirty="0"/>
              <a:t> </a:t>
            </a:r>
            <a:r>
              <a:rPr lang="uk-UA" dirty="0" err="1"/>
              <a:t>case</a:t>
            </a:r>
            <a:r>
              <a:rPr lang="uk-UA" dirty="0"/>
              <a:t> </a:t>
            </a:r>
            <a:r>
              <a:rPr lang="uk-UA" dirty="0" err="1"/>
              <a:t>of</a:t>
            </a:r>
            <a:r>
              <a:rPr lang="uk-UA" dirty="0"/>
              <a:t> </a:t>
            </a:r>
            <a:r>
              <a:rPr lang="uk-UA" u="sng" dirty="0" err="1"/>
              <a:t>temporary</a:t>
            </a:r>
            <a:r>
              <a:rPr lang="uk-UA" u="sng" dirty="0"/>
              <a:t> </a:t>
            </a:r>
            <a:r>
              <a:rPr lang="uk-UA" u="sng" dirty="0" err="1"/>
              <a:t>occupation</a:t>
            </a:r>
            <a:r>
              <a:rPr lang="uk-UA" dirty="0"/>
              <a:t>, </a:t>
            </a:r>
            <a:r>
              <a:rPr lang="en-US" dirty="0" smtClean="0"/>
              <a:t>- </a:t>
            </a:r>
            <a:r>
              <a:rPr lang="uk-UA" dirty="0" err="1" smtClean="0"/>
              <a:t>the</a:t>
            </a:r>
            <a:r>
              <a:rPr lang="uk-UA" dirty="0" smtClean="0"/>
              <a:t> </a:t>
            </a:r>
            <a:r>
              <a:rPr lang="uk-UA" dirty="0" err="1" smtClean="0"/>
              <a:t>exemption</a:t>
            </a:r>
            <a:r>
              <a:rPr lang="uk-UA" dirty="0" smtClean="0"/>
              <a:t> </a:t>
            </a:r>
            <a:r>
              <a:rPr lang="uk-UA" dirty="0" err="1"/>
              <a:t>from</a:t>
            </a:r>
            <a:r>
              <a:rPr lang="uk-UA" dirty="0"/>
              <a:t> </a:t>
            </a:r>
            <a:r>
              <a:rPr lang="uk-UA" dirty="0" err="1"/>
              <a:t>the</a:t>
            </a:r>
            <a:r>
              <a:rPr lang="uk-UA" dirty="0"/>
              <a:t> </a:t>
            </a:r>
            <a:r>
              <a:rPr lang="uk-UA" dirty="0" err="1"/>
              <a:t>credit</a:t>
            </a:r>
            <a:r>
              <a:rPr lang="uk-UA" dirty="0"/>
              <a:t> </a:t>
            </a:r>
            <a:r>
              <a:rPr lang="uk-UA" dirty="0" err="1"/>
              <a:t>obligation</a:t>
            </a:r>
            <a:r>
              <a:rPr lang="uk-UA" dirty="0"/>
              <a:t> </a:t>
            </a:r>
            <a:r>
              <a:rPr lang="uk-UA" dirty="0" err="1"/>
              <a:t>itself</a:t>
            </a:r>
            <a:endParaRPr lang="uk-UA" dirty="0"/>
          </a:p>
          <a:p>
            <a:r>
              <a:rPr lang="en-US" sz="2200" dirty="0" smtClean="0"/>
              <a:t>b</a:t>
            </a:r>
            <a:r>
              <a:rPr lang="en-US" sz="3000" dirty="0" smtClean="0"/>
              <a:t>) </a:t>
            </a:r>
            <a:r>
              <a:rPr lang="en-US" sz="3000" b="1" dirty="0"/>
              <a:t>force majeure</a:t>
            </a:r>
            <a:r>
              <a:rPr lang="uk-UA" sz="3000" dirty="0"/>
              <a:t/>
            </a:r>
            <a:br>
              <a:rPr lang="uk-UA" sz="3000" dirty="0"/>
            </a:br>
            <a:r>
              <a:rPr lang="en-US" sz="2200" dirty="0"/>
              <a:t>the CCI certificate on force majeure circumstances </a:t>
            </a:r>
            <a:r>
              <a:rPr lang="en-US" sz="2200" b="1" dirty="0"/>
              <a:t>cannot be</a:t>
            </a:r>
            <a:r>
              <a:rPr lang="en-US" sz="2200" dirty="0"/>
              <a:t> considered unconditional evidence of their existence</a:t>
            </a:r>
            <a:endParaRPr lang="uk-UA" sz="2200" dirty="0"/>
          </a:p>
        </p:txBody>
      </p:sp>
    </p:spTree>
    <p:extLst>
      <p:ext uri="{BB962C8B-B14F-4D97-AF65-F5344CB8AC3E}">
        <p14:creationId xmlns:p14="http://schemas.microsoft.com/office/powerpoint/2010/main" val="1689394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b="1" dirty="0"/>
              <a:t>Martial </a:t>
            </a:r>
            <a:r>
              <a:rPr lang="de-DE" b="1" dirty="0" err="1"/>
              <a:t>law</a:t>
            </a:r>
            <a:r>
              <a:rPr lang="de-DE" b="1" dirty="0"/>
              <a:t> 2022 </a:t>
            </a:r>
            <a:r>
              <a:rPr lang="uk-UA" b="1" dirty="0"/>
              <a:t>:</a:t>
            </a:r>
            <a:r>
              <a:rPr lang="de-DE" b="1" dirty="0"/>
              <a:t> </a:t>
            </a:r>
            <a:br>
              <a:rPr lang="de-DE" b="1" dirty="0"/>
            </a:br>
            <a:r>
              <a:rPr lang="en-US" dirty="0">
                <a:solidFill>
                  <a:srgbClr val="FF0000"/>
                </a:solidFill>
              </a:rPr>
              <a:t>forced seizure of property of the Russian Federation and its residents in Ukraine</a:t>
            </a:r>
            <a:r>
              <a:rPr lang="uk-UA" b="1" dirty="0"/>
              <a:t/>
            </a:r>
            <a:br>
              <a:rPr lang="uk-UA" b="1" dirty="0"/>
            </a:br>
            <a:endParaRPr lang="uk-UA" dirty="0"/>
          </a:p>
        </p:txBody>
      </p:sp>
      <p:sp>
        <p:nvSpPr>
          <p:cNvPr id="3" name="Текст 2"/>
          <p:cNvSpPr>
            <a:spLocks noGrp="1"/>
          </p:cNvSpPr>
          <p:nvPr>
            <p:ph type="body" idx="1"/>
          </p:nvPr>
        </p:nvSpPr>
        <p:spPr/>
        <p:txBody>
          <a:bodyPr/>
          <a:lstStyle/>
          <a:p>
            <a:endParaRPr lang="uk-UA" dirty="0"/>
          </a:p>
        </p:txBody>
      </p:sp>
      <p:sp>
        <p:nvSpPr>
          <p:cNvPr id="4" name="Объект 3"/>
          <p:cNvSpPr>
            <a:spLocks noGrp="1"/>
          </p:cNvSpPr>
          <p:nvPr>
            <p:ph sz="half" idx="2"/>
          </p:nvPr>
        </p:nvSpPr>
        <p:spPr/>
        <p:txBody>
          <a:bodyPr/>
          <a:lstStyle/>
          <a:p>
            <a:r>
              <a:rPr lang="de-DE" b="1" dirty="0"/>
              <a:t>Law </a:t>
            </a:r>
            <a:r>
              <a:rPr lang="de-DE" b="1" dirty="0" err="1"/>
              <a:t>of</a:t>
            </a:r>
            <a:r>
              <a:rPr lang="de-DE" b="1" dirty="0"/>
              <a:t> Ukraine </a:t>
            </a:r>
            <a:r>
              <a:rPr lang="de-DE" dirty="0" err="1"/>
              <a:t>dated</a:t>
            </a:r>
            <a:r>
              <a:rPr lang="de-DE" dirty="0"/>
              <a:t> 03.03.22 № 2116-IX </a:t>
            </a:r>
            <a:r>
              <a:rPr lang="en-US" dirty="0"/>
              <a:t>‘On the main principles of forced seizure in Ukraine of objects of property rights of the Russian Federation and its </a:t>
            </a:r>
            <a:r>
              <a:rPr lang="en-US" dirty="0" smtClean="0"/>
              <a:t>residents</a:t>
            </a:r>
            <a:endParaRPr lang="uk-UA" dirty="0" smtClean="0"/>
          </a:p>
          <a:p>
            <a:r>
              <a:rPr lang="uk-UA" sz="2200" b="1" dirty="0" smtClean="0"/>
              <a:t>- </a:t>
            </a:r>
            <a:r>
              <a:rPr lang="en-US" sz="2200" b="1" dirty="0" smtClean="0"/>
              <a:t>legal entities of Ukraine with </a:t>
            </a:r>
            <a:r>
              <a:rPr lang="en-US" sz="2200" b="1" dirty="0" smtClean="0"/>
              <a:t>Russian beneficiaries</a:t>
            </a:r>
            <a:endParaRPr lang="uk-UA" sz="2200" dirty="0"/>
          </a:p>
        </p:txBody>
      </p:sp>
      <p:sp>
        <p:nvSpPr>
          <p:cNvPr id="5" name="Текст 4"/>
          <p:cNvSpPr>
            <a:spLocks noGrp="1"/>
          </p:cNvSpPr>
          <p:nvPr>
            <p:ph type="body" sz="quarter" idx="3"/>
          </p:nvPr>
        </p:nvSpPr>
        <p:spPr/>
        <p:txBody>
          <a:bodyPr/>
          <a:lstStyle/>
          <a:p>
            <a:endParaRPr lang="uk-UA"/>
          </a:p>
        </p:txBody>
      </p:sp>
      <p:sp>
        <p:nvSpPr>
          <p:cNvPr id="6" name="Объект 5"/>
          <p:cNvSpPr>
            <a:spLocks noGrp="1"/>
          </p:cNvSpPr>
          <p:nvPr>
            <p:ph sz="quarter" idx="4"/>
          </p:nvPr>
        </p:nvSpPr>
        <p:spPr/>
        <p:txBody>
          <a:bodyPr>
            <a:noAutofit/>
          </a:bodyPr>
          <a:lstStyle/>
          <a:p>
            <a:r>
              <a:rPr lang="en-US" sz="2200" b="1" dirty="0"/>
              <a:t>Draft Law </a:t>
            </a:r>
            <a:r>
              <a:rPr lang="en-US" sz="2200" dirty="0"/>
              <a:t>#7169 dated March 15, </a:t>
            </a:r>
            <a:r>
              <a:rPr lang="en-US" sz="2200" dirty="0" smtClean="0"/>
              <a:t>2022</a:t>
            </a:r>
          </a:p>
          <a:p>
            <a:r>
              <a:rPr lang="en-US" sz="2200" b="1" dirty="0" smtClean="0">
                <a:solidFill>
                  <a:srgbClr val="FF0000"/>
                </a:solidFill>
              </a:rPr>
              <a:t>+</a:t>
            </a:r>
            <a:r>
              <a:rPr lang="en-US" sz="2200" b="1" dirty="0" smtClean="0"/>
              <a:t> Individuals  </a:t>
            </a:r>
            <a:r>
              <a:rPr lang="en-US" sz="2200" b="1" dirty="0"/>
              <a:t>- citizens of the </a:t>
            </a:r>
            <a:r>
              <a:rPr lang="en-US" sz="2200" b="1" dirty="0" smtClean="0"/>
              <a:t>RF </a:t>
            </a:r>
            <a:r>
              <a:rPr lang="en-US" sz="2200" b="1" dirty="0"/>
              <a:t>(except for some persons), as well as persons </a:t>
            </a:r>
            <a:r>
              <a:rPr lang="en-US" sz="2200" b="1" u="sng" dirty="0"/>
              <a:t>who are </a:t>
            </a:r>
            <a:r>
              <a:rPr lang="en-US" sz="2200" b="1" u="sng" dirty="0" smtClean="0"/>
              <a:t>not are </a:t>
            </a:r>
            <a:r>
              <a:rPr lang="en-US" sz="2200" b="1" u="sng" dirty="0"/>
              <a:t>citizens </a:t>
            </a:r>
            <a:r>
              <a:rPr lang="en-US" sz="2200" b="1" dirty="0"/>
              <a:t>of the </a:t>
            </a:r>
            <a:r>
              <a:rPr lang="en-US" sz="2200" b="1" dirty="0" smtClean="0"/>
              <a:t>RF, </a:t>
            </a:r>
            <a:r>
              <a:rPr lang="en-US" sz="2200" b="1" dirty="0"/>
              <a:t>but have the closest connection </a:t>
            </a:r>
            <a:r>
              <a:rPr lang="en-US" sz="2200" b="1" dirty="0" smtClean="0"/>
              <a:t>with </a:t>
            </a:r>
            <a:r>
              <a:rPr lang="en-US" sz="2200" b="1" dirty="0" smtClean="0"/>
              <a:t>the RF</a:t>
            </a:r>
            <a:endParaRPr lang="en-US" sz="2200" b="1" dirty="0" smtClean="0"/>
          </a:p>
          <a:p>
            <a:endParaRPr lang="en-US" sz="2200" b="1" dirty="0"/>
          </a:p>
          <a:p>
            <a:pPr marL="0" indent="0">
              <a:buNone/>
            </a:pPr>
            <a:endParaRPr lang="en-US" sz="2200" b="1" dirty="0" smtClean="0"/>
          </a:p>
          <a:p>
            <a:pPr marL="0" indent="0">
              <a:buNone/>
            </a:pPr>
            <a:endParaRPr lang="uk-UA" sz="2200" b="1" dirty="0"/>
          </a:p>
        </p:txBody>
      </p:sp>
    </p:spTree>
    <p:extLst>
      <p:ext uri="{BB962C8B-B14F-4D97-AF65-F5344CB8AC3E}">
        <p14:creationId xmlns:p14="http://schemas.microsoft.com/office/powerpoint/2010/main" val="4155212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Draft Law </a:t>
            </a:r>
            <a:r>
              <a:rPr lang="en-US" dirty="0"/>
              <a:t>#7169 dated March 15, 2022</a:t>
            </a:r>
            <a:br>
              <a:rPr lang="en-US" dirty="0"/>
            </a:br>
            <a:endParaRPr lang="uk-UA" dirty="0"/>
          </a:p>
        </p:txBody>
      </p:sp>
      <p:sp>
        <p:nvSpPr>
          <p:cNvPr id="3" name="Объект 2"/>
          <p:cNvSpPr>
            <a:spLocks noGrp="1"/>
          </p:cNvSpPr>
          <p:nvPr>
            <p:ph idx="1"/>
          </p:nvPr>
        </p:nvSpPr>
        <p:spPr>
          <a:xfrm>
            <a:off x="1363287" y="1264555"/>
            <a:ext cx="10299267" cy="5053118"/>
          </a:xfrm>
        </p:spPr>
        <p:txBody>
          <a:bodyPr>
            <a:noAutofit/>
          </a:bodyPr>
          <a:lstStyle/>
          <a:p>
            <a:r>
              <a:rPr lang="en-US" sz="2500" b="1" dirty="0">
                <a:solidFill>
                  <a:srgbClr val="FF0000"/>
                </a:solidFill>
              </a:rPr>
              <a:t>To residents </a:t>
            </a:r>
            <a:r>
              <a:rPr lang="en-US" sz="2500" dirty="0"/>
              <a:t>within the meaning of this Law </a:t>
            </a:r>
            <a:r>
              <a:rPr lang="en-US" sz="2500" u="sng" dirty="0" smtClean="0"/>
              <a:t>by decision of </a:t>
            </a:r>
            <a:r>
              <a:rPr lang="en-US" sz="2500" dirty="0" smtClean="0"/>
              <a:t>the </a:t>
            </a:r>
            <a:r>
              <a:rPr lang="en-US" sz="2500" dirty="0"/>
              <a:t>National Council security and defense of Ukraine </a:t>
            </a:r>
            <a:r>
              <a:rPr lang="en-US" sz="2500" u="sng" dirty="0"/>
              <a:t>or the </a:t>
            </a:r>
            <a:r>
              <a:rPr lang="en-US" sz="2500" u="sng" dirty="0" smtClean="0"/>
              <a:t>court </a:t>
            </a:r>
            <a:r>
              <a:rPr lang="en-US" sz="2500" b="1" dirty="0" smtClean="0"/>
              <a:t>can </a:t>
            </a:r>
            <a:r>
              <a:rPr lang="en-US" sz="2500" b="1" dirty="0"/>
              <a:t>be equated to </a:t>
            </a:r>
            <a:r>
              <a:rPr lang="en-US" sz="2500" b="1" dirty="0" smtClean="0"/>
              <a:t>individuals or </a:t>
            </a:r>
            <a:r>
              <a:rPr lang="en-US" sz="2500" b="1" dirty="0"/>
              <a:t>legal entities</a:t>
            </a:r>
            <a:r>
              <a:rPr lang="en-US" sz="2500" dirty="0"/>
              <a:t> (</a:t>
            </a:r>
            <a:r>
              <a:rPr lang="en-US" sz="2500" b="1" u="sng" dirty="0"/>
              <a:t>regardless of</a:t>
            </a:r>
            <a:r>
              <a:rPr lang="en-US" sz="2500" dirty="0"/>
              <a:t> </a:t>
            </a:r>
            <a:r>
              <a:rPr lang="en-US" sz="2500" b="1" dirty="0" smtClean="0"/>
              <a:t>citizenship</a:t>
            </a:r>
            <a:r>
              <a:rPr lang="en-US" sz="2500" b="1" dirty="0"/>
              <a:t>, main activity etc.), </a:t>
            </a:r>
            <a:r>
              <a:rPr lang="en-US" sz="2500" dirty="0"/>
              <a:t>who are </a:t>
            </a:r>
            <a:r>
              <a:rPr lang="en-US" sz="2500" dirty="0" smtClean="0"/>
              <a:t>:</a:t>
            </a:r>
          </a:p>
          <a:p>
            <a:r>
              <a:rPr lang="en-US" dirty="0" smtClean="0"/>
              <a:t>permanently </a:t>
            </a:r>
            <a:r>
              <a:rPr lang="en-US" dirty="0"/>
              <a:t>or temporarily outside </a:t>
            </a:r>
            <a:r>
              <a:rPr lang="en-US" dirty="0" smtClean="0"/>
              <a:t>Ukraine occupied </a:t>
            </a:r>
            <a:r>
              <a:rPr lang="en-US" dirty="0"/>
              <a:t>territory of Ukraine </a:t>
            </a:r>
            <a:r>
              <a:rPr lang="en-US" b="1" u="sng" dirty="0"/>
              <a:t>and </a:t>
            </a:r>
            <a:endParaRPr lang="en-US" b="1" u="sng" dirty="0" smtClean="0"/>
          </a:p>
          <a:p>
            <a:r>
              <a:rPr lang="en-US" u="sng" dirty="0" smtClean="0"/>
              <a:t>publicly </a:t>
            </a:r>
            <a:r>
              <a:rPr lang="en-US" u="sng" dirty="0"/>
              <a:t>deny or support implementation of armed aggression</a:t>
            </a:r>
            <a:r>
              <a:rPr lang="en-US" dirty="0"/>
              <a:t> of the </a:t>
            </a:r>
            <a:r>
              <a:rPr lang="en-US" dirty="0" smtClean="0"/>
              <a:t>RF against </a:t>
            </a:r>
            <a:r>
              <a:rPr lang="en-US" dirty="0"/>
              <a:t>Ukraine, establishing and approval of the temporary occupation of part of the territory of Ukraine </a:t>
            </a:r>
            <a:r>
              <a:rPr lang="en-US" b="1" u="sng" dirty="0"/>
              <a:t>and </a:t>
            </a:r>
            <a:endParaRPr lang="en-US" b="1" u="sng" dirty="0" smtClean="0"/>
          </a:p>
          <a:p>
            <a:r>
              <a:rPr lang="en-US" u="sng" dirty="0" smtClean="0"/>
              <a:t>which </a:t>
            </a:r>
            <a:r>
              <a:rPr lang="en-US" u="sng" dirty="0"/>
              <a:t>are not have stopped or not stopped the implementation of their economic (in particular economic) activity on the territory of the </a:t>
            </a:r>
            <a:r>
              <a:rPr lang="en-US" u="sng" dirty="0" smtClean="0"/>
              <a:t>RF during </a:t>
            </a:r>
            <a:r>
              <a:rPr lang="en-US" u="sng" dirty="0"/>
              <a:t>the period of validity martial law</a:t>
            </a:r>
            <a:r>
              <a:rPr lang="en-US" dirty="0"/>
              <a:t> in Ukraine, introduced in connection with the implementation of armed </a:t>
            </a:r>
            <a:r>
              <a:rPr lang="en-US" dirty="0" smtClean="0"/>
              <a:t>aggression of </a:t>
            </a:r>
            <a:r>
              <a:rPr lang="en-US" dirty="0"/>
              <a:t>the </a:t>
            </a:r>
            <a:r>
              <a:rPr lang="en-US" dirty="0" smtClean="0"/>
              <a:t>RF against Ukraine</a:t>
            </a:r>
            <a:endParaRPr lang="uk-UA" dirty="0"/>
          </a:p>
        </p:txBody>
      </p:sp>
    </p:spTree>
    <p:extLst>
      <p:ext uri="{BB962C8B-B14F-4D97-AF65-F5344CB8AC3E}">
        <p14:creationId xmlns:p14="http://schemas.microsoft.com/office/powerpoint/2010/main" val="1259647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3244" y="316539"/>
            <a:ext cx="9393179" cy="1280890"/>
          </a:xfrm>
        </p:spPr>
        <p:txBody>
          <a:bodyPr>
            <a:normAutofit fontScale="90000"/>
          </a:bodyPr>
          <a:lstStyle/>
          <a:p>
            <a:r>
              <a:rPr lang="de-DE" b="1" dirty="0"/>
              <a:t>Martial </a:t>
            </a:r>
            <a:r>
              <a:rPr lang="de-DE" b="1" dirty="0" err="1"/>
              <a:t>law</a:t>
            </a:r>
            <a:r>
              <a:rPr lang="de-DE" b="1" dirty="0"/>
              <a:t> 2022 </a:t>
            </a:r>
            <a:r>
              <a:rPr lang="uk-UA" b="1" dirty="0" smtClean="0"/>
              <a:t>:</a:t>
            </a:r>
            <a:r>
              <a:rPr lang="de-DE" b="1" dirty="0" smtClean="0"/>
              <a:t> </a:t>
            </a:r>
            <a:br>
              <a:rPr lang="de-DE" b="1" dirty="0" smtClean="0"/>
            </a:br>
            <a:r>
              <a:rPr lang="en-US" dirty="0">
                <a:solidFill>
                  <a:srgbClr val="FF0000"/>
                </a:solidFill>
              </a:rPr>
              <a:t>restriction of transactions with the </a:t>
            </a:r>
            <a:r>
              <a:rPr lang="en-US" dirty="0" smtClean="0">
                <a:solidFill>
                  <a:srgbClr val="FF0000"/>
                </a:solidFill>
              </a:rPr>
              <a:t>RF </a:t>
            </a:r>
            <a:r>
              <a:rPr lang="en-US" dirty="0">
                <a:solidFill>
                  <a:srgbClr val="FF0000"/>
                </a:solidFill>
              </a:rPr>
              <a:t>and its residents or in their </a:t>
            </a:r>
            <a:r>
              <a:rPr lang="en-US" dirty="0" smtClean="0">
                <a:solidFill>
                  <a:srgbClr val="FF0000"/>
                </a:solidFill>
              </a:rPr>
              <a:t>favor</a:t>
            </a:r>
            <a:r>
              <a:rPr lang="uk-UA" b="1" dirty="0"/>
              <a:t/>
            </a:r>
            <a:br>
              <a:rPr lang="uk-UA" b="1" dirty="0"/>
            </a:br>
            <a:endParaRPr lang="uk-UA" dirty="0"/>
          </a:p>
        </p:txBody>
      </p:sp>
      <p:sp>
        <p:nvSpPr>
          <p:cNvPr id="3" name="Объект 2"/>
          <p:cNvSpPr>
            <a:spLocks noGrp="1"/>
          </p:cNvSpPr>
          <p:nvPr>
            <p:ph idx="1"/>
          </p:nvPr>
        </p:nvSpPr>
        <p:spPr>
          <a:xfrm>
            <a:off x="2531023" y="1875905"/>
            <a:ext cx="8915400" cy="4491644"/>
          </a:xfrm>
        </p:spPr>
        <p:txBody>
          <a:bodyPr>
            <a:normAutofit/>
          </a:bodyPr>
          <a:lstStyle/>
          <a:p>
            <a:pPr marL="0" indent="0">
              <a:buNone/>
            </a:pPr>
            <a:r>
              <a:rPr lang="en-US" sz="2200" dirty="0" smtClean="0"/>
              <a:t>Resolution </a:t>
            </a:r>
            <a:r>
              <a:rPr lang="en-US" sz="2200" dirty="0"/>
              <a:t>of the Cabinet of Ministers of </a:t>
            </a:r>
            <a:r>
              <a:rPr lang="en-US" sz="2200" dirty="0" smtClean="0"/>
              <a:t>Ukraine dated 03.03.22 #187 ‘</a:t>
            </a:r>
            <a:r>
              <a:rPr lang="en-US" sz="2200" b="1" dirty="0" smtClean="0"/>
              <a:t>On </a:t>
            </a:r>
            <a:r>
              <a:rPr lang="en-US" sz="2200" b="1" dirty="0"/>
              <a:t>ensuring the protection of national interests in future lawsuits by the state of Ukraine in connection with the military aggression of the Russian </a:t>
            </a:r>
            <a:r>
              <a:rPr lang="en-US" sz="2200" b="1" dirty="0" smtClean="0"/>
              <a:t>Federation</a:t>
            </a:r>
            <a:r>
              <a:rPr lang="en-US" sz="2200" dirty="0" smtClean="0"/>
              <a:t>’</a:t>
            </a:r>
          </a:p>
          <a:p>
            <a:pPr marL="0" indent="0">
              <a:buNone/>
            </a:pPr>
            <a:r>
              <a:rPr lang="en-US" sz="2200" dirty="0" smtClean="0">
                <a:solidFill>
                  <a:srgbClr val="FF0000"/>
                </a:solidFill>
              </a:rPr>
              <a:t>MORATORIUM</a:t>
            </a:r>
          </a:p>
          <a:p>
            <a:pPr marL="0" indent="0">
              <a:buNone/>
            </a:pPr>
            <a:r>
              <a:rPr lang="en-US" sz="2400" dirty="0" smtClean="0">
                <a:solidFill>
                  <a:srgbClr val="FF0000"/>
                </a:solidFill>
              </a:rPr>
              <a:t>1</a:t>
            </a:r>
            <a:r>
              <a:rPr lang="en-US" sz="2400" dirty="0"/>
              <a:t>) </a:t>
            </a:r>
            <a:r>
              <a:rPr lang="en-US" sz="2800" b="1" dirty="0" smtClean="0"/>
              <a:t>performance</a:t>
            </a:r>
            <a:r>
              <a:rPr lang="en-US" sz="2800" b="1" dirty="0"/>
              <a:t>, </a:t>
            </a:r>
            <a:r>
              <a:rPr lang="en-US" sz="2800" b="1" u="sng" dirty="0"/>
              <a:t>including by force</a:t>
            </a:r>
            <a:r>
              <a:rPr lang="en-US" sz="2800" b="1" dirty="0"/>
              <a:t>, of monetary and other obligations </a:t>
            </a:r>
            <a:r>
              <a:rPr lang="en-US" b="1" dirty="0"/>
              <a:t>if c</a:t>
            </a:r>
            <a:r>
              <a:rPr lang="en-US" dirty="0"/>
              <a:t>reditors (collectors) are the </a:t>
            </a:r>
            <a:r>
              <a:rPr lang="en-US" dirty="0" smtClean="0"/>
              <a:t>Russian Federation </a:t>
            </a:r>
            <a:r>
              <a:rPr lang="en-US" dirty="0"/>
              <a:t>or the following persons: citizens of </a:t>
            </a:r>
            <a:r>
              <a:rPr lang="en-US" dirty="0"/>
              <a:t>the Russian Federation </a:t>
            </a:r>
            <a:r>
              <a:rPr lang="en-US" dirty="0" smtClean="0"/>
              <a:t>, </a:t>
            </a:r>
            <a:r>
              <a:rPr lang="en-US" dirty="0"/>
              <a:t>legal entities of Ukraine with Russian beneficiaries, foreign legal entities with Russian beneficiaries in case of fulfillment of obligations to them at the expense of funds provided for in the state budget</a:t>
            </a:r>
            <a:endParaRPr lang="en-US" dirty="0"/>
          </a:p>
        </p:txBody>
      </p:sp>
    </p:spTree>
    <p:extLst>
      <p:ext uri="{BB962C8B-B14F-4D97-AF65-F5344CB8AC3E}">
        <p14:creationId xmlns:p14="http://schemas.microsoft.com/office/powerpoint/2010/main" val="25266624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b="1" dirty="0"/>
              <a:t>Martial </a:t>
            </a:r>
            <a:r>
              <a:rPr lang="de-DE" b="1" dirty="0" err="1"/>
              <a:t>law</a:t>
            </a:r>
            <a:r>
              <a:rPr lang="de-DE" b="1" dirty="0"/>
              <a:t> 2022 </a:t>
            </a:r>
            <a:r>
              <a:rPr lang="uk-UA" b="1" dirty="0"/>
              <a:t>:</a:t>
            </a:r>
            <a:r>
              <a:rPr lang="de-DE" b="1" dirty="0"/>
              <a:t> </a:t>
            </a:r>
            <a:br>
              <a:rPr lang="de-DE" b="1" dirty="0"/>
            </a:br>
            <a:r>
              <a:rPr lang="en-US" dirty="0">
                <a:solidFill>
                  <a:srgbClr val="FF0000"/>
                </a:solidFill>
              </a:rPr>
              <a:t>restriction of transactions with the RF and its residents or in their favor</a:t>
            </a:r>
            <a:endParaRPr lang="uk-UA" dirty="0"/>
          </a:p>
        </p:txBody>
      </p:sp>
      <p:sp>
        <p:nvSpPr>
          <p:cNvPr id="3" name="Объект 2"/>
          <p:cNvSpPr>
            <a:spLocks noGrp="1"/>
          </p:cNvSpPr>
          <p:nvPr>
            <p:ph idx="1"/>
          </p:nvPr>
        </p:nvSpPr>
        <p:spPr>
          <a:xfrm>
            <a:off x="2044931" y="2133599"/>
            <a:ext cx="9459681" cy="4067695"/>
          </a:xfrm>
        </p:spPr>
        <p:txBody>
          <a:bodyPr>
            <a:normAutofit fontScale="92500" lnSpcReduction="20000"/>
          </a:bodyPr>
          <a:lstStyle/>
          <a:p>
            <a:pPr marL="0" indent="0">
              <a:buNone/>
            </a:pPr>
            <a:endParaRPr lang="en-US" dirty="0" smtClean="0">
              <a:solidFill>
                <a:srgbClr val="FF0000"/>
              </a:solidFill>
            </a:endParaRPr>
          </a:p>
          <a:p>
            <a:pPr marL="0" indent="0">
              <a:buNone/>
            </a:pPr>
            <a:r>
              <a:rPr lang="en-US" sz="2400" dirty="0" smtClean="0">
                <a:solidFill>
                  <a:srgbClr val="FF0000"/>
                </a:solidFill>
              </a:rPr>
              <a:t>MORATORIUM</a:t>
            </a:r>
            <a:endParaRPr lang="en-US" sz="2400" dirty="0">
              <a:solidFill>
                <a:srgbClr val="FF0000"/>
              </a:solidFill>
            </a:endParaRPr>
          </a:p>
          <a:p>
            <a:pPr marL="0" indent="0">
              <a:buNone/>
            </a:pPr>
            <a:r>
              <a:rPr lang="en-US" dirty="0" smtClean="0">
                <a:solidFill>
                  <a:srgbClr val="FF0000"/>
                </a:solidFill>
              </a:rPr>
              <a:t>2</a:t>
            </a:r>
            <a:r>
              <a:rPr lang="uk-UA" dirty="0"/>
              <a:t>) </a:t>
            </a:r>
            <a:r>
              <a:rPr lang="en-US" sz="3100" b="1" dirty="0"/>
              <a:t>Alienation and </a:t>
            </a:r>
            <a:r>
              <a:rPr lang="en-US" sz="3100" b="1" dirty="0" smtClean="0"/>
              <a:t>similar transactions </a:t>
            </a:r>
            <a:r>
              <a:rPr lang="en-US" sz="3200" b="1" dirty="0"/>
              <a:t>(like mortgage and any other actions that can result in alienation of some assets</a:t>
            </a:r>
            <a:r>
              <a:rPr lang="en-US" sz="3100" b="1" dirty="0" smtClean="0"/>
              <a:t> </a:t>
            </a:r>
            <a:r>
              <a:rPr lang="en-US" dirty="0"/>
              <a:t>- real estate, securities, corporate rights, rights of claim against the debtor in cases of bankruptcy (insolvency), vehicles, air and sea vessels, inland navigation vessels –</a:t>
            </a:r>
            <a:r>
              <a:rPr lang="en-US" sz="2600" b="1" dirty="0">
                <a:solidFill>
                  <a:srgbClr val="FF0000"/>
                </a:solidFill>
              </a:rPr>
              <a:t>by</a:t>
            </a:r>
            <a:r>
              <a:rPr lang="en-US" sz="2600" b="1" dirty="0"/>
              <a:t> </a:t>
            </a:r>
            <a:r>
              <a:rPr lang="en-US" sz="2800" b="1" dirty="0"/>
              <a:t>the Russian Federation </a:t>
            </a:r>
            <a:r>
              <a:rPr lang="en-US" sz="2600" b="1" dirty="0" smtClean="0"/>
              <a:t>or </a:t>
            </a:r>
            <a:r>
              <a:rPr lang="en-US" sz="2600" b="1" dirty="0"/>
              <a:t>persons associated with </a:t>
            </a:r>
            <a:r>
              <a:rPr lang="en-US" sz="2800" b="1" dirty="0"/>
              <a:t>the Russian </a:t>
            </a:r>
            <a:r>
              <a:rPr lang="en-US" sz="2800" b="1" dirty="0" smtClean="0"/>
              <a:t>Federation</a:t>
            </a:r>
            <a:r>
              <a:rPr lang="en-US" dirty="0" smtClean="0"/>
              <a:t> </a:t>
            </a:r>
            <a:r>
              <a:rPr lang="en-US" dirty="0"/>
              <a:t>(EXCEPT for: free alienation/transfer in favor of the state of Ukraine)</a:t>
            </a:r>
          </a:p>
          <a:p>
            <a:pPr marL="0" indent="0">
              <a:buNone/>
            </a:pPr>
            <a:r>
              <a:rPr lang="en-US" dirty="0"/>
              <a:t>3) </a:t>
            </a:r>
            <a:r>
              <a:rPr lang="en-US" sz="2600" dirty="0"/>
              <a:t>-//-  </a:t>
            </a:r>
            <a:r>
              <a:rPr lang="en-US" sz="2600" b="1" dirty="0">
                <a:solidFill>
                  <a:srgbClr val="FF0000"/>
                </a:solidFill>
              </a:rPr>
              <a:t>in favor of </a:t>
            </a:r>
            <a:r>
              <a:rPr lang="en-US" sz="2400" b="1" dirty="0"/>
              <a:t>the Russian Federation or persons associated with the Russian Federation</a:t>
            </a:r>
            <a:r>
              <a:rPr lang="en-US" dirty="0" smtClean="0"/>
              <a:t>(EXCEPT </a:t>
            </a:r>
            <a:r>
              <a:rPr lang="en-US" dirty="0"/>
              <a:t>for court decision or a certificate of the right to inheritance)</a:t>
            </a:r>
            <a:endParaRPr lang="uk-UA" dirty="0"/>
          </a:p>
          <a:p>
            <a:endParaRPr lang="uk-UA" dirty="0"/>
          </a:p>
        </p:txBody>
      </p:sp>
    </p:spTree>
    <p:extLst>
      <p:ext uri="{BB962C8B-B14F-4D97-AF65-F5344CB8AC3E}">
        <p14:creationId xmlns:p14="http://schemas.microsoft.com/office/powerpoint/2010/main" val="1170249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normAutofit/>
          </a:bodyPr>
          <a:lstStyle/>
          <a:p>
            <a:r>
              <a:rPr lang="en-US" sz="3600" b="1" dirty="0"/>
              <a:t>621</a:t>
            </a:r>
            <a:r>
              <a:rPr lang="en-US" sz="3600" dirty="0"/>
              <a:t> day of a </a:t>
            </a:r>
            <a:r>
              <a:rPr lang="en-US" sz="3600" u="sng" dirty="0"/>
              <a:t>full-scale </a:t>
            </a:r>
            <a:r>
              <a:rPr lang="en-US" sz="3600" dirty="0"/>
              <a:t>military aggression of Russia against Ukraine </a:t>
            </a:r>
            <a:endParaRPr lang="en-US" sz="3600" dirty="0" smtClean="0"/>
          </a:p>
          <a:p>
            <a:r>
              <a:rPr lang="en-US" sz="3600" dirty="0" smtClean="0"/>
              <a:t>2024 </a:t>
            </a:r>
            <a:r>
              <a:rPr lang="ru-RU" sz="3600" dirty="0" smtClean="0"/>
              <a:t>– </a:t>
            </a:r>
            <a:r>
              <a:rPr lang="de-DE" sz="3600" dirty="0" smtClean="0"/>
              <a:t>a 1</a:t>
            </a:r>
            <a:r>
              <a:rPr lang="en-US" sz="3600" u="sng" dirty="0" smtClean="0"/>
              <a:t>0-th </a:t>
            </a:r>
            <a:r>
              <a:rPr lang="en-US" sz="3600" u="sng" dirty="0"/>
              <a:t>year </a:t>
            </a:r>
            <a:r>
              <a:rPr lang="en-US" sz="3600" dirty="0"/>
              <a:t>of Russian-Ukrainian war (which started in 2014). </a:t>
            </a:r>
            <a:endParaRPr lang="uk-UA" sz="3600" dirty="0"/>
          </a:p>
        </p:txBody>
      </p:sp>
    </p:spTree>
    <p:extLst>
      <p:ext uri="{BB962C8B-B14F-4D97-AF65-F5344CB8AC3E}">
        <p14:creationId xmlns:p14="http://schemas.microsoft.com/office/powerpoint/2010/main" val="3356096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9955" y="1316182"/>
            <a:ext cx="8915400" cy="2724845"/>
          </a:xfrm>
        </p:spPr>
        <p:txBody>
          <a:bodyPr/>
          <a:lstStyle/>
          <a:p>
            <a:r>
              <a:rPr lang="en-US" dirty="0" smtClean="0"/>
              <a:t>Thank you for attention</a:t>
            </a:r>
            <a:endParaRPr lang="uk-UA" dirty="0"/>
          </a:p>
        </p:txBody>
      </p:sp>
      <p:sp>
        <p:nvSpPr>
          <p:cNvPr id="3" name="Текст 2"/>
          <p:cNvSpPr>
            <a:spLocks noGrp="1"/>
          </p:cNvSpPr>
          <p:nvPr>
            <p:ph type="body" sz="half" idx="2"/>
          </p:nvPr>
        </p:nvSpPr>
        <p:spPr>
          <a:xfrm>
            <a:off x="2289955" y="4383578"/>
            <a:ext cx="8915400" cy="729622"/>
          </a:xfrm>
        </p:spPr>
        <p:txBody>
          <a:bodyPr>
            <a:noAutofit/>
          </a:bodyPr>
          <a:lstStyle/>
          <a:p>
            <a:r>
              <a:rPr lang="en-US" sz="2600" b="1" dirty="0" smtClean="0"/>
              <a:t>Halyna Hrytsenko</a:t>
            </a:r>
          </a:p>
          <a:p>
            <a:r>
              <a:rPr lang="en-US" sz="2600" b="1" dirty="0" smtClean="0"/>
              <a:t>+380503036329, </a:t>
            </a:r>
            <a:r>
              <a:rPr lang="en-US" sz="2600" b="1" dirty="0" smtClean="0"/>
              <a:t>ggritsenko@gmail.com</a:t>
            </a:r>
            <a:endParaRPr lang="uk-UA" sz="2600" b="1" dirty="0"/>
          </a:p>
        </p:txBody>
      </p:sp>
    </p:spTree>
    <p:extLst>
      <p:ext uri="{BB962C8B-B14F-4D97-AF65-F5344CB8AC3E}">
        <p14:creationId xmlns:p14="http://schemas.microsoft.com/office/powerpoint/2010/main" val="374560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Since 2014 the </a:t>
            </a:r>
            <a:r>
              <a:rPr lang="en-US" b="1" dirty="0"/>
              <a:t>UN General Assembly </a:t>
            </a:r>
            <a:r>
              <a:rPr lang="en-US" dirty="0"/>
              <a:t>has </a:t>
            </a:r>
            <a:r>
              <a:rPr lang="en-US" dirty="0" smtClean="0"/>
              <a:t>recognized</a:t>
            </a:r>
            <a:r>
              <a:rPr lang="en-US" dirty="0"/>
              <a:t>:</a:t>
            </a:r>
            <a:r>
              <a:rPr lang="uk-UA" dirty="0"/>
              <a:t/>
            </a:r>
            <a:br>
              <a:rPr lang="uk-UA" dirty="0"/>
            </a:br>
            <a:endParaRPr lang="uk-UA" dirty="0"/>
          </a:p>
        </p:txBody>
      </p:sp>
      <p:sp>
        <p:nvSpPr>
          <p:cNvPr id="3" name="Объект 2"/>
          <p:cNvSpPr>
            <a:spLocks noGrp="1"/>
          </p:cNvSpPr>
          <p:nvPr>
            <p:ph idx="1"/>
          </p:nvPr>
        </p:nvSpPr>
        <p:spPr>
          <a:xfrm>
            <a:off x="1878676" y="2133600"/>
            <a:ext cx="9625936" cy="3777622"/>
          </a:xfrm>
        </p:spPr>
        <p:txBody>
          <a:bodyPr>
            <a:normAutofit lnSpcReduction="10000"/>
          </a:bodyPr>
          <a:lstStyle/>
          <a:p>
            <a:pPr lvl="0"/>
            <a:r>
              <a:rPr lang="en-US" sz="2600" b="1" dirty="0" smtClean="0"/>
              <a:t>Illegality </a:t>
            </a:r>
            <a:r>
              <a:rPr lang="en-US" sz="2600" b="1" dirty="0"/>
              <a:t>of referendum in Crimea </a:t>
            </a:r>
            <a:r>
              <a:rPr lang="en-US" dirty="0"/>
              <a:t>- </a:t>
            </a:r>
            <a:r>
              <a:rPr lang="en-US" sz="1600" dirty="0"/>
              <a:t>Resolution of the General Assembly of the United Nations "On the Territorial Integrity of Ukraine" dated March 27, 2014 No. 68/262</a:t>
            </a:r>
            <a:endParaRPr lang="uk-UA" sz="1600" dirty="0"/>
          </a:p>
          <a:p>
            <a:pPr lvl="0"/>
            <a:r>
              <a:rPr lang="en-US" sz="2600" b="1" dirty="0"/>
              <a:t>Russia’s occupation of the territories of Crimea and Donbass- </a:t>
            </a:r>
            <a:r>
              <a:rPr lang="en-US" sz="1600" dirty="0"/>
              <a:t>resolutions of the General Assembly of the United Nations "The state of affairs in the field of human rights in the Autonomous Republic of Crimea and the city of Sevastopol (Ukraine)" A/RES/71/205 (2016), A/RES/72/190 (2017), A/RES/73/263 (2018), A/RES/74/168 (2019), A/RES/75/192 (2020); "Problems of the militarization of the Autonomous Republic of Crimea and the city of Sevastopol, Ukraine, as well as parts of the Black and Azov Seas" A/RES/73/194 (2018), A/RES/74/17 (2019), A/RES/75/29 ( 2020),</a:t>
            </a:r>
            <a:endParaRPr lang="uk-UA" sz="1600" dirty="0"/>
          </a:p>
          <a:p>
            <a:r>
              <a:rPr lang="en-US" sz="2800" b="1" dirty="0"/>
              <a:t>Act of aggression of Russia against Ukraine- </a:t>
            </a:r>
            <a:r>
              <a:rPr lang="en-US" sz="1500" dirty="0"/>
              <a:t>Resolution of the General Assembly of the United Nations "Aggression against Ukraine" A/RES/ES-11/1 of March 2, 2022</a:t>
            </a:r>
            <a:endParaRPr lang="uk-UA" sz="1500" dirty="0"/>
          </a:p>
        </p:txBody>
      </p:sp>
    </p:spTree>
    <p:extLst>
      <p:ext uri="{BB962C8B-B14F-4D97-AF65-F5344CB8AC3E}">
        <p14:creationId xmlns:p14="http://schemas.microsoft.com/office/powerpoint/2010/main" val="2223940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a:t>
            </a:r>
            <a:r>
              <a:rPr lang="en-US" dirty="0" smtClean="0"/>
              <a:t>ypes </a:t>
            </a:r>
            <a:r>
              <a:rPr lang="en-US" dirty="0"/>
              <a:t>of </a:t>
            </a:r>
            <a:r>
              <a:rPr lang="en-US" b="1" dirty="0" smtClean="0"/>
              <a:t>legal regimes </a:t>
            </a:r>
            <a:r>
              <a:rPr lang="en-US" dirty="0" smtClean="0"/>
              <a:t>caused by Russian-Ukrainian war</a:t>
            </a:r>
            <a:endParaRPr lang="uk-UA" dirty="0"/>
          </a:p>
        </p:txBody>
      </p:sp>
      <p:sp>
        <p:nvSpPr>
          <p:cNvPr id="3" name="Объект 2"/>
          <p:cNvSpPr>
            <a:spLocks noGrp="1"/>
          </p:cNvSpPr>
          <p:nvPr>
            <p:ph idx="1"/>
          </p:nvPr>
        </p:nvSpPr>
        <p:spPr/>
        <p:txBody>
          <a:bodyPr>
            <a:normAutofit/>
          </a:bodyPr>
          <a:lstStyle/>
          <a:p>
            <a:r>
              <a:rPr lang="en-US" sz="3600" b="1" dirty="0" smtClean="0"/>
              <a:t>ATO</a:t>
            </a:r>
            <a:r>
              <a:rPr lang="en-US" sz="3600" dirty="0" smtClean="0"/>
              <a:t>(2014-2018</a:t>
            </a:r>
            <a:r>
              <a:rPr lang="en-US" sz="3600" dirty="0"/>
              <a:t>), </a:t>
            </a:r>
            <a:endParaRPr lang="en-US" sz="3600" dirty="0" smtClean="0"/>
          </a:p>
          <a:p>
            <a:r>
              <a:rPr lang="en-US" sz="3600" b="1" dirty="0" smtClean="0"/>
              <a:t>JFO </a:t>
            </a:r>
            <a:r>
              <a:rPr lang="en-US" sz="3600" dirty="0" smtClean="0"/>
              <a:t>(2018-Feb.24, 2022</a:t>
            </a:r>
            <a:r>
              <a:rPr lang="en-US" sz="3600" dirty="0"/>
              <a:t>), </a:t>
            </a:r>
            <a:endParaRPr lang="en-US" sz="3600" dirty="0" smtClean="0"/>
          </a:p>
          <a:p>
            <a:r>
              <a:rPr lang="en-US" sz="3600" b="1" dirty="0" smtClean="0"/>
              <a:t>martial </a:t>
            </a:r>
            <a:r>
              <a:rPr lang="en-US" sz="3600" b="1" dirty="0"/>
              <a:t>law </a:t>
            </a:r>
            <a:r>
              <a:rPr lang="en-US" sz="3600" dirty="0" smtClean="0"/>
              <a:t>(</a:t>
            </a:r>
            <a:r>
              <a:rPr lang="uk-UA" sz="3600" dirty="0" smtClean="0"/>
              <a:t>1</a:t>
            </a:r>
            <a:r>
              <a:rPr lang="en-US" sz="3600" dirty="0" smtClean="0"/>
              <a:t> month in 2018 </a:t>
            </a:r>
            <a:r>
              <a:rPr lang="en-US" sz="3600" dirty="0"/>
              <a:t>and </a:t>
            </a:r>
            <a:r>
              <a:rPr lang="en-US" sz="3600" dirty="0" smtClean="0"/>
              <a:t>from </a:t>
            </a:r>
            <a:r>
              <a:rPr lang="en-US" sz="3600" dirty="0" smtClean="0">
                <a:solidFill>
                  <a:srgbClr val="FF0000"/>
                </a:solidFill>
              </a:rPr>
              <a:t>Feb.24, 2022 </a:t>
            </a:r>
            <a:r>
              <a:rPr lang="en-US" sz="3600" dirty="0" smtClean="0"/>
              <a:t>- …)</a:t>
            </a:r>
            <a:endParaRPr lang="uk-UA" sz="3600" dirty="0" smtClean="0"/>
          </a:p>
          <a:p>
            <a:endParaRPr lang="uk-UA" sz="3600" dirty="0"/>
          </a:p>
        </p:txBody>
      </p:sp>
    </p:spTree>
    <p:extLst>
      <p:ext uri="{BB962C8B-B14F-4D97-AF65-F5344CB8AC3E}">
        <p14:creationId xmlns:p14="http://schemas.microsoft.com/office/powerpoint/2010/main" val="271235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Martial law 2018</a:t>
            </a:r>
            <a:endParaRPr lang="uk-UA" sz="2400" dirty="0"/>
          </a:p>
        </p:txBody>
      </p:sp>
      <p:pic>
        <p:nvPicPr>
          <p:cNvPr id="4" name="Picture 2" descr="Мапа запровадження воєнного стану у 2018 році (26.11.18 — 26.12.1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2925" y="1470053"/>
            <a:ext cx="7034305" cy="4860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869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b="1" dirty="0" smtClean="0"/>
              <a:t>Martial </a:t>
            </a:r>
            <a:r>
              <a:rPr lang="de-DE" b="1" dirty="0" err="1" smtClean="0"/>
              <a:t>law</a:t>
            </a:r>
            <a:r>
              <a:rPr lang="uk-UA" b="1" dirty="0" smtClean="0"/>
              <a:t> 2022</a:t>
            </a:r>
            <a:endParaRPr lang="uk-UA" b="1" dirty="0"/>
          </a:p>
        </p:txBody>
      </p:sp>
      <p:sp>
        <p:nvSpPr>
          <p:cNvPr id="3" name="Объект 2"/>
          <p:cNvSpPr>
            <a:spLocks noGrp="1"/>
          </p:cNvSpPr>
          <p:nvPr>
            <p:ph idx="1"/>
          </p:nvPr>
        </p:nvSpPr>
        <p:spPr>
          <a:xfrm>
            <a:off x="1622367" y="1447435"/>
            <a:ext cx="8947265" cy="4807528"/>
          </a:xfrm>
        </p:spPr>
        <p:txBody>
          <a:bodyPr>
            <a:noAutofit/>
          </a:bodyPr>
          <a:lstStyle/>
          <a:p>
            <a:r>
              <a:rPr lang="en-US" sz="2600" b="1" dirty="0"/>
              <a:t>The actual work of courts, </a:t>
            </a:r>
            <a:r>
              <a:rPr lang="en-US" sz="2600" b="1" dirty="0" smtClean="0"/>
              <a:t>operation of state </a:t>
            </a:r>
            <a:r>
              <a:rPr lang="en-US" sz="2600" b="1" dirty="0" smtClean="0"/>
              <a:t>registers</a:t>
            </a:r>
          </a:p>
          <a:p>
            <a:r>
              <a:rPr lang="en-US" sz="2600" b="1" dirty="0" smtClean="0"/>
              <a:t>Exemption from liability for violation if civil law obligations during </a:t>
            </a:r>
            <a:r>
              <a:rPr lang="en-US" sz="2600" b="1" dirty="0"/>
              <a:t>martial law</a:t>
            </a:r>
            <a:r>
              <a:rPr lang="en-US" sz="2600" dirty="0"/>
              <a:t>: a) </a:t>
            </a:r>
            <a:r>
              <a:rPr lang="en-US" sz="2600" dirty="0" smtClean="0"/>
              <a:t>monetary obligations under loans contracts; </a:t>
            </a:r>
            <a:r>
              <a:rPr lang="en-US" sz="2600" dirty="0"/>
              <a:t>b) </a:t>
            </a:r>
            <a:r>
              <a:rPr lang="en-US" sz="2600" dirty="0" smtClean="0"/>
              <a:t>force </a:t>
            </a:r>
            <a:r>
              <a:rPr lang="en-US" sz="2600" dirty="0"/>
              <a:t>majeure</a:t>
            </a:r>
            <a:endParaRPr lang="uk-UA" sz="2600" dirty="0"/>
          </a:p>
          <a:p>
            <a:r>
              <a:rPr lang="en-US" sz="2600" b="1" dirty="0" smtClean="0"/>
              <a:t>Restrictions </a:t>
            </a:r>
            <a:r>
              <a:rPr lang="en-US" sz="2600" b="1" dirty="0"/>
              <a:t>of rights in the field of private law during martial </a:t>
            </a:r>
            <a:r>
              <a:rPr lang="en-US" sz="2600" b="1" dirty="0" smtClean="0"/>
              <a:t>law</a:t>
            </a:r>
            <a:r>
              <a:rPr lang="en-US" sz="2600" dirty="0" smtClean="0"/>
              <a:t>: a) general </a:t>
            </a:r>
            <a:r>
              <a:rPr lang="en-US" sz="2600" dirty="0"/>
              <a:t>restrictions on </a:t>
            </a:r>
            <a:r>
              <a:rPr lang="en-US" sz="2600" dirty="0" smtClean="0"/>
              <a:t>rights; b) nationalization </a:t>
            </a:r>
            <a:r>
              <a:rPr lang="en-US" sz="2600" dirty="0"/>
              <a:t>of property of the Russian Federation and its residents in </a:t>
            </a:r>
            <a:r>
              <a:rPr lang="en-US" sz="2600" dirty="0" smtClean="0"/>
              <a:t>Ukraine; c) restriction </a:t>
            </a:r>
            <a:r>
              <a:rPr lang="en-US" sz="2600" dirty="0"/>
              <a:t>of transactions with the Russian Federation and its residents or in their </a:t>
            </a:r>
            <a:r>
              <a:rPr lang="en-US" sz="2600" dirty="0" smtClean="0"/>
              <a:t>favor</a:t>
            </a:r>
          </a:p>
        </p:txBody>
      </p:sp>
    </p:spTree>
    <p:extLst>
      <p:ext uri="{BB962C8B-B14F-4D97-AF65-F5344CB8AC3E}">
        <p14:creationId xmlns:p14="http://schemas.microsoft.com/office/powerpoint/2010/main" val="2065907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Martial law 2022: challenges for courts</a:t>
            </a:r>
            <a:endParaRPr lang="uk-UA" b="1" dirty="0"/>
          </a:p>
        </p:txBody>
      </p:sp>
      <p:sp>
        <p:nvSpPr>
          <p:cNvPr id="3" name="Объект 2"/>
          <p:cNvSpPr>
            <a:spLocks noGrp="1"/>
          </p:cNvSpPr>
          <p:nvPr>
            <p:ph idx="1"/>
          </p:nvPr>
        </p:nvSpPr>
        <p:spPr>
          <a:xfrm>
            <a:off x="1853737" y="1385453"/>
            <a:ext cx="10108277" cy="4549833"/>
          </a:xfrm>
        </p:spPr>
        <p:txBody>
          <a:bodyPr>
            <a:noAutofit/>
          </a:bodyPr>
          <a:lstStyle/>
          <a:p>
            <a:r>
              <a:rPr lang="en-US" sz="2600" dirty="0"/>
              <a:t>During the </a:t>
            </a:r>
            <a:r>
              <a:rPr lang="en-US" sz="2600" dirty="0" smtClean="0"/>
              <a:t>martial law the </a:t>
            </a:r>
            <a:r>
              <a:rPr lang="en-US" sz="2600" b="1" dirty="0"/>
              <a:t>powers of the courts cannot be suspended, </a:t>
            </a:r>
            <a:r>
              <a:rPr lang="en-US" sz="2600" b="1" dirty="0" smtClean="0"/>
              <a:t>Reduction </a:t>
            </a:r>
            <a:r>
              <a:rPr lang="en-US" sz="2600" b="1" dirty="0"/>
              <a:t>or acceleration of any forms of judicial proceedings is prohibited</a:t>
            </a:r>
            <a:r>
              <a:rPr lang="en-US" sz="2600" b="1" dirty="0" smtClean="0"/>
              <a:t>. </a:t>
            </a:r>
          </a:p>
          <a:p>
            <a:r>
              <a:rPr lang="en-US" sz="2600" b="1" dirty="0" smtClean="0"/>
              <a:t>Statistics </a:t>
            </a:r>
            <a:r>
              <a:rPr lang="en-US" sz="2600" b="1" dirty="0"/>
              <a:t>of court </a:t>
            </a:r>
            <a:r>
              <a:rPr lang="en-US" sz="2600" b="1" dirty="0" smtClean="0"/>
              <a:t>decisions:</a:t>
            </a:r>
          </a:p>
          <a:p>
            <a:pPr marL="0" indent="0">
              <a:buNone/>
            </a:pPr>
            <a:r>
              <a:rPr lang="en-US" sz="2600" u="sng" dirty="0"/>
              <a:t>In the first half of 2022</a:t>
            </a:r>
            <a:r>
              <a:rPr lang="en-US" sz="2600" dirty="0"/>
              <a:t>, 1,160,000 cases were submitted to the </a:t>
            </a:r>
            <a:r>
              <a:rPr lang="en-US" sz="2600" dirty="0" smtClean="0"/>
              <a:t>courts (46</a:t>
            </a:r>
            <a:r>
              <a:rPr lang="en-US" sz="2600" dirty="0"/>
              <a:t>% less than in the same period of </a:t>
            </a:r>
            <a:r>
              <a:rPr lang="en-US" sz="2600" dirty="0" smtClean="0"/>
              <a:t>2021). </a:t>
            </a:r>
            <a:endParaRPr lang="ru-RU" sz="2600" dirty="0"/>
          </a:p>
          <a:p>
            <a:pPr marL="0" indent="0">
              <a:buNone/>
            </a:pPr>
            <a:r>
              <a:rPr lang="en-US" sz="2600" dirty="0" smtClean="0"/>
              <a:t>Quantity of cases submitted to </a:t>
            </a:r>
            <a:r>
              <a:rPr lang="en-US" sz="2600" dirty="0"/>
              <a:t>the Supreme Court </a:t>
            </a:r>
            <a:r>
              <a:rPr lang="en-US" sz="2600" dirty="0" smtClean="0"/>
              <a:t>also decreased </a:t>
            </a:r>
            <a:r>
              <a:rPr lang="en-US" sz="2600" dirty="0"/>
              <a:t>by 40</a:t>
            </a:r>
            <a:r>
              <a:rPr lang="en-US" sz="2600" dirty="0" smtClean="0"/>
              <a:t>%.</a:t>
            </a:r>
          </a:p>
          <a:p>
            <a:pPr marL="0" indent="0">
              <a:buNone/>
            </a:pPr>
            <a:r>
              <a:rPr lang="en-US" sz="2600" dirty="0" smtClean="0"/>
              <a:t>From </a:t>
            </a:r>
            <a:r>
              <a:rPr lang="en-US" sz="2600" dirty="0"/>
              <a:t>24.02.2022 to 01.06.2022 the courts of Ukraine passed approximately 1 </a:t>
            </a:r>
            <a:r>
              <a:rPr lang="en-US" sz="2600" dirty="0" err="1" smtClean="0"/>
              <a:t>mln</a:t>
            </a:r>
            <a:r>
              <a:rPr lang="en-US" sz="2600" dirty="0" smtClean="0"/>
              <a:t> </a:t>
            </a:r>
            <a:r>
              <a:rPr lang="en-US" sz="2600" dirty="0"/>
              <a:t>court decisions</a:t>
            </a:r>
            <a:r>
              <a:rPr lang="en-US" sz="2600" dirty="0" smtClean="0"/>
              <a:t>.</a:t>
            </a:r>
            <a:endParaRPr lang="en-US" sz="2600" dirty="0"/>
          </a:p>
        </p:txBody>
      </p:sp>
    </p:spTree>
    <p:extLst>
      <p:ext uri="{BB962C8B-B14F-4D97-AF65-F5344CB8AC3E}">
        <p14:creationId xmlns:p14="http://schemas.microsoft.com/office/powerpoint/2010/main" val="3999385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Martial law 2022: challenges for courts</a:t>
            </a:r>
            <a:endParaRPr lang="uk-UA" b="1" dirty="0"/>
          </a:p>
        </p:txBody>
      </p:sp>
      <p:sp>
        <p:nvSpPr>
          <p:cNvPr id="3" name="Объект 2"/>
          <p:cNvSpPr>
            <a:spLocks noGrp="1"/>
          </p:cNvSpPr>
          <p:nvPr>
            <p:ph idx="1"/>
          </p:nvPr>
        </p:nvSpPr>
        <p:spPr>
          <a:xfrm>
            <a:off x="2481147" y="1540189"/>
            <a:ext cx="8915400" cy="4395098"/>
          </a:xfrm>
        </p:spPr>
        <p:txBody>
          <a:bodyPr>
            <a:normAutofit/>
          </a:bodyPr>
          <a:lstStyle/>
          <a:p>
            <a:pPr marL="0" indent="0">
              <a:buNone/>
            </a:pPr>
            <a:r>
              <a:rPr lang="en-US" sz="2600" b="1" dirty="0" smtClean="0"/>
              <a:t>Key factors that helped Ukrainian courts to continue to administer justice</a:t>
            </a:r>
          </a:p>
          <a:p>
            <a:r>
              <a:rPr lang="en-US" sz="3000" dirty="0"/>
              <a:t>Extension of general and special statute of limitations for the period of martial </a:t>
            </a:r>
            <a:r>
              <a:rPr lang="en-US" sz="3000" dirty="0" smtClean="0"/>
              <a:t>law</a:t>
            </a:r>
            <a:endParaRPr lang="ru-RU" sz="3000" dirty="0" smtClean="0"/>
          </a:p>
          <a:p>
            <a:r>
              <a:rPr lang="en-US" sz="3000" dirty="0" smtClean="0"/>
              <a:t>Renewal </a:t>
            </a:r>
            <a:r>
              <a:rPr lang="en-US" sz="3000" dirty="0"/>
              <a:t>of procedural terms (not automatic)</a:t>
            </a:r>
          </a:p>
          <a:p>
            <a:r>
              <a:rPr lang="en-US" sz="3000" dirty="0" smtClean="0"/>
              <a:t>Changes </a:t>
            </a:r>
            <a:r>
              <a:rPr lang="en-US" sz="3000" dirty="0"/>
              <a:t>in the territorial jurisdiction of cases</a:t>
            </a:r>
          </a:p>
          <a:p>
            <a:r>
              <a:rPr lang="en-US" sz="3000" dirty="0" smtClean="0"/>
              <a:t>Activation </a:t>
            </a:r>
            <a:r>
              <a:rPr lang="en-US" sz="3000" dirty="0"/>
              <a:t>of online </a:t>
            </a:r>
            <a:r>
              <a:rPr lang="en-US" sz="3000" dirty="0" smtClean="0"/>
              <a:t>justice</a:t>
            </a:r>
            <a:endParaRPr lang="uk-UA" sz="3000" dirty="0"/>
          </a:p>
        </p:txBody>
      </p:sp>
    </p:spTree>
    <p:extLst>
      <p:ext uri="{BB962C8B-B14F-4D97-AF65-F5344CB8AC3E}">
        <p14:creationId xmlns:p14="http://schemas.microsoft.com/office/powerpoint/2010/main" val="2114413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upreme.court.gov.ua/userfiles/media/new_folder_for_uploads/supreme/rozporyadjennya/map_07_08_20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77" y="49587"/>
            <a:ext cx="12014846" cy="6808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842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2376</TotalTime>
  <Words>1233</Words>
  <Application>Microsoft Office PowerPoint</Application>
  <PresentationFormat>Широкоэкранный</PresentationFormat>
  <Paragraphs>73</Paragraphs>
  <Slides>20</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20</vt:i4>
      </vt:variant>
    </vt:vector>
  </HeadingPairs>
  <TitlesOfParts>
    <vt:vector size="24" baseType="lpstr">
      <vt:lpstr>Arial</vt:lpstr>
      <vt:lpstr>Century Gothic</vt:lpstr>
      <vt:lpstr>Wingdings 3</vt:lpstr>
      <vt:lpstr>Легкий дым</vt:lpstr>
      <vt:lpstr>Сhallenges of the war for Ukrainian legal system: view of private law</vt:lpstr>
      <vt:lpstr>Презентация PowerPoint</vt:lpstr>
      <vt:lpstr>Since 2014 the UN General Assembly has recognized: </vt:lpstr>
      <vt:lpstr>Types of legal regimes caused by Russian-Ukrainian war</vt:lpstr>
      <vt:lpstr>Martial law 2018</vt:lpstr>
      <vt:lpstr>Martial law 2022</vt:lpstr>
      <vt:lpstr>Martial law 2022: challenges for courts</vt:lpstr>
      <vt:lpstr>Martial law 2022: challenges for courts</vt:lpstr>
      <vt:lpstr>Презентация PowerPoint</vt:lpstr>
      <vt:lpstr>Презентация PowerPoint</vt:lpstr>
      <vt:lpstr>Court decisions in high-profile cases</vt:lpstr>
      <vt:lpstr>Martial law 2022: operation of state registers </vt:lpstr>
      <vt:lpstr>Презентация PowerPoint</vt:lpstr>
      <vt:lpstr>Martial law 2022 : General restrictions of rights in the field of private law</vt:lpstr>
      <vt:lpstr>Martial law 2022: exemption from liability for violations of civil obligations</vt:lpstr>
      <vt:lpstr>Martial law 2022 :  forced seizure of property of the Russian Federation and its residents in Ukraine </vt:lpstr>
      <vt:lpstr>Draft Law #7169 dated March 15, 2022 </vt:lpstr>
      <vt:lpstr>Martial law 2022 :  restriction of transactions with the RF and its residents or in their favor </vt:lpstr>
      <vt:lpstr>Martial law 2022 :  restriction of transactions with the RF and its residents or in their favor</vt:lpstr>
      <vt:lpstr>Thank you for attention</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Сhallenges of the war for Ukrainian legal system: view of private law</dc:title>
  <dc:creator>Галина</dc:creator>
  <cp:lastModifiedBy>Галина</cp:lastModifiedBy>
  <cp:revision>96</cp:revision>
  <dcterms:created xsi:type="dcterms:W3CDTF">2023-10-28T08:30:17Z</dcterms:created>
  <dcterms:modified xsi:type="dcterms:W3CDTF">2023-11-09T12:54:32Z</dcterms:modified>
</cp:coreProperties>
</file>